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7" r:id="rId3"/>
  </p:sldMasterIdLst>
  <p:notesMasterIdLst>
    <p:notesMasterId r:id="rId46"/>
  </p:notesMasterIdLst>
  <p:handoutMasterIdLst>
    <p:handoutMasterId r:id="rId47"/>
  </p:handoutMasterIdLst>
  <p:sldIdLst>
    <p:sldId id="312" r:id="rId4"/>
    <p:sldId id="342" r:id="rId5"/>
    <p:sldId id="313" r:id="rId6"/>
    <p:sldId id="389" r:id="rId7"/>
    <p:sldId id="392" r:id="rId8"/>
    <p:sldId id="385" r:id="rId9"/>
    <p:sldId id="393" r:id="rId10"/>
    <p:sldId id="384" r:id="rId11"/>
    <p:sldId id="387" r:id="rId12"/>
    <p:sldId id="390" r:id="rId13"/>
    <p:sldId id="403" r:id="rId14"/>
    <p:sldId id="398" r:id="rId15"/>
    <p:sldId id="314" r:id="rId16"/>
    <p:sldId id="355" r:id="rId17"/>
    <p:sldId id="317" r:id="rId18"/>
    <p:sldId id="318" r:id="rId19"/>
    <p:sldId id="319" r:id="rId20"/>
    <p:sldId id="266" r:id="rId21"/>
    <p:sldId id="320" r:id="rId22"/>
    <p:sldId id="321" r:id="rId23"/>
    <p:sldId id="322" r:id="rId24"/>
    <p:sldId id="405" r:id="rId25"/>
    <p:sldId id="376" r:id="rId26"/>
    <p:sldId id="404" r:id="rId27"/>
    <p:sldId id="359" r:id="rId28"/>
    <p:sldId id="369" r:id="rId29"/>
    <p:sldId id="408" r:id="rId30"/>
    <p:sldId id="409" r:id="rId31"/>
    <p:sldId id="410" r:id="rId32"/>
    <p:sldId id="411" r:id="rId33"/>
    <p:sldId id="412" r:id="rId34"/>
    <p:sldId id="413" r:id="rId35"/>
    <p:sldId id="430" r:id="rId36"/>
    <p:sldId id="414" r:id="rId37"/>
    <p:sldId id="415" r:id="rId38"/>
    <p:sldId id="431" r:id="rId39"/>
    <p:sldId id="416" r:id="rId40"/>
    <p:sldId id="417" r:id="rId41"/>
    <p:sldId id="418" r:id="rId42"/>
    <p:sldId id="419" r:id="rId43"/>
    <p:sldId id="360" r:id="rId44"/>
    <p:sldId id="380"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3" autoAdjust="0"/>
    <p:restoredTop sz="88294" autoAdjust="0"/>
  </p:normalViewPr>
  <p:slideViewPr>
    <p:cSldViewPr snapToGrid="0">
      <p:cViewPr varScale="1">
        <p:scale>
          <a:sx n="97" d="100"/>
          <a:sy n="97" d="100"/>
        </p:scale>
        <p:origin x="756" y="78"/>
      </p:cViewPr>
      <p:guideLst/>
    </p:cSldViewPr>
  </p:slideViewPr>
  <p:notesTextViewPr>
    <p:cViewPr>
      <p:scale>
        <a:sx n="3" d="2"/>
        <a:sy n="3" d="2"/>
      </p:scale>
      <p:origin x="0" y="0"/>
    </p:cViewPr>
  </p:notesTextViewPr>
  <p:sorterViewPr>
    <p:cViewPr>
      <p:scale>
        <a:sx n="112" d="100"/>
        <a:sy n="11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5" Type="http://schemas.openxmlformats.org/officeDocument/2006/relationships/image" Target="../media/image12.jp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5" Type="http://schemas.openxmlformats.org/officeDocument/2006/relationships/image" Target="../media/image12.jp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9C8553-9771-45C4-B6E5-AA2F80AA7608}"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zh-CN" altLang="en-US"/>
        </a:p>
      </dgm:t>
    </dgm:pt>
    <dgm:pt modelId="{A41784A3-47D7-4582-8C82-CA5BE4C15921}">
      <dgm:prSet/>
      <dgm:spPr/>
      <dgm:t>
        <a:bodyPr/>
        <a:lstStyle/>
        <a:p>
          <a:pPr algn="ctr" rtl="0"/>
          <a:r>
            <a:rPr lang="en-US" altLang="zh-CN" sz="1400" b="1" i="0" baseline="0" dirty="0"/>
            <a:t>Network Compression</a:t>
          </a:r>
          <a:endParaRPr lang="zh-CN" sz="1400" b="1" dirty="0"/>
        </a:p>
      </dgm:t>
    </dgm:pt>
    <dgm:pt modelId="{A0440112-E8E9-49A8-A3A8-12143C76BB2E}" type="parTrans" cxnId="{2B5686CB-6A72-4F9A-AA89-CB7A80F082CE}">
      <dgm:prSet/>
      <dgm:spPr/>
      <dgm:t>
        <a:bodyPr/>
        <a:lstStyle/>
        <a:p>
          <a:endParaRPr lang="zh-CN" altLang="en-US"/>
        </a:p>
      </dgm:t>
    </dgm:pt>
    <dgm:pt modelId="{EE8E9DDE-F1C4-4EF5-96AA-AD1197AE1C3A}" type="sibTrans" cxnId="{2B5686CB-6A72-4F9A-AA89-CB7A80F082CE}">
      <dgm:prSet/>
      <dgm:spPr/>
      <dgm:t>
        <a:bodyPr/>
        <a:lstStyle/>
        <a:p>
          <a:endParaRPr lang="zh-CN" altLang="en-US"/>
        </a:p>
      </dgm:t>
    </dgm:pt>
    <dgm:pt modelId="{D4FA175C-5292-4FA9-B628-17968A14FFDA}">
      <dgm:prSet custT="1"/>
      <dgm:spPr/>
      <dgm:t>
        <a:bodyPr/>
        <a:lstStyle/>
        <a:p>
          <a:pPr algn="l" rtl="0"/>
          <a:r>
            <a:rPr lang="en-US" sz="1400" b="0" i="0" baseline="0" dirty="0"/>
            <a:t>A compression store networks more efficiently run graph algorithms faster</a:t>
          </a:r>
          <a:endParaRPr lang="zh-CN" sz="1400" dirty="0"/>
        </a:p>
      </dgm:t>
    </dgm:pt>
    <dgm:pt modelId="{04398FBB-1E8F-4B93-9914-0627F5D8BB88}" type="parTrans" cxnId="{72688A3C-503C-40AB-8696-FF01D3533452}">
      <dgm:prSet/>
      <dgm:spPr/>
      <dgm:t>
        <a:bodyPr/>
        <a:lstStyle/>
        <a:p>
          <a:endParaRPr lang="zh-CN" altLang="en-US"/>
        </a:p>
      </dgm:t>
    </dgm:pt>
    <dgm:pt modelId="{2349C3AA-8028-479D-958E-74919F1A1061}" type="sibTrans" cxnId="{72688A3C-503C-40AB-8696-FF01D3533452}">
      <dgm:prSet/>
      <dgm:spPr/>
      <dgm:t>
        <a:bodyPr/>
        <a:lstStyle/>
        <a:p>
          <a:endParaRPr lang="zh-CN" altLang="en-US"/>
        </a:p>
      </dgm:t>
    </dgm:pt>
    <dgm:pt modelId="{E705A817-AAF5-4519-BBF3-52B84D6D5FE5}">
      <dgm:prSet/>
      <dgm:spPr/>
      <dgm:t>
        <a:bodyPr/>
        <a:lstStyle/>
        <a:p>
          <a:pPr algn="l" rtl="0"/>
          <a:r>
            <a:rPr lang="en-US" altLang="zh-CN" sz="1600" b="1" i="0" baseline="0" dirty="0"/>
            <a:t>Visualization</a:t>
          </a:r>
          <a:endParaRPr lang="zh-CN" sz="1600" dirty="0"/>
        </a:p>
      </dgm:t>
    </dgm:pt>
    <dgm:pt modelId="{02C63412-D38D-453A-B974-ABA099B1A52A}" type="parTrans" cxnId="{CC6162E2-2F94-4C85-B881-3783E27DDF2F}">
      <dgm:prSet/>
      <dgm:spPr/>
      <dgm:t>
        <a:bodyPr/>
        <a:lstStyle/>
        <a:p>
          <a:endParaRPr lang="zh-CN" altLang="en-US"/>
        </a:p>
      </dgm:t>
    </dgm:pt>
    <dgm:pt modelId="{1ABD8B4E-EC44-43FA-8488-9DAD4C675607}" type="sibTrans" cxnId="{CC6162E2-2F94-4C85-B881-3783E27DDF2F}">
      <dgm:prSet/>
      <dgm:spPr/>
      <dgm:t>
        <a:bodyPr/>
        <a:lstStyle/>
        <a:p>
          <a:endParaRPr lang="zh-CN" altLang="en-US"/>
        </a:p>
      </dgm:t>
    </dgm:pt>
    <dgm:pt modelId="{9513F3D9-E495-4C79-8DB9-56FA42D7682F}">
      <dgm:prSet/>
      <dgm:spPr/>
      <dgm:t>
        <a:bodyPr/>
        <a:lstStyle/>
        <a:p>
          <a:pPr algn="ctr" rtl="0"/>
          <a:r>
            <a:rPr lang="en-US" altLang="zh-CN" sz="1600" b="1" i="0" baseline="0" dirty="0"/>
            <a:t>Community Mining</a:t>
          </a:r>
          <a:endParaRPr lang="zh-CN" sz="1600" dirty="0"/>
        </a:p>
      </dgm:t>
    </dgm:pt>
    <dgm:pt modelId="{B187C49F-7ADD-4A7D-A616-7D1FC03696FD}" type="parTrans" cxnId="{4CDE67F2-9A76-419C-8142-27522AAFD020}">
      <dgm:prSet/>
      <dgm:spPr/>
      <dgm:t>
        <a:bodyPr/>
        <a:lstStyle/>
        <a:p>
          <a:endParaRPr lang="zh-CN" altLang="en-US"/>
        </a:p>
      </dgm:t>
    </dgm:pt>
    <dgm:pt modelId="{A59B1538-061C-4A13-B61C-6C5A54F59872}" type="sibTrans" cxnId="{4CDE67F2-9A76-419C-8142-27522AAFD020}">
      <dgm:prSet/>
      <dgm:spPr/>
      <dgm:t>
        <a:bodyPr/>
        <a:lstStyle/>
        <a:p>
          <a:endParaRPr lang="zh-CN" altLang="en-US"/>
        </a:p>
      </dgm:t>
    </dgm:pt>
    <dgm:pt modelId="{9025D88E-072C-4A55-9526-F07D5FE772DC}">
      <dgm:prSet custT="1"/>
      <dgm:spPr/>
      <dgm:t>
        <a:bodyPr/>
        <a:lstStyle/>
        <a:p>
          <a:pPr algn="l" rtl="0"/>
          <a:r>
            <a:rPr lang="en-US" sz="1400" b="0" i="0" baseline="0" dirty="0"/>
            <a:t>Network partitioning  ( k-means on the embedding to cluster the nodes )</a:t>
          </a:r>
          <a:endParaRPr lang="zh-CN" sz="1400" dirty="0"/>
        </a:p>
      </dgm:t>
    </dgm:pt>
    <dgm:pt modelId="{BBE96AFD-6A98-448A-AAD9-52619BCBABDC}" type="parTrans" cxnId="{255DDDBF-2AEF-4F4F-B029-A26923B2B7AF}">
      <dgm:prSet/>
      <dgm:spPr/>
      <dgm:t>
        <a:bodyPr/>
        <a:lstStyle/>
        <a:p>
          <a:endParaRPr lang="zh-CN" altLang="en-US"/>
        </a:p>
      </dgm:t>
    </dgm:pt>
    <dgm:pt modelId="{38AD1A5C-D401-4612-9479-93F31BEC14FD}" type="sibTrans" cxnId="{255DDDBF-2AEF-4F4F-B029-A26923B2B7AF}">
      <dgm:prSet/>
      <dgm:spPr/>
      <dgm:t>
        <a:bodyPr/>
        <a:lstStyle/>
        <a:p>
          <a:endParaRPr lang="zh-CN" altLang="en-US"/>
        </a:p>
      </dgm:t>
    </dgm:pt>
    <dgm:pt modelId="{09990C39-C2A0-405D-8F52-EF916D63C63B}">
      <dgm:prSet/>
      <dgm:spPr/>
      <dgm:t>
        <a:bodyPr/>
        <a:lstStyle/>
        <a:p>
          <a:pPr algn="ctr" rtl="0"/>
          <a:r>
            <a:rPr lang="en-US" altLang="zh-CN" sz="1600" b="1" i="0" baseline="0" dirty="0"/>
            <a:t>Link Prediction</a:t>
          </a:r>
          <a:endParaRPr lang="zh-CN" sz="1600" dirty="0"/>
        </a:p>
      </dgm:t>
    </dgm:pt>
    <dgm:pt modelId="{E2C1C347-09B8-4FEE-AFC7-5DDE5948B4AE}" type="parTrans" cxnId="{8723C0DA-291B-4301-8518-4C8F4A2C182A}">
      <dgm:prSet/>
      <dgm:spPr/>
      <dgm:t>
        <a:bodyPr/>
        <a:lstStyle/>
        <a:p>
          <a:endParaRPr lang="zh-CN" altLang="en-US"/>
        </a:p>
      </dgm:t>
    </dgm:pt>
    <dgm:pt modelId="{FC7564E4-CC19-446D-A4D2-5BF924AB77ED}" type="sibTrans" cxnId="{8723C0DA-291B-4301-8518-4C8F4A2C182A}">
      <dgm:prSet/>
      <dgm:spPr/>
      <dgm:t>
        <a:bodyPr/>
        <a:lstStyle/>
        <a:p>
          <a:endParaRPr lang="zh-CN" altLang="en-US"/>
        </a:p>
      </dgm:t>
    </dgm:pt>
    <dgm:pt modelId="{C945CE2B-57D2-490E-909A-47BAE9AF3D7C}">
      <dgm:prSet custT="1"/>
      <dgm:spPr/>
      <dgm:t>
        <a:bodyPr/>
        <a:lstStyle/>
        <a:p>
          <a:pPr algn="l" rtl="0"/>
          <a:r>
            <a:rPr lang="en-US" sz="1400" b="0" i="0" baseline="0" dirty="0"/>
            <a:t>Predict either missing interactions or links that may appear in the future</a:t>
          </a:r>
          <a:endParaRPr lang="zh-CN" sz="1400" dirty="0"/>
        </a:p>
      </dgm:t>
    </dgm:pt>
    <dgm:pt modelId="{8DD58DE9-6BA5-4C2D-A997-C0666619A921}" type="parTrans" cxnId="{8A27F103-2EE8-4710-8229-7AA2C42B25E8}">
      <dgm:prSet/>
      <dgm:spPr/>
      <dgm:t>
        <a:bodyPr/>
        <a:lstStyle/>
        <a:p>
          <a:endParaRPr lang="zh-CN" altLang="en-US"/>
        </a:p>
      </dgm:t>
    </dgm:pt>
    <dgm:pt modelId="{F8CE237B-443E-424E-B3C7-1B74F789FE21}" type="sibTrans" cxnId="{8A27F103-2EE8-4710-8229-7AA2C42B25E8}">
      <dgm:prSet/>
      <dgm:spPr/>
      <dgm:t>
        <a:bodyPr/>
        <a:lstStyle/>
        <a:p>
          <a:endParaRPr lang="zh-CN" altLang="en-US"/>
        </a:p>
      </dgm:t>
    </dgm:pt>
    <dgm:pt modelId="{A59746DA-D3DC-418A-B35F-45E0DE4333BC}">
      <dgm:prSet/>
      <dgm:spPr/>
      <dgm:t>
        <a:bodyPr/>
        <a:lstStyle/>
        <a:p>
          <a:pPr algn="ctr" rtl="0"/>
          <a:r>
            <a:rPr lang="en-US" altLang="zh-CN" sz="1600" b="1" i="0" baseline="0" dirty="0"/>
            <a:t>Node Classification</a:t>
          </a:r>
          <a:endParaRPr lang="zh-CN" sz="1600" dirty="0"/>
        </a:p>
      </dgm:t>
    </dgm:pt>
    <dgm:pt modelId="{0B9EBE2F-0831-45EF-A0FB-6AB70277C34B}" type="parTrans" cxnId="{3DCFC82A-813A-4337-9BB2-786008EF6667}">
      <dgm:prSet/>
      <dgm:spPr/>
      <dgm:t>
        <a:bodyPr/>
        <a:lstStyle/>
        <a:p>
          <a:endParaRPr lang="zh-CN" altLang="en-US"/>
        </a:p>
      </dgm:t>
    </dgm:pt>
    <dgm:pt modelId="{9E5143C5-66D1-443A-858F-F4B038DB258F}" type="sibTrans" cxnId="{3DCFC82A-813A-4337-9BB2-786008EF6667}">
      <dgm:prSet/>
      <dgm:spPr/>
      <dgm:t>
        <a:bodyPr/>
        <a:lstStyle/>
        <a:p>
          <a:endParaRPr lang="zh-CN" altLang="en-US"/>
        </a:p>
      </dgm:t>
    </dgm:pt>
    <dgm:pt modelId="{9144B98D-0F83-4A5E-8DB7-E43CF2E29964}">
      <dgm:prSet custT="1"/>
      <dgm:spPr/>
      <dgm:t>
        <a:bodyPr/>
        <a:lstStyle/>
        <a:p>
          <a:pPr algn="l" rtl="0"/>
          <a:r>
            <a:rPr lang="en-US" sz="1400" b="0" i="0" baseline="0" dirty="0"/>
            <a:t>Label the full graph based only on this small initial seed set</a:t>
          </a:r>
          <a:endParaRPr lang="zh-CN" sz="1400" dirty="0"/>
        </a:p>
      </dgm:t>
    </dgm:pt>
    <dgm:pt modelId="{0E193F7F-97C2-46AF-B95D-7B6DB9CDB39A}" type="parTrans" cxnId="{631ADBA4-0A7D-4AE8-A9EB-352F15F712E4}">
      <dgm:prSet/>
      <dgm:spPr/>
      <dgm:t>
        <a:bodyPr/>
        <a:lstStyle/>
        <a:p>
          <a:endParaRPr lang="zh-CN" altLang="en-US"/>
        </a:p>
      </dgm:t>
    </dgm:pt>
    <dgm:pt modelId="{27D7B57B-561C-4A21-A124-FDB93BF0426D}" type="sibTrans" cxnId="{631ADBA4-0A7D-4AE8-A9EB-352F15F712E4}">
      <dgm:prSet/>
      <dgm:spPr/>
      <dgm:t>
        <a:bodyPr/>
        <a:lstStyle/>
        <a:p>
          <a:endParaRPr lang="zh-CN" altLang="en-US"/>
        </a:p>
      </dgm:t>
    </dgm:pt>
    <dgm:pt modelId="{37D50287-5313-4AE7-8BAF-6EF567D64D21}">
      <dgm:prSet custT="1"/>
      <dgm:spPr/>
      <dgm:t>
        <a:bodyPr/>
        <a:lstStyle/>
        <a:p>
          <a:pPr algn="l" rtl="0"/>
          <a:r>
            <a:rPr lang="en-US" sz="1400" b="0" i="0" baseline="0" dirty="0"/>
            <a:t>View it from an information visualization perspective</a:t>
          </a:r>
          <a:endParaRPr lang="zh-CN" sz="1400" dirty="0"/>
        </a:p>
      </dgm:t>
    </dgm:pt>
    <dgm:pt modelId="{890A353D-BBEB-42FA-B3AB-D134A04D688C}" type="sibTrans" cxnId="{F5983681-B05A-45A9-BBA7-6B981DA5C388}">
      <dgm:prSet/>
      <dgm:spPr/>
      <dgm:t>
        <a:bodyPr/>
        <a:lstStyle/>
        <a:p>
          <a:endParaRPr lang="zh-CN" altLang="en-US"/>
        </a:p>
      </dgm:t>
    </dgm:pt>
    <dgm:pt modelId="{FF5818CC-85B1-49C0-BEA1-16D82E72A368}" type="parTrans" cxnId="{F5983681-B05A-45A9-BBA7-6B981DA5C388}">
      <dgm:prSet/>
      <dgm:spPr/>
      <dgm:t>
        <a:bodyPr/>
        <a:lstStyle/>
        <a:p>
          <a:endParaRPr lang="zh-CN" altLang="en-US"/>
        </a:p>
      </dgm:t>
    </dgm:pt>
    <dgm:pt modelId="{79074FB9-E1B2-4C21-AC8F-D45B1FD9F68A}" type="pres">
      <dgm:prSet presAssocID="{429C8553-9771-45C4-B6E5-AA2F80AA7608}" presName="Name0" presStyleCnt="0">
        <dgm:presLayoutVars>
          <dgm:dir/>
          <dgm:resizeHandles val="exact"/>
        </dgm:presLayoutVars>
      </dgm:prSet>
      <dgm:spPr/>
    </dgm:pt>
    <dgm:pt modelId="{93866103-D4D4-44F1-B13E-95C53A7AD49B}" type="pres">
      <dgm:prSet presAssocID="{429C8553-9771-45C4-B6E5-AA2F80AA7608}" presName="fgShape" presStyleLbl="fgShp" presStyleIdx="0" presStyleCnt="1" custScaleY="44002"/>
      <dgm:spPr/>
    </dgm:pt>
    <dgm:pt modelId="{73AD2C4B-A8B5-4C88-A87B-30367F45C58A}" type="pres">
      <dgm:prSet presAssocID="{429C8553-9771-45C4-B6E5-AA2F80AA7608}" presName="linComp" presStyleCnt="0"/>
      <dgm:spPr/>
    </dgm:pt>
    <dgm:pt modelId="{E06BF428-CFFF-4575-9FD6-05D2612BFAD0}" type="pres">
      <dgm:prSet presAssocID="{A41784A3-47D7-4582-8C82-CA5BE4C15921}" presName="compNode" presStyleCnt="0"/>
      <dgm:spPr/>
    </dgm:pt>
    <dgm:pt modelId="{01727419-5D79-4EF3-BDF6-482068FB62D0}" type="pres">
      <dgm:prSet presAssocID="{A41784A3-47D7-4582-8C82-CA5BE4C15921}" presName="bkgdShape" presStyleLbl="node1" presStyleIdx="0" presStyleCnt="5"/>
      <dgm:spPr/>
    </dgm:pt>
    <dgm:pt modelId="{3B96A882-1389-4965-AA16-EA2D8AD866F5}" type="pres">
      <dgm:prSet presAssocID="{A41784A3-47D7-4582-8C82-CA5BE4C15921}" presName="nodeTx" presStyleLbl="node1" presStyleIdx="0" presStyleCnt="5">
        <dgm:presLayoutVars>
          <dgm:bulletEnabled val="1"/>
        </dgm:presLayoutVars>
      </dgm:prSet>
      <dgm:spPr/>
    </dgm:pt>
    <dgm:pt modelId="{F64A2BE3-9E41-467B-8C80-7C1DD69F5BE3}" type="pres">
      <dgm:prSet presAssocID="{A41784A3-47D7-4582-8C82-CA5BE4C15921}" presName="invisiNode" presStyleLbl="node1" presStyleIdx="0" presStyleCnt="5"/>
      <dgm:spPr/>
    </dgm:pt>
    <dgm:pt modelId="{DC29B4BB-FB6B-4619-9784-6D58EA34BFA9}" type="pres">
      <dgm:prSet presAssocID="{A41784A3-47D7-4582-8C82-CA5BE4C15921}"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38F3C4AB-D614-4C5D-84FB-AEA7891C8D94}" type="pres">
      <dgm:prSet presAssocID="{EE8E9DDE-F1C4-4EF5-96AA-AD1197AE1C3A}" presName="sibTrans" presStyleLbl="sibTrans2D1" presStyleIdx="0" presStyleCnt="0"/>
      <dgm:spPr/>
    </dgm:pt>
    <dgm:pt modelId="{659ECD93-9C9D-4FE0-89F8-E22EA51AFB04}" type="pres">
      <dgm:prSet presAssocID="{E705A817-AAF5-4519-BBF3-52B84D6D5FE5}" presName="compNode" presStyleCnt="0"/>
      <dgm:spPr/>
    </dgm:pt>
    <dgm:pt modelId="{009A1A40-01BE-4091-9629-E422F845B6C4}" type="pres">
      <dgm:prSet presAssocID="{E705A817-AAF5-4519-BBF3-52B84D6D5FE5}" presName="bkgdShape" presStyleLbl="node1" presStyleIdx="1" presStyleCnt="5"/>
      <dgm:spPr/>
    </dgm:pt>
    <dgm:pt modelId="{8F7D2ACD-2024-4727-9176-7BE28DF0A21A}" type="pres">
      <dgm:prSet presAssocID="{E705A817-AAF5-4519-BBF3-52B84D6D5FE5}" presName="nodeTx" presStyleLbl="node1" presStyleIdx="1" presStyleCnt="5">
        <dgm:presLayoutVars>
          <dgm:bulletEnabled val="1"/>
        </dgm:presLayoutVars>
      </dgm:prSet>
      <dgm:spPr/>
    </dgm:pt>
    <dgm:pt modelId="{F0794218-216B-40E0-B45E-91173A6E2F30}" type="pres">
      <dgm:prSet presAssocID="{E705A817-AAF5-4519-BBF3-52B84D6D5FE5}" presName="invisiNode" presStyleLbl="node1" presStyleIdx="1" presStyleCnt="5"/>
      <dgm:spPr/>
    </dgm:pt>
    <dgm:pt modelId="{32550428-6BF8-417A-845E-24ADD626A181}" type="pres">
      <dgm:prSet presAssocID="{E705A817-AAF5-4519-BBF3-52B84D6D5FE5}"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9A833CF-2A59-4763-9E52-152ABCCC42EB}" type="pres">
      <dgm:prSet presAssocID="{1ABD8B4E-EC44-43FA-8488-9DAD4C675607}" presName="sibTrans" presStyleLbl="sibTrans2D1" presStyleIdx="0" presStyleCnt="0"/>
      <dgm:spPr/>
    </dgm:pt>
    <dgm:pt modelId="{7CC16680-4618-47CA-8140-7F89985C1986}" type="pres">
      <dgm:prSet presAssocID="{9513F3D9-E495-4C79-8DB9-56FA42D7682F}" presName="compNode" presStyleCnt="0"/>
      <dgm:spPr/>
    </dgm:pt>
    <dgm:pt modelId="{C68A9CD4-D9A1-4E5E-80F9-0F798FB9B0D3}" type="pres">
      <dgm:prSet presAssocID="{9513F3D9-E495-4C79-8DB9-56FA42D7682F}" presName="bkgdShape" presStyleLbl="node1" presStyleIdx="2" presStyleCnt="5"/>
      <dgm:spPr/>
    </dgm:pt>
    <dgm:pt modelId="{84C6AB9A-4972-46D2-A725-D19631E69EEB}" type="pres">
      <dgm:prSet presAssocID="{9513F3D9-E495-4C79-8DB9-56FA42D7682F}" presName="nodeTx" presStyleLbl="node1" presStyleIdx="2" presStyleCnt="5">
        <dgm:presLayoutVars>
          <dgm:bulletEnabled val="1"/>
        </dgm:presLayoutVars>
      </dgm:prSet>
      <dgm:spPr/>
    </dgm:pt>
    <dgm:pt modelId="{7BA479DE-75D2-47CA-92A3-2D06CFA75E72}" type="pres">
      <dgm:prSet presAssocID="{9513F3D9-E495-4C79-8DB9-56FA42D7682F}" presName="invisiNode" presStyleLbl="node1" presStyleIdx="2" presStyleCnt="5"/>
      <dgm:spPr/>
    </dgm:pt>
    <dgm:pt modelId="{D4117837-B424-4ED0-ABB1-BF70B21C3B3E}" type="pres">
      <dgm:prSet presAssocID="{9513F3D9-E495-4C79-8DB9-56FA42D7682F}"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4B09C99-EE37-4EC2-AEC5-99BAFC961FD8}" type="pres">
      <dgm:prSet presAssocID="{A59B1538-061C-4A13-B61C-6C5A54F59872}" presName="sibTrans" presStyleLbl="sibTrans2D1" presStyleIdx="0" presStyleCnt="0"/>
      <dgm:spPr/>
    </dgm:pt>
    <dgm:pt modelId="{12AA4EED-CF2F-4DB7-9D09-8CFE264BCF8D}" type="pres">
      <dgm:prSet presAssocID="{09990C39-C2A0-405D-8F52-EF916D63C63B}" presName="compNode" presStyleCnt="0"/>
      <dgm:spPr/>
    </dgm:pt>
    <dgm:pt modelId="{7D8EDBAF-A0A0-4CA0-8121-28485A4A1BFD}" type="pres">
      <dgm:prSet presAssocID="{09990C39-C2A0-405D-8F52-EF916D63C63B}" presName="bkgdShape" presStyleLbl="node1" presStyleIdx="3" presStyleCnt="5"/>
      <dgm:spPr/>
    </dgm:pt>
    <dgm:pt modelId="{9480B638-8780-47B1-97A4-0C83398E4108}" type="pres">
      <dgm:prSet presAssocID="{09990C39-C2A0-405D-8F52-EF916D63C63B}" presName="nodeTx" presStyleLbl="node1" presStyleIdx="3" presStyleCnt="5">
        <dgm:presLayoutVars>
          <dgm:bulletEnabled val="1"/>
        </dgm:presLayoutVars>
      </dgm:prSet>
      <dgm:spPr/>
    </dgm:pt>
    <dgm:pt modelId="{DD9F0419-35C3-421D-89DD-1D9901C5E43C}" type="pres">
      <dgm:prSet presAssocID="{09990C39-C2A0-405D-8F52-EF916D63C63B}" presName="invisiNode" presStyleLbl="node1" presStyleIdx="3" presStyleCnt="5"/>
      <dgm:spPr/>
    </dgm:pt>
    <dgm:pt modelId="{E43EF771-0093-4066-81F8-16D374A9EF91}" type="pres">
      <dgm:prSet presAssocID="{09990C39-C2A0-405D-8F52-EF916D63C63B}"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pt>
    <dgm:pt modelId="{ECF0C241-1E2D-469E-BCC6-48551FD8B0C5}" type="pres">
      <dgm:prSet presAssocID="{FC7564E4-CC19-446D-A4D2-5BF924AB77ED}" presName="sibTrans" presStyleLbl="sibTrans2D1" presStyleIdx="0" presStyleCnt="0"/>
      <dgm:spPr/>
    </dgm:pt>
    <dgm:pt modelId="{DC16C68A-0861-4EB7-9AAB-FB7CCB2C0833}" type="pres">
      <dgm:prSet presAssocID="{A59746DA-D3DC-418A-B35F-45E0DE4333BC}" presName="compNode" presStyleCnt="0"/>
      <dgm:spPr/>
    </dgm:pt>
    <dgm:pt modelId="{48596A05-871D-4DB1-98CA-5AE400D1860C}" type="pres">
      <dgm:prSet presAssocID="{A59746DA-D3DC-418A-B35F-45E0DE4333BC}" presName="bkgdShape" presStyleLbl="node1" presStyleIdx="4" presStyleCnt="5"/>
      <dgm:spPr/>
    </dgm:pt>
    <dgm:pt modelId="{293424B1-289F-4E31-8CED-913824894A7B}" type="pres">
      <dgm:prSet presAssocID="{A59746DA-D3DC-418A-B35F-45E0DE4333BC}" presName="nodeTx" presStyleLbl="node1" presStyleIdx="4" presStyleCnt="5">
        <dgm:presLayoutVars>
          <dgm:bulletEnabled val="1"/>
        </dgm:presLayoutVars>
      </dgm:prSet>
      <dgm:spPr/>
    </dgm:pt>
    <dgm:pt modelId="{527F07AE-1C9F-4AA6-B484-9E745543AFD3}" type="pres">
      <dgm:prSet presAssocID="{A59746DA-D3DC-418A-B35F-45E0DE4333BC}" presName="invisiNode" presStyleLbl="node1" presStyleIdx="4" presStyleCnt="5"/>
      <dgm:spPr/>
    </dgm:pt>
    <dgm:pt modelId="{E3BE6664-991B-4F24-8873-6B01CF4B39D2}" type="pres">
      <dgm:prSet presAssocID="{A59746DA-D3DC-418A-B35F-45E0DE4333BC}"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Lst>
  <dgm:cxnLst>
    <dgm:cxn modelId="{8A27F103-2EE8-4710-8229-7AA2C42B25E8}" srcId="{09990C39-C2A0-405D-8F52-EF916D63C63B}" destId="{C945CE2B-57D2-490E-909A-47BAE9AF3D7C}" srcOrd="0" destOrd="0" parTransId="{8DD58DE9-6BA5-4C2D-A997-C0666619A921}" sibTransId="{F8CE237B-443E-424E-B3C7-1B74F789FE21}"/>
    <dgm:cxn modelId="{6280FC07-50D5-49D0-BCCF-3A3066354E34}" type="presOf" srcId="{1ABD8B4E-EC44-43FA-8488-9DAD4C675607}" destId="{A9A833CF-2A59-4763-9E52-152ABCCC42EB}" srcOrd="0" destOrd="0" presId="urn:microsoft.com/office/officeart/2005/8/layout/hList7"/>
    <dgm:cxn modelId="{C06B1823-AED3-43D7-90C1-ED24216469DE}" type="presOf" srcId="{09990C39-C2A0-405D-8F52-EF916D63C63B}" destId="{9480B638-8780-47B1-97A4-0C83398E4108}" srcOrd="1" destOrd="0" presId="urn:microsoft.com/office/officeart/2005/8/layout/hList7"/>
    <dgm:cxn modelId="{F2A94824-855B-4653-A014-61924F438BE3}" type="presOf" srcId="{D4FA175C-5292-4FA9-B628-17968A14FFDA}" destId="{3B96A882-1389-4965-AA16-EA2D8AD866F5}" srcOrd="1" destOrd="1" presId="urn:microsoft.com/office/officeart/2005/8/layout/hList7"/>
    <dgm:cxn modelId="{739ED728-6C92-48CB-85D2-3682C127B996}" type="presOf" srcId="{9144B98D-0F83-4A5E-8DB7-E43CF2E29964}" destId="{48596A05-871D-4DB1-98CA-5AE400D1860C}" srcOrd="0" destOrd="1" presId="urn:microsoft.com/office/officeart/2005/8/layout/hList7"/>
    <dgm:cxn modelId="{3DCFC82A-813A-4337-9BB2-786008EF6667}" srcId="{429C8553-9771-45C4-B6E5-AA2F80AA7608}" destId="{A59746DA-D3DC-418A-B35F-45E0DE4333BC}" srcOrd="4" destOrd="0" parTransId="{0B9EBE2F-0831-45EF-A0FB-6AB70277C34B}" sibTransId="{9E5143C5-66D1-443A-858F-F4B038DB258F}"/>
    <dgm:cxn modelId="{72688A3C-503C-40AB-8696-FF01D3533452}" srcId="{A41784A3-47D7-4582-8C82-CA5BE4C15921}" destId="{D4FA175C-5292-4FA9-B628-17968A14FFDA}" srcOrd="0" destOrd="0" parTransId="{04398FBB-1E8F-4B93-9914-0627F5D8BB88}" sibTransId="{2349C3AA-8028-479D-958E-74919F1A1061}"/>
    <dgm:cxn modelId="{56E2CF43-308F-452E-83BD-608A0E540A78}" type="presOf" srcId="{A59746DA-D3DC-418A-B35F-45E0DE4333BC}" destId="{48596A05-871D-4DB1-98CA-5AE400D1860C}" srcOrd="0" destOrd="0" presId="urn:microsoft.com/office/officeart/2005/8/layout/hList7"/>
    <dgm:cxn modelId="{42A7DB69-7DA4-4632-AAA3-461379F35961}" type="presOf" srcId="{9025D88E-072C-4A55-9526-F07D5FE772DC}" destId="{84C6AB9A-4972-46D2-A725-D19631E69EEB}" srcOrd="1" destOrd="1" presId="urn:microsoft.com/office/officeart/2005/8/layout/hList7"/>
    <dgm:cxn modelId="{8A69156C-3270-4A64-BD9E-4F2D792C4EA4}" type="presOf" srcId="{9513F3D9-E495-4C79-8DB9-56FA42D7682F}" destId="{84C6AB9A-4972-46D2-A725-D19631E69EEB}" srcOrd="1" destOrd="0" presId="urn:microsoft.com/office/officeart/2005/8/layout/hList7"/>
    <dgm:cxn modelId="{093B3B4C-C732-46D3-8375-3D00A159FAC3}" type="presOf" srcId="{09990C39-C2A0-405D-8F52-EF916D63C63B}" destId="{7D8EDBAF-A0A0-4CA0-8121-28485A4A1BFD}" srcOrd="0" destOrd="0" presId="urn:microsoft.com/office/officeart/2005/8/layout/hList7"/>
    <dgm:cxn modelId="{F4B1D76D-5214-49E4-882A-F28772426CEA}" type="presOf" srcId="{E705A817-AAF5-4519-BBF3-52B84D6D5FE5}" destId="{009A1A40-01BE-4091-9629-E422F845B6C4}" srcOrd="0" destOrd="0" presId="urn:microsoft.com/office/officeart/2005/8/layout/hList7"/>
    <dgm:cxn modelId="{37B88350-B756-4041-9EF4-C97C820FFA1F}" type="presOf" srcId="{C945CE2B-57D2-490E-909A-47BAE9AF3D7C}" destId="{9480B638-8780-47B1-97A4-0C83398E4108}" srcOrd="1" destOrd="1" presId="urn:microsoft.com/office/officeart/2005/8/layout/hList7"/>
    <dgm:cxn modelId="{2908D370-D08A-4C99-A4A9-68830EE82F81}" type="presOf" srcId="{9513F3D9-E495-4C79-8DB9-56FA42D7682F}" destId="{C68A9CD4-D9A1-4E5E-80F9-0F798FB9B0D3}" srcOrd="0" destOrd="0" presId="urn:microsoft.com/office/officeart/2005/8/layout/hList7"/>
    <dgm:cxn modelId="{551CA453-25A6-4F2F-8527-6DE3BF46B1A6}" type="presOf" srcId="{A41784A3-47D7-4582-8C82-CA5BE4C15921}" destId="{01727419-5D79-4EF3-BDF6-482068FB62D0}" srcOrd="0" destOrd="0" presId="urn:microsoft.com/office/officeart/2005/8/layout/hList7"/>
    <dgm:cxn modelId="{3933CF76-99B9-496C-B49C-7DF1ED08A9F3}" type="presOf" srcId="{E705A817-AAF5-4519-BBF3-52B84D6D5FE5}" destId="{8F7D2ACD-2024-4727-9176-7BE28DF0A21A}" srcOrd="1" destOrd="0" presId="urn:microsoft.com/office/officeart/2005/8/layout/hList7"/>
    <dgm:cxn modelId="{F5983681-B05A-45A9-BBA7-6B981DA5C388}" srcId="{E705A817-AAF5-4519-BBF3-52B84D6D5FE5}" destId="{37D50287-5313-4AE7-8BAF-6EF567D64D21}" srcOrd="0" destOrd="0" parTransId="{FF5818CC-85B1-49C0-BEA1-16D82E72A368}" sibTransId="{890A353D-BBEB-42FA-B3AB-D134A04D688C}"/>
    <dgm:cxn modelId="{110E9481-C0A2-436B-9972-F33CC90E039C}" type="presOf" srcId="{37D50287-5313-4AE7-8BAF-6EF567D64D21}" destId="{8F7D2ACD-2024-4727-9176-7BE28DF0A21A}" srcOrd="1" destOrd="1" presId="urn:microsoft.com/office/officeart/2005/8/layout/hList7"/>
    <dgm:cxn modelId="{D954A594-4C57-4BCE-A9D3-3899851B2188}" type="presOf" srcId="{37D50287-5313-4AE7-8BAF-6EF567D64D21}" destId="{009A1A40-01BE-4091-9629-E422F845B6C4}" srcOrd="0" destOrd="1" presId="urn:microsoft.com/office/officeart/2005/8/layout/hList7"/>
    <dgm:cxn modelId="{1B500A97-17B0-4E05-947B-D8396172CC9F}" type="presOf" srcId="{D4FA175C-5292-4FA9-B628-17968A14FFDA}" destId="{01727419-5D79-4EF3-BDF6-482068FB62D0}" srcOrd="0" destOrd="1" presId="urn:microsoft.com/office/officeart/2005/8/layout/hList7"/>
    <dgm:cxn modelId="{631ADBA4-0A7D-4AE8-A9EB-352F15F712E4}" srcId="{A59746DA-D3DC-418A-B35F-45E0DE4333BC}" destId="{9144B98D-0F83-4A5E-8DB7-E43CF2E29964}" srcOrd="0" destOrd="0" parTransId="{0E193F7F-97C2-46AF-B95D-7B6DB9CDB39A}" sibTransId="{27D7B57B-561C-4A21-A124-FDB93BF0426D}"/>
    <dgm:cxn modelId="{EE219BA9-1024-4910-92CF-47E015E21C96}" type="presOf" srcId="{C945CE2B-57D2-490E-909A-47BAE9AF3D7C}" destId="{7D8EDBAF-A0A0-4CA0-8121-28485A4A1BFD}" srcOrd="0" destOrd="1" presId="urn:microsoft.com/office/officeart/2005/8/layout/hList7"/>
    <dgm:cxn modelId="{CB42D1BB-2532-4687-BCCB-08D5D08097B0}" type="presOf" srcId="{9144B98D-0F83-4A5E-8DB7-E43CF2E29964}" destId="{293424B1-289F-4E31-8CED-913824894A7B}" srcOrd="1" destOrd="1" presId="urn:microsoft.com/office/officeart/2005/8/layout/hList7"/>
    <dgm:cxn modelId="{255DDDBF-2AEF-4F4F-B029-A26923B2B7AF}" srcId="{9513F3D9-E495-4C79-8DB9-56FA42D7682F}" destId="{9025D88E-072C-4A55-9526-F07D5FE772DC}" srcOrd="0" destOrd="0" parTransId="{BBE96AFD-6A98-448A-AAD9-52619BCBABDC}" sibTransId="{38AD1A5C-D401-4612-9479-93F31BEC14FD}"/>
    <dgm:cxn modelId="{8E8A78C2-CC49-4620-944B-F2E4D1141850}" type="presOf" srcId="{A41784A3-47D7-4582-8C82-CA5BE4C15921}" destId="{3B96A882-1389-4965-AA16-EA2D8AD866F5}" srcOrd="1" destOrd="0" presId="urn:microsoft.com/office/officeart/2005/8/layout/hList7"/>
    <dgm:cxn modelId="{2B5686CB-6A72-4F9A-AA89-CB7A80F082CE}" srcId="{429C8553-9771-45C4-B6E5-AA2F80AA7608}" destId="{A41784A3-47D7-4582-8C82-CA5BE4C15921}" srcOrd="0" destOrd="0" parTransId="{A0440112-E8E9-49A8-A3A8-12143C76BB2E}" sibTransId="{EE8E9DDE-F1C4-4EF5-96AA-AD1197AE1C3A}"/>
    <dgm:cxn modelId="{F4CA4DCF-2E79-4E51-B384-4EC7C5090700}" type="presOf" srcId="{A59B1538-061C-4A13-B61C-6C5A54F59872}" destId="{14B09C99-EE37-4EC2-AEC5-99BAFC961FD8}" srcOrd="0" destOrd="0" presId="urn:microsoft.com/office/officeart/2005/8/layout/hList7"/>
    <dgm:cxn modelId="{978C4FD2-9523-4BFF-927C-0513809EEC7A}" type="presOf" srcId="{429C8553-9771-45C4-B6E5-AA2F80AA7608}" destId="{79074FB9-E1B2-4C21-AC8F-D45B1FD9F68A}" srcOrd="0" destOrd="0" presId="urn:microsoft.com/office/officeart/2005/8/layout/hList7"/>
    <dgm:cxn modelId="{39F3AFD6-AF80-4464-81CF-2901991E4EEA}" type="presOf" srcId="{9025D88E-072C-4A55-9526-F07D5FE772DC}" destId="{C68A9CD4-D9A1-4E5E-80F9-0F798FB9B0D3}" srcOrd="0" destOrd="1" presId="urn:microsoft.com/office/officeart/2005/8/layout/hList7"/>
    <dgm:cxn modelId="{8723C0DA-291B-4301-8518-4C8F4A2C182A}" srcId="{429C8553-9771-45C4-B6E5-AA2F80AA7608}" destId="{09990C39-C2A0-405D-8F52-EF916D63C63B}" srcOrd="3" destOrd="0" parTransId="{E2C1C347-09B8-4FEE-AFC7-5DDE5948B4AE}" sibTransId="{FC7564E4-CC19-446D-A4D2-5BF924AB77ED}"/>
    <dgm:cxn modelId="{8E4798DE-11B2-4672-87F4-3C252B69998D}" type="presOf" srcId="{FC7564E4-CC19-446D-A4D2-5BF924AB77ED}" destId="{ECF0C241-1E2D-469E-BCC6-48551FD8B0C5}" srcOrd="0" destOrd="0" presId="urn:microsoft.com/office/officeart/2005/8/layout/hList7"/>
    <dgm:cxn modelId="{CC6162E2-2F94-4C85-B881-3783E27DDF2F}" srcId="{429C8553-9771-45C4-B6E5-AA2F80AA7608}" destId="{E705A817-AAF5-4519-BBF3-52B84D6D5FE5}" srcOrd="1" destOrd="0" parTransId="{02C63412-D38D-453A-B974-ABA099B1A52A}" sibTransId="{1ABD8B4E-EC44-43FA-8488-9DAD4C675607}"/>
    <dgm:cxn modelId="{328320EA-B87D-4549-BE2D-9550926BE07E}" type="presOf" srcId="{A59746DA-D3DC-418A-B35F-45E0DE4333BC}" destId="{293424B1-289F-4E31-8CED-913824894A7B}" srcOrd="1" destOrd="0" presId="urn:microsoft.com/office/officeart/2005/8/layout/hList7"/>
    <dgm:cxn modelId="{B9A79CEA-2682-4A7E-988A-42133CB25B5F}" type="presOf" srcId="{EE8E9DDE-F1C4-4EF5-96AA-AD1197AE1C3A}" destId="{38F3C4AB-D614-4C5D-84FB-AEA7891C8D94}" srcOrd="0" destOrd="0" presId="urn:microsoft.com/office/officeart/2005/8/layout/hList7"/>
    <dgm:cxn modelId="{4CDE67F2-9A76-419C-8142-27522AAFD020}" srcId="{429C8553-9771-45C4-B6E5-AA2F80AA7608}" destId="{9513F3D9-E495-4C79-8DB9-56FA42D7682F}" srcOrd="2" destOrd="0" parTransId="{B187C49F-7ADD-4A7D-A616-7D1FC03696FD}" sibTransId="{A59B1538-061C-4A13-B61C-6C5A54F59872}"/>
    <dgm:cxn modelId="{4B9D6A49-9006-4141-BB64-AE1AEFFE838E}" type="presParOf" srcId="{79074FB9-E1B2-4C21-AC8F-D45B1FD9F68A}" destId="{93866103-D4D4-44F1-B13E-95C53A7AD49B}" srcOrd="0" destOrd="0" presId="urn:microsoft.com/office/officeart/2005/8/layout/hList7"/>
    <dgm:cxn modelId="{105022D9-ECB8-4E08-AEBD-FA3D291E387D}" type="presParOf" srcId="{79074FB9-E1B2-4C21-AC8F-D45B1FD9F68A}" destId="{73AD2C4B-A8B5-4C88-A87B-30367F45C58A}" srcOrd="1" destOrd="0" presId="urn:microsoft.com/office/officeart/2005/8/layout/hList7"/>
    <dgm:cxn modelId="{F0322D8D-9BEB-4A1B-8CD6-617BE05D219F}" type="presParOf" srcId="{73AD2C4B-A8B5-4C88-A87B-30367F45C58A}" destId="{E06BF428-CFFF-4575-9FD6-05D2612BFAD0}" srcOrd="0" destOrd="0" presId="urn:microsoft.com/office/officeart/2005/8/layout/hList7"/>
    <dgm:cxn modelId="{D5AAE6B8-5A54-4236-AE15-73B0C318A704}" type="presParOf" srcId="{E06BF428-CFFF-4575-9FD6-05D2612BFAD0}" destId="{01727419-5D79-4EF3-BDF6-482068FB62D0}" srcOrd="0" destOrd="0" presId="urn:microsoft.com/office/officeart/2005/8/layout/hList7"/>
    <dgm:cxn modelId="{8C9F2E58-5F9D-40F3-B1FF-BC7C25EDA769}" type="presParOf" srcId="{E06BF428-CFFF-4575-9FD6-05D2612BFAD0}" destId="{3B96A882-1389-4965-AA16-EA2D8AD866F5}" srcOrd="1" destOrd="0" presId="urn:microsoft.com/office/officeart/2005/8/layout/hList7"/>
    <dgm:cxn modelId="{E4DB0A12-DD36-431A-B5A7-6110144EEBE3}" type="presParOf" srcId="{E06BF428-CFFF-4575-9FD6-05D2612BFAD0}" destId="{F64A2BE3-9E41-467B-8C80-7C1DD69F5BE3}" srcOrd="2" destOrd="0" presId="urn:microsoft.com/office/officeart/2005/8/layout/hList7"/>
    <dgm:cxn modelId="{2553F3E8-59DF-4622-8A1B-2892251688E4}" type="presParOf" srcId="{E06BF428-CFFF-4575-9FD6-05D2612BFAD0}" destId="{DC29B4BB-FB6B-4619-9784-6D58EA34BFA9}" srcOrd="3" destOrd="0" presId="urn:microsoft.com/office/officeart/2005/8/layout/hList7"/>
    <dgm:cxn modelId="{D0C9CE2F-76E1-430C-BCAE-B59C0F02169A}" type="presParOf" srcId="{73AD2C4B-A8B5-4C88-A87B-30367F45C58A}" destId="{38F3C4AB-D614-4C5D-84FB-AEA7891C8D94}" srcOrd="1" destOrd="0" presId="urn:microsoft.com/office/officeart/2005/8/layout/hList7"/>
    <dgm:cxn modelId="{12E1D3A4-C4E7-4D10-A3A3-FFEC4A2D39AF}" type="presParOf" srcId="{73AD2C4B-A8B5-4C88-A87B-30367F45C58A}" destId="{659ECD93-9C9D-4FE0-89F8-E22EA51AFB04}" srcOrd="2" destOrd="0" presId="urn:microsoft.com/office/officeart/2005/8/layout/hList7"/>
    <dgm:cxn modelId="{DF3BFF49-07D8-4613-B830-D0FDA2A9BCCF}" type="presParOf" srcId="{659ECD93-9C9D-4FE0-89F8-E22EA51AFB04}" destId="{009A1A40-01BE-4091-9629-E422F845B6C4}" srcOrd="0" destOrd="0" presId="urn:microsoft.com/office/officeart/2005/8/layout/hList7"/>
    <dgm:cxn modelId="{943B35A8-279E-47D5-901C-61A109B8CB18}" type="presParOf" srcId="{659ECD93-9C9D-4FE0-89F8-E22EA51AFB04}" destId="{8F7D2ACD-2024-4727-9176-7BE28DF0A21A}" srcOrd="1" destOrd="0" presId="urn:microsoft.com/office/officeart/2005/8/layout/hList7"/>
    <dgm:cxn modelId="{400B1EF5-2FF6-45E3-97F6-234BE1ABDE76}" type="presParOf" srcId="{659ECD93-9C9D-4FE0-89F8-E22EA51AFB04}" destId="{F0794218-216B-40E0-B45E-91173A6E2F30}" srcOrd="2" destOrd="0" presId="urn:microsoft.com/office/officeart/2005/8/layout/hList7"/>
    <dgm:cxn modelId="{3F7F08CE-40FC-4519-B02F-6EACD6EFAC2D}" type="presParOf" srcId="{659ECD93-9C9D-4FE0-89F8-E22EA51AFB04}" destId="{32550428-6BF8-417A-845E-24ADD626A181}" srcOrd="3" destOrd="0" presId="urn:microsoft.com/office/officeart/2005/8/layout/hList7"/>
    <dgm:cxn modelId="{D9C9F875-19BF-476D-8CF7-29D0D34A3845}" type="presParOf" srcId="{73AD2C4B-A8B5-4C88-A87B-30367F45C58A}" destId="{A9A833CF-2A59-4763-9E52-152ABCCC42EB}" srcOrd="3" destOrd="0" presId="urn:microsoft.com/office/officeart/2005/8/layout/hList7"/>
    <dgm:cxn modelId="{0AF6D2BC-7446-4FDB-A1B3-6EE787B0C849}" type="presParOf" srcId="{73AD2C4B-A8B5-4C88-A87B-30367F45C58A}" destId="{7CC16680-4618-47CA-8140-7F89985C1986}" srcOrd="4" destOrd="0" presId="urn:microsoft.com/office/officeart/2005/8/layout/hList7"/>
    <dgm:cxn modelId="{0B8E3264-E3E5-474B-B0D2-6B99EF4A6473}" type="presParOf" srcId="{7CC16680-4618-47CA-8140-7F89985C1986}" destId="{C68A9CD4-D9A1-4E5E-80F9-0F798FB9B0D3}" srcOrd="0" destOrd="0" presId="urn:microsoft.com/office/officeart/2005/8/layout/hList7"/>
    <dgm:cxn modelId="{ADBAF331-9892-418E-A0AE-D6EEADA6167C}" type="presParOf" srcId="{7CC16680-4618-47CA-8140-7F89985C1986}" destId="{84C6AB9A-4972-46D2-A725-D19631E69EEB}" srcOrd="1" destOrd="0" presId="urn:microsoft.com/office/officeart/2005/8/layout/hList7"/>
    <dgm:cxn modelId="{C52CB545-F962-47D0-B7AB-A2747C2E5F17}" type="presParOf" srcId="{7CC16680-4618-47CA-8140-7F89985C1986}" destId="{7BA479DE-75D2-47CA-92A3-2D06CFA75E72}" srcOrd="2" destOrd="0" presId="urn:microsoft.com/office/officeart/2005/8/layout/hList7"/>
    <dgm:cxn modelId="{73FC9B29-3C9E-4DB0-8A18-0B33BCE8F807}" type="presParOf" srcId="{7CC16680-4618-47CA-8140-7F89985C1986}" destId="{D4117837-B424-4ED0-ABB1-BF70B21C3B3E}" srcOrd="3" destOrd="0" presId="urn:microsoft.com/office/officeart/2005/8/layout/hList7"/>
    <dgm:cxn modelId="{307ECB8B-D814-4DDE-B887-ECD533A89E62}" type="presParOf" srcId="{73AD2C4B-A8B5-4C88-A87B-30367F45C58A}" destId="{14B09C99-EE37-4EC2-AEC5-99BAFC961FD8}" srcOrd="5" destOrd="0" presId="urn:microsoft.com/office/officeart/2005/8/layout/hList7"/>
    <dgm:cxn modelId="{7D2A9C6A-7DD4-445F-89EC-44E672E454FF}" type="presParOf" srcId="{73AD2C4B-A8B5-4C88-A87B-30367F45C58A}" destId="{12AA4EED-CF2F-4DB7-9D09-8CFE264BCF8D}" srcOrd="6" destOrd="0" presId="urn:microsoft.com/office/officeart/2005/8/layout/hList7"/>
    <dgm:cxn modelId="{56DF13B5-2778-4F8E-9204-B896B8808601}" type="presParOf" srcId="{12AA4EED-CF2F-4DB7-9D09-8CFE264BCF8D}" destId="{7D8EDBAF-A0A0-4CA0-8121-28485A4A1BFD}" srcOrd="0" destOrd="0" presId="urn:microsoft.com/office/officeart/2005/8/layout/hList7"/>
    <dgm:cxn modelId="{4A0225A0-D54E-4937-82D2-5DC44D14C0AB}" type="presParOf" srcId="{12AA4EED-CF2F-4DB7-9D09-8CFE264BCF8D}" destId="{9480B638-8780-47B1-97A4-0C83398E4108}" srcOrd="1" destOrd="0" presId="urn:microsoft.com/office/officeart/2005/8/layout/hList7"/>
    <dgm:cxn modelId="{905E223E-6881-4C07-9519-E46D9DF2273C}" type="presParOf" srcId="{12AA4EED-CF2F-4DB7-9D09-8CFE264BCF8D}" destId="{DD9F0419-35C3-421D-89DD-1D9901C5E43C}" srcOrd="2" destOrd="0" presId="urn:microsoft.com/office/officeart/2005/8/layout/hList7"/>
    <dgm:cxn modelId="{21AC4F4B-7A77-4287-8E38-0ABD69358161}" type="presParOf" srcId="{12AA4EED-CF2F-4DB7-9D09-8CFE264BCF8D}" destId="{E43EF771-0093-4066-81F8-16D374A9EF91}" srcOrd="3" destOrd="0" presId="urn:microsoft.com/office/officeart/2005/8/layout/hList7"/>
    <dgm:cxn modelId="{21F55D02-D762-47AB-8A7B-9D77A337504B}" type="presParOf" srcId="{73AD2C4B-A8B5-4C88-A87B-30367F45C58A}" destId="{ECF0C241-1E2D-469E-BCC6-48551FD8B0C5}" srcOrd="7" destOrd="0" presId="urn:microsoft.com/office/officeart/2005/8/layout/hList7"/>
    <dgm:cxn modelId="{DAB8AF7C-A883-4C7A-B0B1-FE2F174FE359}" type="presParOf" srcId="{73AD2C4B-A8B5-4C88-A87B-30367F45C58A}" destId="{DC16C68A-0861-4EB7-9AAB-FB7CCB2C0833}" srcOrd="8" destOrd="0" presId="urn:microsoft.com/office/officeart/2005/8/layout/hList7"/>
    <dgm:cxn modelId="{2E2E653F-5398-4DA5-B2D1-453CBE7B65DA}" type="presParOf" srcId="{DC16C68A-0861-4EB7-9AAB-FB7CCB2C0833}" destId="{48596A05-871D-4DB1-98CA-5AE400D1860C}" srcOrd="0" destOrd="0" presId="urn:microsoft.com/office/officeart/2005/8/layout/hList7"/>
    <dgm:cxn modelId="{A33F2017-C0BE-4EAD-9AC6-F3003C13EAE5}" type="presParOf" srcId="{DC16C68A-0861-4EB7-9AAB-FB7CCB2C0833}" destId="{293424B1-289F-4E31-8CED-913824894A7B}" srcOrd="1" destOrd="0" presId="urn:microsoft.com/office/officeart/2005/8/layout/hList7"/>
    <dgm:cxn modelId="{1651429A-22DC-407B-82B3-1AB82F97555E}" type="presParOf" srcId="{DC16C68A-0861-4EB7-9AAB-FB7CCB2C0833}" destId="{527F07AE-1C9F-4AA6-B484-9E745543AFD3}" srcOrd="2" destOrd="0" presId="urn:microsoft.com/office/officeart/2005/8/layout/hList7"/>
    <dgm:cxn modelId="{B07CEDBA-644F-47EF-B2DC-D240445FB524}" type="presParOf" srcId="{DC16C68A-0861-4EB7-9AAB-FB7CCB2C0833}" destId="{E3BE6664-991B-4F24-8873-6B01CF4B39D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C61AAE-4C2D-417B-9FF8-1DA2B802766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8196E766-59EE-4545-B665-BF7F676C07B8}">
      <dgm:prSet custT="1"/>
      <dgm:spPr/>
      <dgm:t>
        <a:bodyPr/>
        <a:lstStyle/>
        <a:p>
          <a:pPr rtl="0"/>
          <a:r>
            <a:rPr lang="en-US" altLang="zh-CN" sz="2400" b="1" dirty="0">
              <a:latin typeface="Calibri" panose="020F0502020204030204" pitchFamily="34" charset="0"/>
              <a:cs typeface="Calibri" panose="020F0502020204030204" pitchFamily="34" charset="0"/>
            </a:rPr>
            <a:t>Type I</a:t>
          </a:r>
          <a:r>
            <a:rPr lang="zh-CN" altLang="en-US" sz="2400" b="1" dirty="0">
              <a:latin typeface="Calibri" panose="020F0502020204030204" pitchFamily="34" charset="0"/>
              <a:cs typeface="Calibri" panose="020F0502020204030204" pitchFamily="34" charset="0"/>
            </a:rPr>
            <a:t>：</a:t>
          </a:r>
          <a:r>
            <a:rPr lang="en-US" altLang="zh-CN" sz="2400" b="1" dirty="0">
              <a:latin typeface="Calibri" panose="020F0502020204030204" pitchFamily="34" charset="0"/>
              <a:cs typeface="Calibri" panose="020F0502020204030204" pitchFamily="34" charset="0"/>
            </a:rPr>
            <a:t>GRL for Structural Properties Preservation</a:t>
          </a:r>
          <a:endParaRPr lang="zh-CN" sz="2400" dirty="0">
            <a:latin typeface="Calibri" panose="020F0502020204030204" pitchFamily="34" charset="0"/>
            <a:cs typeface="Calibri" panose="020F0502020204030204" pitchFamily="34" charset="0"/>
          </a:endParaRPr>
        </a:p>
      </dgm:t>
    </dgm:pt>
    <dgm:pt modelId="{9D55D410-BFBF-48C2-91D6-E108E524F557}" type="parTrans" cxnId="{F8E2CF6F-060A-419C-9A6A-852F04D68352}">
      <dgm:prSet/>
      <dgm:spPr/>
      <dgm:t>
        <a:bodyPr/>
        <a:lstStyle/>
        <a:p>
          <a:endParaRPr lang="zh-CN" altLang="en-US"/>
        </a:p>
      </dgm:t>
    </dgm:pt>
    <dgm:pt modelId="{1AB5FF67-63F0-4BDC-9C43-2598FEA305E1}" type="sibTrans" cxnId="{F8E2CF6F-060A-419C-9A6A-852F04D68352}">
      <dgm:prSet/>
      <dgm:spPr/>
      <dgm:t>
        <a:bodyPr/>
        <a:lstStyle/>
        <a:p>
          <a:endParaRPr lang="zh-CN" altLang="en-US"/>
        </a:p>
      </dgm:t>
    </dgm:pt>
    <dgm:pt modelId="{5B1D2C35-A81E-4228-9D2B-4C3F475FAD31}">
      <dgm:prSet/>
      <dgm:spPr/>
      <dgm:t>
        <a:bodyPr/>
        <a:lstStyle/>
        <a:p>
          <a:pPr rtl="0"/>
          <a:r>
            <a:rPr lang="en-US" b="1" dirty="0"/>
            <a:t>Focuses on the topological structure and properties of complex networks</a:t>
          </a:r>
          <a:endParaRPr lang="zh-CN" dirty="0"/>
        </a:p>
      </dgm:t>
    </dgm:pt>
    <dgm:pt modelId="{5FB3F7A0-6116-4E9C-A2C0-3BEA3251E9FF}" type="parTrans" cxnId="{01365B41-FB78-46E8-9C8E-23AD73648B67}">
      <dgm:prSet/>
      <dgm:spPr/>
      <dgm:t>
        <a:bodyPr/>
        <a:lstStyle/>
        <a:p>
          <a:endParaRPr lang="zh-CN" altLang="en-US"/>
        </a:p>
      </dgm:t>
    </dgm:pt>
    <dgm:pt modelId="{13CE5507-BBF3-4891-AC08-1FF004652CA5}" type="sibTrans" cxnId="{01365B41-FB78-46E8-9C8E-23AD73648B67}">
      <dgm:prSet/>
      <dgm:spPr/>
      <dgm:t>
        <a:bodyPr/>
        <a:lstStyle/>
        <a:p>
          <a:endParaRPr lang="zh-CN" altLang="en-US"/>
        </a:p>
      </dgm:t>
    </dgm:pt>
    <dgm:pt modelId="{CFB331F0-D2F6-48CF-B337-5B4D4C6F27A3}">
      <dgm:prSet custT="1"/>
      <dgm:spPr/>
      <dgm:t>
        <a:bodyPr/>
        <a:lstStyle/>
        <a:p>
          <a:pPr rtl="0"/>
          <a:r>
            <a:rPr lang="en-US" altLang="zh-CN" sz="2400" b="1" dirty="0">
              <a:latin typeface="Calibri" panose="020F0502020204030204" pitchFamily="34" charset="0"/>
              <a:cs typeface="Calibri" panose="020F0502020204030204" pitchFamily="34" charset="0"/>
            </a:rPr>
            <a:t>Type II</a:t>
          </a:r>
          <a:r>
            <a:rPr lang="zh-CN" altLang="en-US" sz="2400" b="1" dirty="0">
              <a:latin typeface="Calibri" panose="020F0502020204030204" pitchFamily="34" charset="0"/>
              <a:cs typeface="Calibri" panose="020F0502020204030204" pitchFamily="34" charset="0"/>
            </a:rPr>
            <a:t>：</a:t>
          </a:r>
          <a:r>
            <a:rPr lang="en-US" altLang="zh-CN" sz="2400" b="1" dirty="0">
              <a:latin typeface="Calibri" panose="020F0502020204030204" pitchFamily="34" charset="0"/>
              <a:cs typeface="Calibri" panose="020F0502020204030204" pitchFamily="34" charset="0"/>
            </a:rPr>
            <a:t>GRL on Attributed/labeled Networks</a:t>
          </a:r>
          <a:endParaRPr lang="zh-CN" sz="2400" dirty="0">
            <a:latin typeface="Calibri" panose="020F0502020204030204" pitchFamily="34" charset="0"/>
            <a:cs typeface="Calibri" panose="020F0502020204030204" pitchFamily="34" charset="0"/>
          </a:endParaRPr>
        </a:p>
      </dgm:t>
    </dgm:pt>
    <dgm:pt modelId="{29573F00-D8AC-43BC-A257-2F96D0BF1A40}" type="parTrans" cxnId="{4A4E1964-FACD-45D1-B718-473572BB5288}">
      <dgm:prSet/>
      <dgm:spPr/>
      <dgm:t>
        <a:bodyPr/>
        <a:lstStyle/>
        <a:p>
          <a:endParaRPr lang="zh-CN" altLang="en-US"/>
        </a:p>
      </dgm:t>
    </dgm:pt>
    <dgm:pt modelId="{9111F2CE-7D42-4EB3-8F07-5AAC44AFCFC0}" type="sibTrans" cxnId="{4A4E1964-FACD-45D1-B718-473572BB5288}">
      <dgm:prSet/>
      <dgm:spPr/>
      <dgm:t>
        <a:bodyPr/>
        <a:lstStyle/>
        <a:p>
          <a:endParaRPr lang="zh-CN" altLang="en-US"/>
        </a:p>
      </dgm:t>
    </dgm:pt>
    <dgm:pt modelId="{C053BF44-C931-4C34-BCBD-DC3B958C6F62}">
      <dgm:prSet/>
      <dgm:spPr/>
      <dgm:t>
        <a:bodyPr/>
        <a:lstStyle/>
        <a:p>
          <a:pPr rtl="0"/>
          <a:r>
            <a:rPr lang="en-US" b="1" dirty="0"/>
            <a:t>The attributes, contents, labels and other information of nodes or edges in real-world networks are considered, which provides semantic information other than structural topology for GRL</a:t>
          </a:r>
          <a:endParaRPr lang="zh-CN" dirty="0"/>
        </a:p>
      </dgm:t>
    </dgm:pt>
    <dgm:pt modelId="{65A88D56-5928-4DAE-95D4-A99126C38F53}" type="parTrans" cxnId="{16CF468F-0FD9-451F-A904-FF7C374FA44E}">
      <dgm:prSet/>
      <dgm:spPr/>
      <dgm:t>
        <a:bodyPr/>
        <a:lstStyle/>
        <a:p>
          <a:endParaRPr lang="zh-CN" altLang="en-US"/>
        </a:p>
      </dgm:t>
    </dgm:pt>
    <dgm:pt modelId="{8D54A422-4E8F-4233-8A1D-03BD06B0C119}" type="sibTrans" cxnId="{16CF468F-0FD9-451F-A904-FF7C374FA44E}">
      <dgm:prSet/>
      <dgm:spPr/>
      <dgm:t>
        <a:bodyPr/>
        <a:lstStyle/>
        <a:p>
          <a:endParaRPr lang="zh-CN" altLang="en-US"/>
        </a:p>
      </dgm:t>
    </dgm:pt>
    <dgm:pt modelId="{53A71ACA-0751-4E12-94BF-80D4915C4045}">
      <dgm:prSet custT="1"/>
      <dgm:spPr/>
      <dgm:t>
        <a:bodyPr/>
        <a:lstStyle/>
        <a:p>
          <a:pPr rtl="0"/>
          <a:r>
            <a:rPr lang="en-US" altLang="zh-CN" sz="2400" b="1" dirty="0">
              <a:latin typeface="Calibri" panose="020F0502020204030204" pitchFamily="34" charset="0"/>
              <a:cs typeface="Calibri" panose="020F0502020204030204" pitchFamily="34" charset="0"/>
            </a:rPr>
            <a:t>Type III</a:t>
          </a:r>
          <a:r>
            <a:rPr lang="zh-CN" altLang="en-US" sz="2400" b="1" dirty="0">
              <a:latin typeface="Calibri" panose="020F0502020204030204" pitchFamily="34" charset="0"/>
              <a:cs typeface="Calibri" panose="020F0502020204030204" pitchFamily="34" charset="0"/>
            </a:rPr>
            <a:t>：</a:t>
          </a:r>
          <a:r>
            <a:rPr lang="en-US" altLang="zh-CN" sz="2400" b="1" dirty="0">
              <a:latin typeface="Calibri" panose="020F0502020204030204" pitchFamily="34" charset="0"/>
              <a:cs typeface="Calibri" panose="020F0502020204030204" pitchFamily="34" charset="0"/>
            </a:rPr>
            <a:t>GRL based on Advanced Information</a:t>
          </a:r>
          <a:endParaRPr lang="zh-CN" sz="2400" dirty="0">
            <a:latin typeface="Calibri" panose="020F0502020204030204" pitchFamily="34" charset="0"/>
            <a:cs typeface="Calibri" panose="020F0502020204030204" pitchFamily="34" charset="0"/>
          </a:endParaRPr>
        </a:p>
      </dgm:t>
    </dgm:pt>
    <dgm:pt modelId="{C93829C2-EC34-4D97-9BC6-EC31B82366B7}" type="parTrans" cxnId="{61495220-420F-4C20-A111-B49660039631}">
      <dgm:prSet/>
      <dgm:spPr/>
      <dgm:t>
        <a:bodyPr/>
        <a:lstStyle/>
        <a:p>
          <a:endParaRPr lang="zh-CN" altLang="en-US"/>
        </a:p>
      </dgm:t>
    </dgm:pt>
    <dgm:pt modelId="{8F773983-8D6B-4B71-A882-1780357CDDA8}" type="sibTrans" cxnId="{61495220-420F-4C20-A111-B49660039631}">
      <dgm:prSet/>
      <dgm:spPr/>
      <dgm:t>
        <a:bodyPr/>
        <a:lstStyle/>
        <a:p>
          <a:endParaRPr lang="zh-CN" altLang="en-US"/>
        </a:p>
      </dgm:t>
    </dgm:pt>
    <dgm:pt modelId="{D7736180-AD20-4BB4-A3CA-4C65ECE776AB}">
      <dgm:prSet/>
      <dgm:spPr/>
      <dgm:t>
        <a:bodyPr/>
        <a:lstStyle/>
        <a:p>
          <a:pPr rtl="0"/>
          <a:r>
            <a:rPr lang="en-US" b="1" dirty="0"/>
            <a:t>Designed for specific tasks, it is necessary to introduce specific prior information according to specific task scenarios to ensure better performance</a:t>
          </a:r>
          <a:endParaRPr lang="zh-CN" dirty="0"/>
        </a:p>
      </dgm:t>
    </dgm:pt>
    <dgm:pt modelId="{5433BCF4-D360-49CF-88FF-D61F8112353B}" type="parTrans" cxnId="{FA487270-9733-4685-A552-63A48FEAE24A}">
      <dgm:prSet/>
      <dgm:spPr/>
      <dgm:t>
        <a:bodyPr/>
        <a:lstStyle/>
        <a:p>
          <a:endParaRPr lang="zh-CN" altLang="en-US"/>
        </a:p>
      </dgm:t>
    </dgm:pt>
    <dgm:pt modelId="{DCD50DCA-A0F5-4078-AFB7-19CF618501DC}" type="sibTrans" cxnId="{FA487270-9733-4685-A552-63A48FEAE24A}">
      <dgm:prSet/>
      <dgm:spPr/>
      <dgm:t>
        <a:bodyPr/>
        <a:lstStyle/>
        <a:p>
          <a:endParaRPr lang="zh-CN" altLang="en-US"/>
        </a:p>
      </dgm:t>
    </dgm:pt>
    <dgm:pt modelId="{407D8498-25E1-4C35-AF09-BD835CAEE6DD}" type="pres">
      <dgm:prSet presAssocID="{59C61AAE-4C2D-417B-9FF8-1DA2B8027669}" presName="linear" presStyleCnt="0">
        <dgm:presLayoutVars>
          <dgm:dir/>
          <dgm:animLvl val="lvl"/>
          <dgm:resizeHandles val="exact"/>
        </dgm:presLayoutVars>
      </dgm:prSet>
      <dgm:spPr/>
    </dgm:pt>
    <dgm:pt modelId="{DC91F960-DEEB-4BA6-8368-51B07F55F84E}" type="pres">
      <dgm:prSet presAssocID="{8196E766-59EE-4545-B665-BF7F676C07B8}" presName="parentLin" presStyleCnt="0"/>
      <dgm:spPr/>
    </dgm:pt>
    <dgm:pt modelId="{C6A5C4A9-CCF8-448A-AD9A-D90144C856A4}" type="pres">
      <dgm:prSet presAssocID="{8196E766-59EE-4545-B665-BF7F676C07B8}" presName="parentLeftMargin" presStyleLbl="node1" presStyleIdx="0" presStyleCnt="3"/>
      <dgm:spPr/>
    </dgm:pt>
    <dgm:pt modelId="{877F8485-7183-4CEB-AFF1-8C609BE454C3}" type="pres">
      <dgm:prSet presAssocID="{8196E766-59EE-4545-B665-BF7F676C07B8}" presName="parentText" presStyleLbl="node1" presStyleIdx="0" presStyleCnt="3">
        <dgm:presLayoutVars>
          <dgm:chMax val="0"/>
          <dgm:bulletEnabled val="1"/>
        </dgm:presLayoutVars>
      </dgm:prSet>
      <dgm:spPr/>
    </dgm:pt>
    <dgm:pt modelId="{037D49B7-E773-45A8-B826-BBDA3908D5F3}" type="pres">
      <dgm:prSet presAssocID="{8196E766-59EE-4545-B665-BF7F676C07B8}" presName="negativeSpace" presStyleCnt="0"/>
      <dgm:spPr/>
    </dgm:pt>
    <dgm:pt modelId="{BA497237-4E68-4190-BDD4-FFFAA4B475F2}" type="pres">
      <dgm:prSet presAssocID="{8196E766-59EE-4545-B665-BF7F676C07B8}" presName="childText" presStyleLbl="conFgAcc1" presStyleIdx="0" presStyleCnt="3">
        <dgm:presLayoutVars>
          <dgm:bulletEnabled val="1"/>
        </dgm:presLayoutVars>
      </dgm:prSet>
      <dgm:spPr/>
    </dgm:pt>
    <dgm:pt modelId="{44102EFC-1C89-4D17-8841-B411B8E3C6EF}" type="pres">
      <dgm:prSet presAssocID="{1AB5FF67-63F0-4BDC-9C43-2598FEA305E1}" presName="spaceBetweenRectangles" presStyleCnt="0"/>
      <dgm:spPr/>
    </dgm:pt>
    <dgm:pt modelId="{C06E3226-2968-48A6-BDF0-CF413EBC9C5E}" type="pres">
      <dgm:prSet presAssocID="{CFB331F0-D2F6-48CF-B337-5B4D4C6F27A3}" presName="parentLin" presStyleCnt="0"/>
      <dgm:spPr/>
    </dgm:pt>
    <dgm:pt modelId="{EADF7F85-C26B-4F3E-915D-DFF0909F0507}" type="pres">
      <dgm:prSet presAssocID="{CFB331F0-D2F6-48CF-B337-5B4D4C6F27A3}" presName="parentLeftMargin" presStyleLbl="node1" presStyleIdx="0" presStyleCnt="3"/>
      <dgm:spPr/>
    </dgm:pt>
    <dgm:pt modelId="{3D542E78-1D7C-4477-AC4B-DE131DE653FC}" type="pres">
      <dgm:prSet presAssocID="{CFB331F0-D2F6-48CF-B337-5B4D4C6F27A3}" presName="parentText" presStyleLbl="node1" presStyleIdx="1" presStyleCnt="3">
        <dgm:presLayoutVars>
          <dgm:chMax val="0"/>
          <dgm:bulletEnabled val="1"/>
        </dgm:presLayoutVars>
      </dgm:prSet>
      <dgm:spPr/>
    </dgm:pt>
    <dgm:pt modelId="{3911367A-BDFF-428B-B7E9-40095AFB8271}" type="pres">
      <dgm:prSet presAssocID="{CFB331F0-D2F6-48CF-B337-5B4D4C6F27A3}" presName="negativeSpace" presStyleCnt="0"/>
      <dgm:spPr/>
    </dgm:pt>
    <dgm:pt modelId="{70E402C7-A1E6-4109-A54D-26F945E04531}" type="pres">
      <dgm:prSet presAssocID="{CFB331F0-D2F6-48CF-B337-5B4D4C6F27A3}" presName="childText" presStyleLbl="conFgAcc1" presStyleIdx="1" presStyleCnt="3">
        <dgm:presLayoutVars>
          <dgm:bulletEnabled val="1"/>
        </dgm:presLayoutVars>
      </dgm:prSet>
      <dgm:spPr/>
    </dgm:pt>
    <dgm:pt modelId="{176AE9D1-5FFB-4D44-8E54-1B62A59E4585}" type="pres">
      <dgm:prSet presAssocID="{9111F2CE-7D42-4EB3-8F07-5AAC44AFCFC0}" presName="spaceBetweenRectangles" presStyleCnt="0"/>
      <dgm:spPr/>
    </dgm:pt>
    <dgm:pt modelId="{FF23928A-2D1E-45BC-8623-9287C5378D3D}" type="pres">
      <dgm:prSet presAssocID="{53A71ACA-0751-4E12-94BF-80D4915C4045}" presName="parentLin" presStyleCnt="0"/>
      <dgm:spPr/>
    </dgm:pt>
    <dgm:pt modelId="{93E8BA75-ED7B-42D6-A087-87C1475E197E}" type="pres">
      <dgm:prSet presAssocID="{53A71ACA-0751-4E12-94BF-80D4915C4045}" presName="parentLeftMargin" presStyleLbl="node1" presStyleIdx="1" presStyleCnt="3"/>
      <dgm:spPr/>
    </dgm:pt>
    <dgm:pt modelId="{E49A4488-7EF4-496E-B460-27656C6FA92B}" type="pres">
      <dgm:prSet presAssocID="{53A71ACA-0751-4E12-94BF-80D4915C4045}" presName="parentText" presStyleLbl="node1" presStyleIdx="2" presStyleCnt="3">
        <dgm:presLayoutVars>
          <dgm:chMax val="0"/>
          <dgm:bulletEnabled val="1"/>
        </dgm:presLayoutVars>
      </dgm:prSet>
      <dgm:spPr/>
    </dgm:pt>
    <dgm:pt modelId="{704F0271-3400-4F8A-8515-20FFE26C4DC6}" type="pres">
      <dgm:prSet presAssocID="{53A71ACA-0751-4E12-94BF-80D4915C4045}" presName="negativeSpace" presStyleCnt="0"/>
      <dgm:spPr/>
    </dgm:pt>
    <dgm:pt modelId="{BE75894C-C0AE-4FF9-A8FA-B15421BB5F32}" type="pres">
      <dgm:prSet presAssocID="{53A71ACA-0751-4E12-94BF-80D4915C4045}" presName="childText" presStyleLbl="conFgAcc1" presStyleIdx="2" presStyleCnt="3">
        <dgm:presLayoutVars>
          <dgm:bulletEnabled val="1"/>
        </dgm:presLayoutVars>
      </dgm:prSet>
      <dgm:spPr/>
    </dgm:pt>
  </dgm:ptLst>
  <dgm:cxnLst>
    <dgm:cxn modelId="{8E8E3B06-D1FF-411A-9113-3A18B128D9D2}" type="presOf" srcId="{59C61AAE-4C2D-417B-9FF8-1DA2B8027669}" destId="{407D8498-25E1-4C35-AF09-BD835CAEE6DD}" srcOrd="0" destOrd="0" presId="urn:microsoft.com/office/officeart/2005/8/layout/list1"/>
    <dgm:cxn modelId="{61495220-420F-4C20-A111-B49660039631}" srcId="{59C61AAE-4C2D-417B-9FF8-1DA2B8027669}" destId="{53A71ACA-0751-4E12-94BF-80D4915C4045}" srcOrd="2" destOrd="0" parTransId="{C93829C2-EC34-4D97-9BC6-EC31B82366B7}" sibTransId="{8F773983-8D6B-4B71-A882-1780357CDDA8}"/>
    <dgm:cxn modelId="{6C8A9E25-8C91-41E7-B935-3B7A1A70547F}" type="presOf" srcId="{8196E766-59EE-4545-B665-BF7F676C07B8}" destId="{877F8485-7183-4CEB-AFF1-8C609BE454C3}" srcOrd="1" destOrd="0" presId="urn:microsoft.com/office/officeart/2005/8/layout/list1"/>
    <dgm:cxn modelId="{33403339-0F8C-43D2-B36B-06EE9667CC97}" type="presOf" srcId="{5B1D2C35-A81E-4228-9D2B-4C3F475FAD31}" destId="{BA497237-4E68-4190-BDD4-FFFAA4B475F2}" srcOrd="0" destOrd="0" presId="urn:microsoft.com/office/officeart/2005/8/layout/list1"/>
    <dgm:cxn modelId="{01365B41-FB78-46E8-9C8E-23AD73648B67}" srcId="{8196E766-59EE-4545-B665-BF7F676C07B8}" destId="{5B1D2C35-A81E-4228-9D2B-4C3F475FAD31}" srcOrd="0" destOrd="0" parTransId="{5FB3F7A0-6116-4E9C-A2C0-3BEA3251E9FF}" sibTransId="{13CE5507-BBF3-4891-AC08-1FF004652CA5}"/>
    <dgm:cxn modelId="{4A4E1964-FACD-45D1-B718-473572BB5288}" srcId="{59C61AAE-4C2D-417B-9FF8-1DA2B8027669}" destId="{CFB331F0-D2F6-48CF-B337-5B4D4C6F27A3}" srcOrd="1" destOrd="0" parTransId="{29573F00-D8AC-43BC-A257-2F96D0BF1A40}" sibTransId="{9111F2CE-7D42-4EB3-8F07-5AAC44AFCFC0}"/>
    <dgm:cxn modelId="{F8E2CF6F-060A-419C-9A6A-852F04D68352}" srcId="{59C61AAE-4C2D-417B-9FF8-1DA2B8027669}" destId="{8196E766-59EE-4545-B665-BF7F676C07B8}" srcOrd="0" destOrd="0" parTransId="{9D55D410-BFBF-48C2-91D6-E108E524F557}" sibTransId="{1AB5FF67-63F0-4BDC-9C43-2598FEA305E1}"/>
    <dgm:cxn modelId="{FA487270-9733-4685-A552-63A48FEAE24A}" srcId="{53A71ACA-0751-4E12-94BF-80D4915C4045}" destId="{D7736180-AD20-4BB4-A3CA-4C65ECE776AB}" srcOrd="0" destOrd="0" parTransId="{5433BCF4-D360-49CF-88FF-D61F8112353B}" sibTransId="{DCD50DCA-A0F5-4078-AFB7-19CF618501DC}"/>
    <dgm:cxn modelId="{5BC75354-4B6A-4D31-BB2D-E4C0669F43F1}" type="presOf" srcId="{53A71ACA-0751-4E12-94BF-80D4915C4045}" destId="{E49A4488-7EF4-496E-B460-27656C6FA92B}" srcOrd="1" destOrd="0" presId="urn:microsoft.com/office/officeart/2005/8/layout/list1"/>
    <dgm:cxn modelId="{19714185-C96A-4E19-B3D7-70EFAA4B3A37}" type="presOf" srcId="{D7736180-AD20-4BB4-A3CA-4C65ECE776AB}" destId="{BE75894C-C0AE-4FF9-A8FA-B15421BB5F32}" srcOrd="0" destOrd="0" presId="urn:microsoft.com/office/officeart/2005/8/layout/list1"/>
    <dgm:cxn modelId="{16CF468F-0FD9-451F-A904-FF7C374FA44E}" srcId="{CFB331F0-D2F6-48CF-B337-5B4D4C6F27A3}" destId="{C053BF44-C931-4C34-BCBD-DC3B958C6F62}" srcOrd="0" destOrd="0" parTransId="{65A88D56-5928-4DAE-95D4-A99126C38F53}" sibTransId="{8D54A422-4E8F-4233-8A1D-03BD06B0C119}"/>
    <dgm:cxn modelId="{79459195-210E-4BC2-8457-693F9097C73B}" type="presOf" srcId="{CFB331F0-D2F6-48CF-B337-5B4D4C6F27A3}" destId="{EADF7F85-C26B-4F3E-915D-DFF0909F0507}" srcOrd="0" destOrd="0" presId="urn:microsoft.com/office/officeart/2005/8/layout/list1"/>
    <dgm:cxn modelId="{09363B9B-9AA9-4DAD-87D4-715DCE6073C6}" type="presOf" srcId="{CFB331F0-D2F6-48CF-B337-5B4D4C6F27A3}" destId="{3D542E78-1D7C-4477-AC4B-DE131DE653FC}" srcOrd="1" destOrd="0" presId="urn:microsoft.com/office/officeart/2005/8/layout/list1"/>
    <dgm:cxn modelId="{252653D1-57A8-4E15-98FB-21A94484D697}" type="presOf" srcId="{8196E766-59EE-4545-B665-BF7F676C07B8}" destId="{C6A5C4A9-CCF8-448A-AD9A-D90144C856A4}" srcOrd="0" destOrd="0" presId="urn:microsoft.com/office/officeart/2005/8/layout/list1"/>
    <dgm:cxn modelId="{DB7E86DB-D552-46E3-BAAE-5384F922DD21}" type="presOf" srcId="{C053BF44-C931-4C34-BCBD-DC3B958C6F62}" destId="{70E402C7-A1E6-4109-A54D-26F945E04531}" srcOrd="0" destOrd="0" presId="urn:microsoft.com/office/officeart/2005/8/layout/list1"/>
    <dgm:cxn modelId="{DB3E5FE1-82A6-4315-A8A8-645BF5A9016F}" type="presOf" srcId="{53A71ACA-0751-4E12-94BF-80D4915C4045}" destId="{93E8BA75-ED7B-42D6-A087-87C1475E197E}" srcOrd="0" destOrd="0" presId="urn:microsoft.com/office/officeart/2005/8/layout/list1"/>
    <dgm:cxn modelId="{4889339C-C3CE-4015-81B2-E1D515490C1F}" type="presParOf" srcId="{407D8498-25E1-4C35-AF09-BD835CAEE6DD}" destId="{DC91F960-DEEB-4BA6-8368-51B07F55F84E}" srcOrd="0" destOrd="0" presId="urn:microsoft.com/office/officeart/2005/8/layout/list1"/>
    <dgm:cxn modelId="{A78E0BE9-5D6D-49EF-92BE-77A358B1C8CA}" type="presParOf" srcId="{DC91F960-DEEB-4BA6-8368-51B07F55F84E}" destId="{C6A5C4A9-CCF8-448A-AD9A-D90144C856A4}" srcOrd="0" destOrd="0" presId="urn:microsoft.com/office/officeart/2005/8/layout/list1"/>
    <dgm:cxn modelId="{7AA18F5F-41B1-4CC9-9C04-315D5745B341}" type="presParOf" srcId="{DC91F960-DEEB-4BA6-8368-51B07F55F84E}" destId="{877F8485-7183-4CEB-AFF1-8C609BE454C3}" srcOrd="1" destOrd="0" presId="urn:microsoft.com/office/officeart/2005/8/layout/list1"/>
    <dgm:cxn modelId="{A96A5793-E286-48B1-90DE-DEEA5BC70EEA}" type="presParOf" srcId="{407D8498-25E1-4C35-AF09-BD835CAEE6DD}" destId="{037D49B7-E773-45A8-B826-BBDA3908D5F3}" srcOrd="1" destOrd="0" presId="urn:microsoft.com/office/officeart/2005/8/layout/list1"/>
    <dgm:cxn modelId="{9DC5A571-AA02-4AED-9BAE-9F1A46ED4401}" type="presParOf" srcId="{407D8498-25E1-4C35-AF09-BD835CAEE6DD}" destId="{BA497237-4E68-4190-BDD4-FFFAA4B475F2}" srcOrd="2" destOrd="0" presId="urn:microsoft.com/office/officeart/2005/8/layout/list1"/>
    <dgm:cxn modelId="{46F3BE72-3E9A-498C-A94A-63B417244E59}" type="presParOf" srcId="{407D8498-25E1-4C35-AF09-BD835CAEE6DD}" destId="{44102EFC-1C89-4D17-8841-B411B8E3C6EF}" srcOrd="3" destOrd="0" presId="urn:microsoft.com/office/officeart/2005/8/layout/list1"/>
    <dgm:cxn modelId="{7EDB6AB3-F184-4D82-84BE-0EBF2C3D3BAB}" type="presParOf" srcId="{407D8498-25E1-4C35-AF09-BD835CAEE6DD}" destId="{C06E3226-2968-48A6-BDF0-CF413EBC9C5E}" srcOrd="4" destOrd="0" presId="urn:microsoft.com/office/officeart/2005/8/layout/list1"/>
    <dgm:cxn modelId="{C1A4919E-E629-4022-97CC-39792C03897B}" type="presParOf" srcId="{C06E3226-2968-48A6-BDF0-CF413EBC9C5E}" destId="{EADF7F85-C26B-4F3E-915D-DFF0909F0507}" srcOrd="0" destOrd="0" presId="urn:microsoft.com/office/officeart/2005/8/layout/list1"/>
    <dgm:cxn modelId="{88D4362B-6E53-49AA-A801-CD6409EBF145}" type="presParOf" srcId="{C06E3226-2968-48A6-BDF0-CF413EBC9C5E}" destId="{3D542E78-1D7C-4477-AC4B-DE131DE653FC}" srcOrd="1" destOrd="0" presId="urn:microsoft.com/office/officeart/2005/8/layout/list1"/>
    <dgm:cxn modelId="{9B3DD01A-BF22-42C7-8CA7-8D9AF2B9D41D}" type="presParOf" srcId="{407D8498-25E1-4C35-AF09-BD835CAEE6DD}" destId="{3911367A-BDFF-428B-B7E9-40095AFB8271}" srcOrd="5" destOrd="0" presId="urn:microsoft.com/office/officeart/2005/8/layout/list1"/>
    <dgm:cxn modelId="{F4EA1231-EFF3-4295-BF43-277C5707D9FA}" type="presParOf" srcId="{407D8498-25E1-4C35-AF09-BD835CAEE6DD}" destId="{70E402C7-A1E6-4109-A54D-26F945E04531}" srcOrd="6" destOrd="0" presId="urn:microsoft.com/office/officeart/2005/8/layout/list1"/>
    <dgm:cxn modelId="{85FFE033-2487-4F09-866F-A55BDD21B267}" type="presParOf" srcId="{407D8498-25E1-4C35-AF09-BD835CAEE6DD}" destId="{176AE9D1-5FFB-4D44-8E54-1B62A59E4585}" srcOrd="7" destOrd="0" presId="urn:microsoft.com/office/officeart/2005/8/layout/list1"/>
    <dgm:cxn modelId="{E111E38B-794C-4496-88CD-69CF3BAD1031}" type="presParOf" srcId="{407D8498-25E1-4C35-AF09-BD835CAEE6DD}" destId="{FF23928A-2D1E-45BC-8623-9287C5378D3D}" srcOrd="8" destOrd="0" presId="urn:microsoft.com/office/officeart/2005/8/layout/list1"/>
    <dgm:cxn modelId="{3A1BDAB6-05EA-4294-A218-06E0A0F971AB}" type="presParOf" srcId="{FF23928A-2D1E-45BC-8623-9287C5378D3D}" destId="{93E8BA75-ED7B-42D6-A087-87C1475E197E}" srcOrd="0" destOrd="0" presId="urn:microsoft.com/office/officeart/2005/8/layout/list1"/>
    <dgm:cxn modelId="{2419D997-0598-409F-BB60-D8CB632A3CA4}" type="presParOf" srcId="{FF23928A-2D1E-45BC-8623-9287C5378D3D}" destId="{E49A4488-7EF4-496E-B460-27656C6FA92B}" srcOrd="1" destOrd="0" presId="urn:microsoft.com/office/officeart/2005/8/layout/list1"/>
    <dgm:cxn modelId="{65065BF2-ADEF-49D1-AEF6-6050741D8FEC}" type="presParOf" srcId="{407D8498-25E1-4C35-AF09-BD835CAEE6DD}" destId="{704F0271-3400-4F8A-8515-20FFE26C4DC6}" srcOrd="9" destOrd="0" presId="urn:microsoft.com/office/officeart/2005/8/layout/list1"/>
    <dgm:cxn modelId="{53386ED6-8955-43C0-BE0C-536A054C2EB1}" type="presParOf" srcId="{407D8498-25E1-4C35-AF09-BD835CAEE6DD}" destId="{BE75894C-C0AE-4FF9-A8FA-B15421BB5F3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7B0E27-ED4F-4254-A087-F6C8FE67EDD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A6EE5E7-1307-4E91-9B3F-1419EAF7DEC2}">
      <dgm:prSet custT="1"/>
      <dgm:spPr/>
      <dgm:t>
        <a:bodyPr/>
        <a:lstStyle/>
        <a:p>
          <a:pPr rtl="0"/>
          <a:r>
            <a:rPr lang="en-US" sz="2800" b="1" dirty="0">
              <a:latin typeface="Calibri" panose="020F0502020204030204" pitchFamily="34" charset="0"/>
              <a:cs typeface="Calibri" panose="020F0502020204030204" pitchFamily="34" charset="0"/>
            </a:rPr>
            <a:t>Matrix Factorization </a:t>
          </a:r>
          <a:endParaRPr lang="en-US" sz="2800" dirty="0">
            <a:latin typeface="Calibri" panose="020F0502020204030204" pitchFamily="34" charset="0"/>
            <a:cs typeface="Calibri" panose="020F0502020204030204" pitchFamily="34" charset="0"/>
          </a:endParaRPr>
        </a:p>
      </dgm:t>
    </dgm:pt>
    <dgm:pt modelId="{0A81D0C5-9C78-455A-A404-CB7C5758905B}" type="parTrans" cxnId="{CE225728-6B42-4BEA-B2AB-02503510C1CB}">
      <dgm:prSet/>
      <dgm:spPr/>
      <dgm:t>
        <a:bodyPr/>
        <a:lstStyle/>
        <a:p>
          <a:endParaRPr lang="en-US"/>
        </a:p>
      </dgm:t>
    </dgm:pt>
    <dgm:pt modelId="{18D5B2DB-38D5-4C46-9A48-AED5637F0BBD}" type="sibTrans" cxnId="{CE225728-6B42-4BEA-B2AB-02503510C1CB}">
      <dgm:prSet/>
      <dgm:spPr/>
      <dgm:t>
        <a:bodyPr/>
        <a:lstStyle/>
        <a:p>
          <a:endParaRPr lang="en-US"/>
        </a:p>
      </dgm:t>
    </dgm:pt>
    <dgm:pt modelId="{E877B21D-EB55-4AC4-805C-76CBE67E8234}">
      <dgm:prSet custT="1"/>
      <dgm:spPr/>
      <dgm:t>
        <a:bodyPr/>
        <a:lstStyle/>
        <a:p>
          <a:pPr rtl="0"/>
          <a:r>
            <a:rPr lang="en-US" sz="1800" b="0" dirty="0">
              <a:solidFill>
                <a:schemeClr val="tx1"/>
              </a:solidFill>
            </a:rPr>
            <a:t>Represent</a:t>
          </a:r>
          <a:r>
            <a:rPr lang="en-US" altLang="zh-CN" sz="1800" b="0" dirty="0">
              <a:solidFill>
                <a:schemeClr val="tx1"/>
              </a:solidFill>
            </a:rPr>
            <a:t>ing</a:t>
          </a:r>
          <a:r>
            <a:rPr lang="en-US" sz="1800" b="0" dirty="0">
              <a:solidFill>
                <a:schemeClr val="tx1"/>
              </a:solidFill>
            </a:rPr>
            <a:t> the connections between nodes in the form of a matrix, and factorizing this matrix to obtain the embedding</a:t>
          </a:r>
        </a:p>
      </dgm:t>
    </dgm:pt>
    <dgm:pt modelId="{3D393D92-9CF0-4329-BFE7-EFC6CFA16452}" type="parTrans" cxnId="{1074C7BB-E0E5-43A9-8D33-C989E63895CB}">
      <dgm:prSet/>
      <dgm:spPr/>
      <dgm:t>
        <a:bodyPr/>
        <a:lstStyle/>
        <a:p>
          <a:endParaRPr lang="en-US"/>
        </a:p>
      </dgm:t>
    </dgm:pt>
    <dgm:pt modelId="{D4A69A6D-3BFC-4264-8B09-39FE84C2C2F3}" type="sibTrans" cxnId="{1074C7BB-E0E5-43A9-8D33-C989E63895CB}">
      <dgm:prSet/>
      <dgm:spPr/>
      <dgm:t>
        <a:bodyPr/>
        <a:lstStyle/>
        <a:p>
          <a:endParaRPr lang="en-US"/>
        </a:p>
      </dgm:t>
    </dgm:pt>
    <dgm:pt modelId="{1B837B24-E2E2-4C46-A87F-CA9F5156AEEF}">
      <dgm:prSet custT="1"/>
      <dgm:spPr/>
      <dgm:t>
        <a:bodyPr/>
        <a:lstStyle/>
        <a:p>
          <a:pPr rtl="0"/>
          <a:r>
            <a:rPr lang="en-US" sz="1800" b="1" dirty="0">
              <a:solidFill>
                <a:schemeClr val="tx1"/>
              </a:solidFill>
            </a:rPr>
            <a:t>Laplacian </a:t>
          </a:r>
          <a:r>
            <a:rPr lang="en-US" sz="1800" b="1" dirty="0" err="1">
              <a:solidFill>
                <a:schemeClr val="tx1"/>
              </a:solidFill>
            </a:rPr>
            <a:t>Eigenmaps</a:t>
          </a:r>
          <a:r>
            <a:rPr lang="en-US" sz="1800" b="1" dirty="0">
              <a:solidFill>
                <a:schemeClr val="tx1"/>
              </a:solidFill>
            </a:rPr>
            <a:t> </a:t>
          </a:r>
          <a:r>
            <a:rPr lang="en-US" sz="1800" b="0" dirty="0">
              <a:solidFill>
                <a:schemeClr val="tx1"/>
              </a:solidFill>
            </a:rPr>
            <a:t>(M. Belkin 2001),</a:t>
          </a:r>
          <a:r>
            <a:rPr lang="zh-CN" sz="1800" b="0" dirty="0">
              <a:solidFill>
                <a:schemeClr val="tx1"/>
              </a:solidFill>
            </a:rPr>
            <a:t> </a:t>
          </a:r>
          <a:r>
            <a:rPr lang="zh-CN" sz="1800" b="1" dirty="0">
              <a:solidFill>
                <a:schemeClr val="tx1"/>
              </a:solidFill>
            </a:rPr>
            <a:t>Graph Factorization</a:t>
          </a:r>
          <a:r>
            <a:rPr lang="en-US" altLang="zh-CN" sz="1800" b="1" dirty="0">
              <a:solidFill>
                <a:schemeClr val="tx1"/>
              </a:solidFill>
            </a:rPr>
            <a:t> </a:t>
          </a:r>
          <a:r>
            <a:rPr lang="en-US" sz="1800" b="0" dirty="0">
              <a:solidFill>
                <a:schemeClr val="tx1"/>
              </a:solidFill>
            </a:rPr>
            <a:t>(A. Ahmed 2013), </a:t>
          </a:r>
          <a:r>
            <a:rPr lang="en-US" sz="1800" b="1" dirty="0" err="1">
              <a:solidFill>
                <a:schemeClr val="tx1"/>
              </a:solidFill>
            </a:rPr>
            <a:t>GraRep</a:t>
          </a:r>
          <a:r>
            <a:rPr lang="en-US" sz="1800" b="0" dirty="0">
              <a:solidFill>
                <a:schemeClr val="tx1"/>
              </a:solidFill>
            </a:rPr>
            <a:t> (S. Cao 2016), </a:t>
          </a:r>
          <a:r>
            <a:rPr lang="en-US" sz="1800" b="1" dirty="0">
              <a:solidFill>
                <a:schemeClr val="tx1"/>
              </a:solidFill>
            </a:rPr>
            <a:t>HOPE</a:t>
          </a:r>
          <a:r>
            <a:rPr lang="en-US" sz="1800" b="0" dirty="0">
              <a:solidFill>
                <a:schemeClr val="tx1"/>
              </a:solidFill>
            </a:rPr>
            <a:t> (M. </a:t>
          </a:r>
          <a:r>
            <a:rPr lang="en-US" sz="1800" b="0" dirty="0" err="1">
              <a:solidFill>
                <a:schemeClr val="tx1"/>
              </a:solidFill>
            </a:rPr>
            <a:t>Ou</a:t>
          </a:r>
          <a:r>
            <a:rPr lang="en-US" sz="1800" b="0" dirty="0">
              <a:solidFill>
                <a:schemeClr val="tx1"/>
              </a:solidFill>
            </a:rPr>
            <a:t> 2016) </a:t>
          </a:r>
        </a:p>
      </dgm:t>
    </dgm:pt>
    <dgm:pt modelId="{423307F3-5D4C-4E20-9ED9-62CB788D9562}" type="parTrans" cxnId="{0F6887DF-1F8E-45B0-A0C5-476B02C4471E}">
      <dgm:prSet/>
      <dgm:spPr/>
      <dgm:t>
        <a:bodyPr/>
        <a:lstStyle/>
        <a:p>
          <a:endParaRPr lang="en-US"/>
        </a:p>
      </dgm:t>
    </dgm:pt>
    <dgm:pt modelId="{6BBF33F1-B035-4DA4-84C1-6310BBD9D027}" type="sibTrans" cxnId="{0F6887DF-1F8E-45B0-A0C5-476B02C4471E}">
      <dgm:prSet/>
      <dgm:spPr/>
      <dgm:t>
        <a:bodyPr/>
        <a:lstStyle/>
        <a:p>
          <a:endParaRPr lang="en-US"/>
        </a:p>
      </dgm:t>
    </dgm:pt>
    <dgm:pt modelId="{2CFBE17A-16AB-4988-A618-4DD8ED73C643}">
      <dgm:prSet custT="1"/>
      <dgm:spPr/>
      <dgm:t>
        <a:bodyPr/>
        <a:lstStyle/>
        <a:p>
          <a:pPr rtl="0"/>
          <a:r>
            <a:rPr lang="en-US" sz="2800" b="1" dirty="0">
              <a:latin typeface="Calibri" panose="020F0502020204030204" pitchFamily="34" charset="0"/>
              <a:cs typeface="Calibri" panose="020F0502020204030204" pitchFamily="34" charset="0"/>
            </a:rPr>
            <a:t>R</a:t>
          </a:r>
          <a:r>
            <a:rPr lang="zh-CN" sz="2800" b="1" dirty="0">
              <a:latin typeface="Calibri" panose="020F0502020204030204" pitchFamily="34" charset="0"/>
              <a:cs typeface="Calibri" panose="020F0502020204030204" pitchFamily="34" charset="0"/>
            </a:rPr>
            <a:t>andom </a:t>
          </a:r>
          <a:r>
            <a:rPr lang="en-US" altLang="zh-CN" sz="2800" b="1" dirty="0">
              <a:latin typeface="Calibri" panose="020F0502020204030204" pitchFamily="34" charset="0"/>
              <a:cs typeface="Calibri" panose="020F0502020204030204" pitchFamily="34" charset="0"/>
            </a:rPr>
            <a:t>W</a:t>
          </a:r>
          <a:r>
            <a:rPr lang="zh-CN" sz="2800" b="1" dirty="0">
              <a:latin typeface="Calibri" panose="020F0502020204030204" pitchFamily="34" charset="0"/>
              <a:cs typeface="Calibri" panose="020F0502020204030204" pitchFamily="34" charset="0"/>
            </a:rPr>
            <a:t>alks </a:t>
          </a:r>
          <a:endParaRPr lang="en-US" sz="2800" dirty="0">
            <a:latin typeface="Calibri" panose="020F0502020204030204" pitchFamily="34" charset="0"/>
            <a:cs typeface="Calibri" panose="020F0502020204030204" pitchFamily="34" charset="0"/>
          </a:endParaRPr>
        </a:p>
      </dgm:t>
    </dgm:pt>
    <dgm:pt modelId="{096E11F9-3A83-48B0-8207-D2A678A9482E}" type="parTrans" cxnId="{CD107ECC-C874-450A-A459-8809EE0C2EEF}">
      <dgm:prSet/>
      <dgm:spPr/>
      <dgm:t>
        <a:bodyPr/>
        <a:lstStyle/>
        <a:p>
          <a:endParaRPr lang="en-US"/>
        </a:p>
      </dgm:t>
    </dgm:pt>
    <dgm:pt modelId="{19178E00-4EBB-402B-BB13-B1C1AB26D64F}" type="sibTrans" cxnId="{CD107ECC-C874-450A-A459-8809EE0C2EEF}">
      <dgm:prSet/>
      <dgm:spPr/>
      <dgm:t>
        <a:bodyPr/>
        <a:lstStyle/>
        <a:p>
          <a:endParaRPr lang="en-US"/>
        </a:p>
      </dgm:t>
    </dgm:pt>
    <dgm:pt modelId="{68280089-7DC9-4DC7-A54F-50FE84AEB8B1}">
      <dgm:prSet custT="1"/>
      <dgm:spPr/>
      <dgm:t>
        <a:bodyPr/>
        <a:lstStyle/>
        <a:p>
          <a:pPr rtl="0"/>
          <a:r>
            <a:rPr lang="en-US" sz="1800" b="0" dirty="0">
              <a:solidFill>
                <a:schemeClr val="tx1"/>
              </a:solidFill>
            </a:rPr>
            <a:t>S</a:t>
          </a:r>
          <a:r>
            <a:rPr lang="en-US" altLang="zh-CN" sz="1800" b="0" dirty="0">
              <a:solidFill>
                <a:schemeClr val="tx1"/>
              </a:solidFill>
            </a:rPr>
            <a:t>ampling node context through</a:t>
          </a:r>
          <a:r>
            <a:rPr lang="en-US" sz="1800" b="0" dirty="0">
              <a:solidFill>
                <a:schemeClr val="tx1"/>
              </a:solidFill>
            </a:rPr>
            <a:t> random walks on networks, and obtaining </a:t>
          </a:r>
          <a:r>
            <a:rPr lang="en-US" altLang="zh-CN" sz="1800" b="0" dirty="0" err="1">
              <a:solidFill>
                <a:schemeClr val="tx1"/>
              </a:solidFill>
            </a:rPr>
            <a:t>embeddings</a:t>
          </a:r>
          <a:r>
            <a:rPr lang="en-US" altLang="zh-CN" sz="1800" b="0" dirty="0">
              <a:solidFill>
                <a:schemeClr val="tx1"/>
              </a:solidFill>
            </a:rPr>
            <a:t> by </a:t>
          </a:r>
          <a:r>
            <a:rPr lang="en-US" sz="1800" b="0" dirty="0">
              <a:solidFill>
                <a:schemeClr val="tx1"/>
              </a:solidFill>
            </a:rPr>
            <a:t>CBOW and </a:t>
          </a:r>
          <a:r>
            <a:rPr lang="en-US" sz="1800" b="0" dirty="0" err="1">
              <a:solidFill>
                <a:schemeClr val="tx1"/>
              </a:solidFill>
            </a:rPr>
            <a:t>SkipGram</a:t>
          </a:r>
          <a:r>
            <a:rPr lang="en-US" sz="1800" b="0" dirty="0">
              <a:solidFill>
                <a:schemeClr val="tx1"/>
              </a:solidFill>
            </a:rPr>
            <a:t> methods</a:t>
          </a:r>
        </a:p>
      </dgm:t>
    </dgm:pt>
    <dgm:pt modelId="{C5E4F956-7BB6-4120-A476-6A6DFCC24933}" type="parTrans" cxnId="{04C299A1-3BD5-4691-8009-E46733A40A1D}">
      <dgm:prSet/>
      <dgm:spPr/>
      <dgm:t>
        <a:bodyPr/>
        <a:lstStyle/>
        <a:p>
          <a:endParaRPr lang="en-US"/>
        </a:p>
      </dgm:t>
    </dgm:pt>
    <dgm:pt modelId="{43127FB6-1A84-4A8C-85D3-0B57BF4820A1}" type="sibTrans" cxnId="{04C299A1-3BD5-4691-8009-E46733A40A1D}">
      <dgm:prSet/>
      <dgm:spPr/>
      <dgm:t>
        <a:bodyPr/>
        <a:lstStyle/>
        <a:p>
          <a:endParaRPr lang="en-US"/>
        </a:p>
      </dgm:t>
    </dgm:pt>
    <dgm:pt modelId="{5BA41CB2-64A6-4C15-831D-29C073EA6AC5}">
      <dgm:prSet custT="1"/>
      <dgm:spPr/>
      <dgm:t>
        <a:bodyPr/>
        <a:lstStyle/>
        <a:p>
          <a:pPr rtl="0"/>
          <a:r>
            <a:rPr lang="en-US" sz="1800" b="1" dirty="0" err="1">
              <a:solidFill>
                <a:schemeClr val="tx1"/>
              </a:solidFill>
            </a:rPr>
            <a:t>DeepWalk</a:t>
          </a:r>
          <a:r>
            <a:rPr lang="en-US" sz="1800" b="0" dirty="0">
              <a:solidFill>
                <a:schemeClr val="tx1"/>
              </a:solidFill>
            </a:rPr>
            <a:t> (S. </a:t>
          </a:r>
          <a:r>
            <a:rPr lang="en-US" sz="1800" b="0" dirty="0" err="1">
              <a:solidFill>
                <a:schemeClr val="tx1"/>
              </a:solidFill>
            </a:rPr>
            <a:t>Skienna</a:t>
          </a:r>
          <a:r>
            <a:rPr lang="en-US" sz="1800" b="0" dirty="0">
              <a:solidFill>
                <a:schemeClr val="tx1"/>
              </a:solidFill>
            </a:rPr>
            <a:t> 2014) , </a:t>
          </a:r>
          <a:r>
            <a:rPr lang="en-US" sz="1800" b="1" dirty="0">
              <a:solidFill>
                <a:schemeClr val="tx1"/>
              </a:solidFill>
            </a:rPr>
            <a:t>Node2vec</a:t>
          </a:r>
          <a:r>
            <a:rPr lang="en-US" sz="1800" b="0" dirty="0">
              <a:solidFill>
                <a:schemeClr val="tx1"/>
              </a:solidFill>
            </a:rPr>
            <a:t> (J. </a:t>
          </a:r>
          <a:r>
            <a:rPr lang="en-US" sz="1800" b="0" dirty="0" err="1">
              <a:solidFill>
                <a:schemeClr val="tx1"/>
              </a:solidFill>
            </a:rPr>
            <a:t>Leskovec</a:t>
          </a:r>
          <a:r>
            <a:rPr lang="en-US" sz="1800" b="0" dirty="0">
              <a:solidFill>
                <a:schemeClr val="tx1"/>
              </a:solidFill>
            </a:rPr>
            <a:t> 2016) </a:t>
          </a:r>
        </a:p>
      </dgm:t>
    </dgm:pt>
    <dgm:pt modelId="{0FE9CA8B-7C5D-43F2-9AFE-880324BC601B}" type="parTrans" cxnId="{312DE828-9664-49C9-8D6E-EAFB06BC34C0}">
      <dgm:prSet/>
      <dgm:spPr/>
      <dgm:t>
        <a:bodyPr/>
        <a:lstStyle/>
        <a:p>
          <a:endParaRPr lang="en-US"/>
        </a:p>
      </dgm:t>
    </dgm:pt>
    <dgm:pt modelId="{F12EEE02-789C-4936-A5D6-776FD6BE5C3F}" type="sibTrans" cxnId="{312DE828-9664-49C9-8D6E-EAFB06BC34C0}">
      <dgm:prSet/>
      <dgm:spPr/>
      <dgm:t>
        <a:bodyPr/>
        <a:lstStyle/>
        <a:p>
          <a:endParaRPr lang="en-US"/>
        </a:p>
      </dgm:t>
    </dgm:pt>
    <dgm:pt modelId="{0D700978-DE3A-4C2C-86A4-D526A1405862}">
      <dgm:prSet custT="1"/>
      <dgm:spPr/>
      <dgm:t>
        <a:bodyPr/>
        <a:lstStyle/>
        <a:p>
          <a:pPr rtl="0"/>
          <a:r>
            <a:rPr lang="en-US" sz="2800" b="1" dirty="0">
              <a:latin typeface="Calibri" panose="020F0502020204030204" pitchFamily="34" charset="0"/>
              <a:cs typeface="Calibri" panose="020F0502020204030204" pitchFamily="34" charset="0"/>
            </a:rPr>
            <a:t>Deep Learning </a:t>
          </a:r>
          <a:endParaRPr lang="en-US" sz="2800" dirty="0">
            <a:latin typeface="Calibri" panose="020F0502020204030204" pitchFamily="34" charset="0"/>
            <a:cs typeface="Calibri" panose="020F0502020204030204" pitchFamily="34" charset="0"/>
          </a:endParaRPr>
        </a:p>
      </dgm:t>
    </dgm:pt>
    <dgm:pt modelId="{2FFC5455-69D3-4733-B18F-F20C9ABAA775}" type="parTrans" cxnId="{451BB7E0-E89C-459A-A746-AE1F0E4B97F9}">
      <dgm:prSet/>
      <dgm:spPr/>
      <dgm:t>
        <a:bodyPr/>
        <a:lstStyle/>
        <a:p>
          <a:endParaRPr lang="en-US"/>
        </a:p>
      </dgm:t>
    </dgm:pt>
    <dgm:pt modelId="{A709AFF2-CF3F-4941-9D9F-584474D773D6}" type="sibTrans" cxnId="{451BB7E0-E89C-459A-A746-AE1F0E4B97F9}">
      <dgm:prSet/>
      <dgm:spPr/>
      <dgm:t>
        <a:bodyPr/>
        <a:lstStyle/>
        <a:p>
          <a:endParaRPr lang="en-US"/>
        </a:p>
      </dgm:t>
    </dgm:pt>
    <dgm:pt modelId="{D79DB27C-AFF6-464C-9EFA-1963EA0A7819}">
      <dgm:prSet custT="1"/>
      <dgm:spPr/>
      <dgm:t>
        <a:bodyPr/>
        <a:lstStyle/>
        <a:p>
          <a:pPr rtl="0"/>
          <a:r>
            <a:rPr lang="en-US" sz="1800" b="0" dirty="0">
              <a:solidFill>
                <a:schemeClr val="tx1"/>
              </a:solidFill>
            </a:rPr>
            <a:t>V</a:t>
          </a:r>
          <a:r>
            <a:rPr lang="en-US" altLang="zh-CN" sz="1800" b="0" dirty="0">
              <a:solidFill>
                <a:schemeClr val="tx1"/>
              </a:solidFill>
            </a:rPr>
            <a:t>iewing</a:t>
          </a:r>
          <a:r>
            <a:rPr lang="en-US" sz="1800" b="0" dirty="0">
              <a:solidFill>
                <a:schemeClr val="tx1"/>
              </a:solidFill>
            </a:rPr>
            <a:t> the network as a computational graph, and training the whole model in an end-to-end fashion</a:t>
          </a:r>
        </a:p>
      </dgm:t>
    </dgm:pt>
    <dgm:pt modelId="{268D86EA-23B6-40F7-BC24-A6485137978B}" type="parTrans" cxnId="{DBABE3F3-C834-4BF7-8BAD-C54C53265A51}">
      <dgm:prSet/>
      <dgm:spPr/>
      <dgm:t>
        <a:bodyPr/>
        <a:lstStyle/>
        <a:p>
          <a:endParaRPr lang="en-US"/>
        </a:p>
      </dgm:t>
    </dgm:pt>
    <dgm:pt modelId="{38EF9DED-0857-4374-B8D7-C5AE20D3AAFB}" type="sibTrans" cxnId="{DBABE3F3-C834-4BF7-8BAD-C54C53265A51}">
      <dgm:prSet/>
      <dgm:spPr/>
      <dgm:t>
        <a:bodyPr/>
        <a:lstStyle/>
        <a:p>
          <a:endParaRPr lang="en-US"/>
        </a:p>
      </dgm:t>
    </dgm:pt>
    <dgm:pt modelId="{9A0B41F7-41B7-41C8-A0D1-B6950D07DD24}">
      <dgm:prSet custT="1"/>
      <dgm:spPr/>
      <dgm:t>
        <a:bodyPr/>
        <a:lstStyle/>
        <a:p>
          <a:pPr rtl="0"/>
          <a:r>
            <a:rPr lang="en-US" sz="1800" b="1" dirty="0">
              <a:solidFill>
                <a:schemeClr val="tx1"/>
              </a:solidFill>
            </a:rPr>
            <a:t>SDNE</a:t>
          </a:r>
          <a:r>
            <a:rPr lang="en-US" sz="1800" b="0" dirty="0">
              <a:solidFill>
                <a:schemeClr val="tx1"/>
              </a:solidFill>
            </a:rPr>
            <a:t> (</a:t>
          </a:r>
          <a:r>
            <a:rPr lang="en-US" sz="1800" b="0" dirty="0" err="1">
              <a:solidFill>
                <a:schemeClr val="tx1"/>
              </a:solidFill>
            </a:rPr>
            <a:t>Daixin</a:t>
          </a:r>
          <a:r>
            <a:rPr lang="en-US" sz="1800" b="0" dirty="0">
              <a:solidFill>
                <a:schemeClr val="tx1"/>
              </a:solidFill>
            </a:rPr>
            <a:t> Wang 2016) , </a:t>
          </a:r>
          <a:r>
            <a:rPr lang="en-US" sz="1800" b="1" dirty="0">
              <a:solidFill>
                <a:schemeClr val="tx1"/>
              </a:solidFill>
            </a:rPr>
            <a:t>GCN</a:t>
          </a:r>
          <a:r>
            <a:rPr lang="en-US" sz="1800" b="0" dirty="0">
              <a:solidFill>
                <a:schemeClr val="tx1"/>
              </a:solidFill>
            </a:rPr>
            <a:t> (Thomas N. </a:t>
          </a:r>
          <a:r>
            <a:rPr lang="en-US" sz="1800" b="0" dirty="0" err="1">
              <a:solidFill>
                <a:schemeClr val="tx1"/>
              </a:solidFill>
            </a:rPr>
            <a:t>Kipf</a:t>
          </a:r>
          <a:r>
            <a:rPr lang="en-US" sz="1800" b="0" dirty="0">
              <a:solidFill>
                <a:schemeClr val="tx1"/>
              </a:solidFill>
            </a:rPr>
            <a:t> 2017) , </a:t>
          </a:r>
          <a:r>
            <a:rPr lang="en-US" sz="1800" b="1" dirty="0" err="1">
              <a:solidFill>
                <a:schemeClr val="tx1"/>
              </a:solidFill>
            </a:rPr>
            <a:t>GraphSAGE</a:t>
          </a:r>
          <a:r>
            <a:rPr lang="en-US" sz="1800" b="0" dirty="0">
              <a:solidFill>
                <a:schemeClr val="tx1"/>
              </a:solidFill>
            </a:rPr>
            <a:t> (W.L. Hamilton 2017), </a:t>
          </a:r>
          <a:r>
            <a:rPr lang="en-US" sz="1800" b="1" dirty="0">
              <a:solidFill>
                <a:schemeClr val="tx1"/>
              </a:solidFill>
            </a:rPr>
            <a:t>GAN</a:t>
          </a:r>
          <a:r>
            <a:rPr lang="en-US" sz="1800" b="0" dirty="0">
              <a:solidFill>
                <a:schemeClr val="tx1"/>
              </a:solidFill>
            </a:rPr>
            <a:t> (P. </a:t>
          </a:r>
          <a:r>
            <a:rPr lang="en-US" sz="1800" b="0" dirty="0" err="1">
              <a:solidFill>
                <a:schemeClr val="tx1"/>
              </a:solidFill>
            </a:rPr>
            <a:t>Velickovic</a:t>
          </a:r>
          <a:r>
            <a:rPr lang="en-US" sz="1800" b="0" dirty="0">
              <a:solidFill>
                <a:schemeClr val="tx1"/>
              </a:solidFill>
            </a:rPr>
            <a:t> 2018)</a:t>
          </a:r>
        </a:p>
      </dgm:t>
    </dgm:pt>
    <dgm:pt modelId="{ECDD764B-8E9B-47E7-9187-DE00ED024044}" type="parTrans" cxnId="{27AEB244-DDBE-4E6E-A215-596B8B39254A}">
      <dgm:prSet/>
      <dgm:spPr/>
      <dgm:t>
        <a:bodyPr/>
        <a:lstStyle/>
        <a:p>
          <a:endParaRPr lang="en-US"/>
        </a:p>
      </dgm:t>
    </dgm:pt>
    <dgm:pt modelId="{371D7549-54B2-41AA-8F8C-2695D6ECEE98}" type="sibTrans" cxnId="{27AEB244-DDBE-4E6E-A215-596B8B39254A}">
      <dgm:prSet/>
      <dgm:spPr/>
      <dgm:t>
        <a:bodyPr/>
        <a:lstStyle/>
        <a:p>
          <a:endParaRPr lang="en-US"/>
        </a:p>
      </dgm:t>
    </dgm:pt>
    <dgm:pt modelId="{375D6A75-41F6-467D-886A-F421BFD967C1}" type="pres">
      <dgm:prSet presAssocID="{F67B0E27-ED4F-4254-A087-F6C8FE67EDDA}" presName="Name0" presStyleCnt="0">
        <dgm:presLayoutVars>
          <dgm:dir/>
          <dgm:animLvl val="lvl"/>
          <dgm:resizeHandles val="exact"/>
        </dgm:presLayoutVars>
      </dgm:prSet>
      <dgm:spPr/>
    </dgm:pt>
    <dgm:pt modelId="{F0113C11-2426-42C1-BB9E-57C90E70364E}" type="pres">
      <dgm:prSet presAssocID="{5A6EE5E7-1307-4E91-9B3F-1419EAF7DEC2}" presName="linNode" presStyleCnt="0"/>
      <dgm:spPr/>
    </dgm:pt>
    <dgm:pt modelId="{A3DF0779-7EED-4E6B-90E9-1F2E8FD0B2DE}" type="pres">
      <dgm:prSet presAssocID="{5A6EE5E7-1307-4E91-9B3F-1419EAF7DEC2}" presName="parentText" presStyleLbl="node1" presStyleIdx="0" presStyleCnt="3" custScaleX="81880" custScaleY="76354" custLinFactNeighborX="637">
        <dgm:presLayoutVars>
          <dgm:chMax val="1"/>
          <dgm:bulletEnabled val="1"/>
        </dgm:presLayoutVars>
      </dgm:prSet>
      <dgm:spPr/>
    </dgm:pt>
    <dgm:pt modelId="{B63AAFE8-6F48-43A2-A684-18E695B7F849}" type="pres">
      <dgm:prSet presAssocID="{5A6EE5E7-1307-4E91-9B3F-1419EAF7DEC2}" presName="descendantText" presStyleLbl="alignAccFollowNode1" presStyleIdx="0" presStyleCnt="3">
        <dgm:presLayoutVars>
          <dgm:bulletEnabled val="1"/>
        </dgm:presLayoutVars>
      </dgm:prSet>
      <dgm:spPr/>
    </dgm:pt>
    <dgm:pt modelId="{62B83568-5A0D-4B4B-84EB-0C0A16076DBE}" type="pres">
      <dgm:prSet presAssocID="{18D5B2DB-38D5-4C46-9A48-AED5637F0BBD}" presName="sp" presStyleCnt="0"/>
      <dgm:spPr/>
    </dgm:pt>
    <dgm:pt modelId="{FD64D7F9-3107-4E5F-A292-5E1575BC76E7}" type="pres">
      <dgm:prSet presAssocID="{2CFBE17A-16AB-4988-A618-4DD8ED73C643}" presName="linNode" presStyleCnt="0"/>
      <dgm:spPr/>
    </dgm:pt>
    <dgm:pt modelId="{E002BB50-ABA4-4000-9AF0-CF6354857D09}" type="pres">
      <dgm:prSet presAssocID="{2CFBE17A-16AB-4988-A618-4DD8ED73C643}" presName="parentText" presStyleLbl="node1" presStyleIdx="1" presStyleCnt="3" custScaleX="82635" custScaleY="73904">
        <dgm:presLayoutVars>
          <dgm:chMax val="1"/>
          <dgm:bulletEnabled val="1"/>
        </dgm:presLayoutVars>
      </dgm:prSet>
      <dgm:spPr/>
    </dgm:pt>
    <dgm:pt modelId="{62C15966-1E28-4B65-96A3-884E8E3E2542}" type="pres">
      <dgm:prSet presAssocID="{2CFBE17A-16AB-4988-A618-4DD8ED73C643}" presName="descendantText" presStyleLbl="alignAccFollowNode1" presStyleIdx="1" presStyleCnt="3">
        <dgm:presLayoutVars>
          <dgm:bulletEnabled val="1"/>
        </dgm:presLayoutVars>
      </dgm:prSet>
      <dgm:spPr/>
    </dgm:pt>
    <dgm:pt modelId="{AED7BAF5-C67E-4CBE-BC0C-E14EC5D2DFCF}" type="pres">
      <dgm:prSet presAssocID="{19178E00-4EBB-402B-BB13-B1C1AB26D64F}" presName="sp" presStyleCnt="0"/>
      <dgm:spPr/>
    </dgm:pt>
    <dgm:pt modelId="{DD4C3F4B-3B25-493C-A00C-452E338B206D}" type="pres">
      <dgm:prSet presAssocID="{0D700978-DE3A-4C2C-86A4-D526A1405862}" presName="linNode" presStyleCnt="0"/>
      <dgm:spPr/>
    </dgm:pt>
    <dgm:pt modelId="{9B58F18A-A128-40E6-BF92-171E74CE87A7}" type="pres">
      <dgm:prSet presAssocID="{0D700978-DE3A-4C2C-86A4-D526A1405862}" presName="parentText" presStyleLbl="node1" presStyleIdx="2" presStyleCnt="3" custScaleX="81880" custScaleY="68998">
        <dgm:presLayoutVars>
          <dgm:chMax val="1"/>
          <dgm:bulletEnabled val="1"/>
        </dgm:presLayoutVars>
      </dgm:prSet>
      <dgm:spPr/>
    </dgm:pt>
    <dgm:pt modelId="{D0048BBD-6B2D-42B2-84D1-AE00A54E06E9}" type="pres">
      <dgm:prSet presAssocID="{0D700978-DE3A-4C2C-86A4-D526A1405862}" presName="descendantText" presStyleLbl="alignAccFollowNode1" presStyleIdx="2" presStyleCnt="3">
        <dgm:presLayoutVars>
          <dgm:bulletEnabled val="1"/>
        </dgm:presLayoutVars>
      </dgm:prSet>
      <dgm:spPr/>
    </dgm:pt>
  </dgm:ptLst>
  <dgm:cxnLst>
    <dgm:cxn modelId="{CE225728-6B42-4BEA-B2AB-02503510C1CB}" srcId="{F67B0E27-ED4F-4254-A087-F6C8FE67EDDA}" destId="{5A6EE5E7-1307-4E91-9B3F-1419EAF7DEC2}" srcOrd="0" destOrd="0" parTransId="{0A81D0C5-9C78-455A-A404-CB7C5758905B}" sibTransId="{18D5B2DB-38D5-4C46-9A48-AED5637F0BBD}"/>
    <dgm:cxn modelId="{312DE828-9664-49C9-8D6E-EAFB06BC34C0}" srcId="{2CFBE17A-16AB-4988-A618-4DD8ED73C643}" destId="{5BA41CB2-64A6-4C15-831D-29C073EA6AC5}" srcOrd="1" destOrd="0" parTransId="{0FE9CA8B-7C5D-43F2-9AFE-880324BC601B}" sibTransId="{F12EEE02-789C-4936-A5D6-776FD6BE5C3F}"/>
    <dgm:cxn modelId="{5DC4F332-2EAB-4CAE-94D4-6534E5EAFDBE}" type="presOf" srcId="{5A6EE5E7-1307-4E91-9B3F-1419EAF7DEC2}" destId="{A3DF0779-7EED-4E6B-90E9-1F2E8FD0B2DE}" srcOrd="0" destOrd="0" presId="urn:microsoft.com/office/officeart/2005/8/layout/vList5"/>
    <dgm:cxn modelId="{E99F9742-F446-4A38-B406-96CBD3AA6FAE}" type="presOf" srcId="{F67B0E27-ED4F-4254-A087-F6C8FE67EDDA}" destId="{375D6A75-41F6-467D-886A-F421BFD967C1}" srcOrd="0" destOrd="0" presId="urn:microsoft.com/office/officeart/2005/8/layout/vList5"/>
    <dgm:cxn modelId="{27AEB244-DDBE-4E6E-A215-596B8B39254A}" srcId="{0D700978-DE3A-4C2C-86A4-D526A1405862}" destId="{9A0B41F7-41B7-41C8-A0D1-B6950D07DD24}" srcOrd="1" destOrd="0" parTransId="{ECDD764B-8E9B-47E7-9187-DE00ED024044}" sibTransId="{371D7549-54B2-41AA-8F8C-2695D6ECEE98}"/>
    <dgm:cxn modelId="{50FECA6F-3146-4443-9A56-559B45E8C3C7}" type="presOf" srcId="{0D700978-DE3A-4C2C-86A4-D526A1405862}" destId="{9B58F18A-A128-40E6-BF92-171E74CE87A7}" srcOrd="0" destOrd="0" presId="urn:microsoft.com/office/officeart/2005/8/layout/vList5"/>
    <dgm:cxn modelId="{EE1D2C59-92F5-4319-829F-00C49AE3C2E0}" type="presOf" srcId="{68280089-7DC9-4DC7-A54F-50FE84AEB8B1}" destId="{62C15966-1E28-4B65-96A3-884E8E3E2542}" srcOrd="0" destOrd="0" presId="urn:microsoft.com/office/officeart/2005/8/layout/vList5"/>
    <dgm:cxn modelId="{B51A197D-A516-4E84-8B07-31ECAF335D3A}" type="presOf" srcId="{5BA41CB2-64A6-4C15-831D-29C073EA6AC5}" destId="{62C15966-1E28-4B65-96A3-884E8E3E2542}" srcOrd="0" destOrd="1" presId="urn:microsoft.com/office/officeart/2005/8/layout/vList5"/>
    <dgm:cxn modelId="{6FF0F884-12F7-4A93-994C-FE0D5B605208}" type="presOf" srcId="{E877B21D-EB55-4AC4-805C-76CBE67E8234}" destId="{B63AAFE8-6F48-43A2-A684-18E695B7F849}" srcOrd="0" destOrd="0" presId="urn:microsoft.com/office/officeart/2005/8/layout/vList5"/>
    <dgm:cxn modelId="{04C299A1-3BD5-4691-8009-E46733A40A1D}" srcId="{2CFBE17A-16AB-4988-A618-4DD8ED73C643}" destId="{68280089-7DC9-4DC7-A54F-50FE84AEB8B1}" srcOrd="0" destOrd="0" parTransId="{C5E4F956-7BB6-4120-A476-6A6DFCC24933}" sibTransId="{43127FB6-1A84-4A8C-85D3-0B57BF4820A1}"/>
    <dgm:cxn modelId="{634936AF-9C10-45FA-9227-0032758975AF}" type="presOf" srcId="{9A0B41F7-41B7-41C8-A0D1-B6950D07DD24}" destId="{D0048BBD-6B2D-42B2-84D1-AE00A54E06E9}" srcOrd="0" destOrd="1" presId="urn:microsoft.com/office/officeart/2005/8/layout/vList5"/>
    <dgm:cxn modelId="{1074C7BB-E0E5-43A9-8D33-C989E63895CB}" srcId="{5A6EE5E7-1307-4E91-9B3F-1419EAF7DEC2}" destId="{E877B21D-EB55-4AC4-805C-76CBE67E8234}" srcOrd="0" destOrd="0" parTransId="{3D393D92-9CF0-4329-BFE7-EFC6CFA16452}" sibTransId="{D4A69A6D-3BFC-4264-8B09-39FE84C2C2F3}"/>
    <dgm:cxn modelId="{CD107ECC-C874-450A-A459-8809EE0C2EEF}" srcId="{F67B0E27-ED4F-4254-A087-F6C8FE67EDDA}" destId="{2CFBE17A-16AB-4988-A618-4DD8ED73C643}" srcOrd="1" destOrd="0" parTransId="{096E11F9-3A83-48B0-8207-D2A678A9482E}" sibTransId="{19178E00-4EBB-402B-BB13-B1C1AB26D64F}"/>
    <dgm:cxn modelId="{5FFC71D0-730F-477A-94F4-139ADD51F42B}" type="presOf" srcId="{2CFBE17A-16AB-4988-A618-4DD8ED73C643}" destId="{E002BB50-ABA4-4000-9AF0-CF6354857D09}" srcOrd="0" destOrd="0" presId="urn:microsoft.com/office/officeart/2005/8/layout/vList5"/>
    <dgm:cxn modelId="{05D4D1D8-A866-4BAA-A0E2-6DF3F42C329C}" type="presOf" srcId="{1B837B24-E2E2-4C46-A87F-CA9F5156AEEF}" destId="{B63AAFE8-6F48-43A2-A684-18E695B7F849}" srcOrd="0" destOrd="1" presId="urn:microsoft.com/office/officeart/2005/8/layout/vList5"/>
    <dgm:cxn modelId="{0F6887DF-1F8E-45B0-A0C5-476B02C4471E}" srcId="{5A6EE5E7-1307-4E91-9B3F-1419EAF7DEC2}" destId="{1B837B24-E2E2-4C46-A87F-CA9F5156AEEF}" srcOrd="1" destOrd="0" parTransId="{423307F3-5D4C-4E20-9ED9-62CB788D9562}" sibTransId="{6BBF33F1-B035-4DA4-84C1-6310BBD9D027}"/>
    <dgm:cxn modelId="{451BB7E0-E89C-459A-A746-AE1F0E4B97F9}" srcId="{F67B0E27-ED4F-4254-A087-F6C8FE67EDDA}" destId="{0D700978-DE3A-4C2C-86A4-D526A1405862}" srcOrd="2" destOrd="0" parTransId="{2FFC5455-69D3-4733-B18F-F20C9ABAA775}" sibTransId="{A709AFF2-CF3F-4941-9D9F-584474D773D6}"/>
    <dgm:cxn modelId="{F6D763F2-A1E6-4856-8454-5447B3E83740}" type="presOf" srcId="{D79DB27C-AFF6-464C-9EFA-1963EA0A7819}" destId="{D0048BBD-6B2D-42B2-84D1-AE00A54E06E9}" srcOrd="0" destOrd="0" presId="urn:microsoft.com/office/officeart/2005/8/layout/vList5"/>
    <dgm:cxn modelId="{DBABE3F3-C834-4BF7-8BAD-C54C53265A51}" srcId="{0D700978-DE3A-4C2C-86A4-D526A1405862}" destId="{D79DB27C-AFF6-464C-9EFA-1963EA0A7819}" srcOrd="0" destOrd="0" parTransId="{268D86EA-23B6-40F7-BC24-A6485137978B}" sibTransId="{38EF9DED-0857-4374-B8D7-C5AE20D3AAFB}"/>
    <dgm:cxn modelId="{40DD08C9-0B6F-44CB-8B86-A8E5F55540A7}" type="presParOf" srcId="{375D6A75-41F6-467D-886A-F421BFD967C1}" destId="{F0113C11-2426-42C1-BB9E-57C90E70364E}" srcOrd="0" destOrd="0" presId="urn:microsoft.com/office/officeart/2005/8/layout/vList5"/>
    <dgm:cxn modelId="{6DF79C32-127C-4E5E-9058-C7EB7512A9BB}" type="presParOf" srcId="{F0113C11-2426-42C1-BB9E-57C90E70364E}" destId="{A3DF0779-7EED-4E6B-90E9-1F2E8FD0B2DE}" srcOrd="0" destOrd="0" presId="urn:microsoft.com/office/officeart/2005/8/layout/vList5"/>
    <dgm:cxn modelId="{1CAA8020-EF76-4BC4-9321-6BC564AB9F99}" type="presParOf" srcId="{F0113C11-2426-42C1-BB9E-57C90E70364E}" destId="{B63AAFE8-6F48-43A2-A684-18E695B7F849}" srcOrd="1" destOrd="0" presId="urn:microsoft.com/office/officeart/2005/8/layout/vList5"/>
    <dgm:cxn modelId="{A3DC24BA-B74D-4B48-89D2-AB77374D983B}" type="presParOf" srcId="{375D6A75-41F6-467D-886A-F421BFD967C1}" destId="{62B83568-5A0D-4B4B-84EB-0C0A16076DBE}" srcOrd="1" destOrd="0" presId="urn:microsoft.com/office/officeart/2005/8/layout/vList5"/>
    <dgm:cxn modelId="{0F361782-5CAA-45D2-98DA-0DB87C927E41}" type="presParOf" srcId="{375D6A75-41F6-467D-886A-F421BFD967C1}" destId="{FD64D7F9-3107-4E5F-A292-5E1575BC76E7}" srcOrd="2" destOrd="0" presId="urn:microsoft.com/office/officeart/2005/8/layout/vList5"/>
    <dgm:cxn modelId="{EF6A9365-20BE-483F-9FEE-A31FDED7D393}" type="presParOf" srcId="{FD64D7F9-3107-4E5F-A292-5E1575BC76E7}" destId="{E002BB50-ABA4-4000-9AF0-CF6354857D09}" srcOrd="0" destOrd="0" presId="urn:microsoft.com/office/officeart/2005/8/layout/vList5"/>
    <dgm:cxn modelId="{5A98B143-B134-408B-AF41-3D5CF686C819}" type="presParOf" srcId="{FD64D7F9-3107-4E5F-A292-5E1575BC76E7}" destId="{62C15966-1E28-4B65-96A3-884E8E3E2542}" srcOrd="1" destOrd="0" presId="urn:microsoft.com/office/officeart/2005/8/layout/vList5"/>
    <dgm:cxn modelId="{3608C978-E9B1-442D-9C02-7BC3A59C3E72}" type="presParOf" srcId="{375D6A75-41F6-467D-886A-F421BFD967C1}" destId="{AED7BAF5-C67E-4CBE-BC0C-E14EC5D2DFCF}" srcOrd="3" destOrd="0" presId="urn:microsoft.com/office/officeart/2005/8/layout/vList5"/>
    <dgm:cxn modelId="{0339D5E3-1A41-4EA7-AEC8-189C0FCF5102}" type="presParOf" srcId="{375D6A75-41F6-467D-886A-F421BFD967C1}" destId="{DD4C3F4B-3B25-493C-A00C-452E338B206D}" srcOrd="4" destOrd="0" presId="urn:microsoft.com/office/officeart/2005/8/layout/vList5"/>
    <dgm:cxn modelId="{8831D60C-2AEB-41B0-AA4C-7A45F8BB8712}" type="presParOf" srcId="{DD4C3F4B-3B25-493C-A00C-452E338B206D}" destId="{9B58F18A-A128-40E6-BF92-171E74CE87A7}" srcOrd="0" destOrd="0" presId="urn:microsoft.com/office/officeart/2005/8/layout/vList5"/>
    <dgm:cxn modelId="{10E73759-DDBE-44A6-B538-55F839336F9D}" type="presParOf" srcId="{DD4C3F4B-3B25-493C-A00C-452E338B206D}" destId="{D0048BBD-6B2D-42B2-84D1-AE00A54E06E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27419-5D79-4EF3-BDF6-482068FB62D0}">
      <dsp:nvSpPr>
        <dsp:cNvPr id="0" name=""/>
        <dsp:cNvSpPr/>
      </dsp:nvSpPr>
      <dsp:spPr>
        <a:xfrm>
          <a:off x="0" y="0"/>
          <a:ext cx="2071175" cy="4154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ctr" defTabSz="622300" rtl="0">
            <a:lnSpc>
              <a:spcPct val="90000"/>
            </a:lnSpc>
            <a:spcBef>
              <a:spcPct val="0"/>
            </a:spcBef>
            <a:spcAft>
              <a:spcPct val="35000"/>
            </a:spcAft>
            <a:buNone/>
          </a:pPr>
          <a:r>
            <a:rPr lang="en-US" altLang="zh-CN" sz="1400" b="1" i="0" kern="1200" baseline="0" dirty="0"/>
            <a:t>Network Compression</a:t>
          </a:r>
          <a:endParaRPr lang="zh-CN" sz="1400" b="1" kern="1200" dirty="0"/>
        </a:p>
        <a:p>
          <a:pPr marL="114300" lvl="1" indent="-114300" algn="l" defTabSz="622300" rtl="0">
            <a:lnSpc>
              <a:spcPct val="90000"/>
            </a:lnSpc>
            <a:spcBef>
              <a:spcPct val="0"/>
            </a:spcBef>
            <a:spcAft>
              <a:spcPct val="15000"/>
            </a:spcAft>
            <a:buChar char="•"/>
          </a:pPr>
          <a:r>
            <a:rPr lang="en-US" sz="1400" b="0" i="0" kern="1200" baseline="0" dirty="0"/>
            <a:t>A compression store networks more efficiently run graph algorithms faster</a:t>
          </a:r>
          <a:endParaRPr lang="zh-CN" sz="1400" kern="1200" dirty="0"/>
        </a:p>
      </dsp:txBody>
      <dsp:txXfrm>
        <a:off x="0" y="1661993"/>
        <a:ext cx="2071175" cy="1661993"/>
      </dsp:txXfrm>
    </dsp:sp>
    <dsp:sp modelId="{DC29B4BB-FB6B-4619-9784-6D58EA34BFA9}">
      <dsp:nvSpPr>
        <dsp:cNvPr id="0" name=""/>
        <dsp:cNvSpPr/>
      </dsp:nvSpPr>
      <dsp:spPr>
        <a:xfrm>
          <a:off x="343782" y="249299"/>
          <a:ext cx="1383609" cy="13836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9A1A40-01BE-4091-9629-E422F845B6C4}">
      <dsp:nvSpPr>
        <dsp:cNvPr id="0" name=""/>
        <dsp:cNvSpPr/>
      </dsp:nvSpPr>
      <dsp:spPr>
        <a:xfrm>
          <a:off x="2133310" y="0"/>
          <a:ext cx="2071175" cy="4154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711200" rtl="0">
            <a:lnSpc>
              <a:spcPct val="90000"/>
            </a:lnSpc>
            <a:spcBef>
              <a:spcPct val="0"/>
            </a:spcBef>
            <a:spcAft>
              <a:spcPct val="35000"/>
            </a:spcAft>
            <a:buNone/>
          </a:pPr>
          <a:r>
            <a:rPr lang="en-US" altLang="zh-CN" sz="1600" b="1" i="0" kern="1200" baseline="0" dirty="0"/>
            <a:t>Visualization</a:t>
          </a:r>
          <a:endParaRPr lang="zh-CN" sz="1600" kern="1200" dirty="0"/>
        </a:p>
        <a:p>
          <a:pPr marL="114300" lvl="1" indent="-114300" algn="l" defTabSz="622300" rtl="0">
            <a:lnSpc>
              <a:spcPct val="90000"/>
            </a:lnSpc>
            <a:spcBef>
              <a:spcPct val="0"/>
            </a:spcBef>
            <a:spcAft>
              <a:spcPct val="15000"/>
            </a:spcAft>
            <a:buChar char="•"/>
          </a:pPr>
          <a:r>
            <a:rPr lang="en-US" sz="1400" b="0" i="0" kern="1200" baseline="0" dirty="0"/>
            <a:t>View it from an information visualization perspective</a:t>
          </a:r>
          <a:endParaRPr lang="zh-CN" sz="1400" kern="1200" dirty="0"/>
        </a:p>
      </dsp:txBody>
      <dsp:txXfrm>
        <a:off x="2133310" y="1661993"/>
        <a:ext cx="2071175" cy="1661993"/>
      </dsp:txXfrm>
    </dsp:sp>
    <dsp:sp modelId="{32550428-6BF8-417A-845E-24ADD626A181}">
      <dsp:nvSpPr>
        <dsp:cNvPr id="0" name=""/>
        <dsp:cNvSpPr/>
      </dsp:nvSpPr>
      <dsp:spPr>
        <a:xfrm>
          <a:off x="2477093" y="249299"/>
          <a:ext cx="1383609" cy="138360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8A9CD4-D9A1-4E5E-80F9-0F798FB9B0D3}">
      <dsp:nvSpPr>
        <dsp:cNvPr id="0" name=""/>
        <dsp:cNvSpPr/>
      </dsp:nvSpPr>
      <dsp:spPr>
        <a:xfrm>
          <a:off x="4266621" y="0"/>
          <a:ext cx="2071175" cy="4154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ctr" defTabSz="711200" rtl="0">
            <a:lnSpc>
              <a:spcPct val="90000"/>
            </a:lnSpc>
            <a:spcBef>
              <a:spcPct val="0"/>
            </a:spcBef>
            <a:spcAft>
              <a:spcPct val="35000"/>
            </a:spcAft>
            <a:buNone/>
          </a:pPr>
          <a:r>
            <a:rPr lang="en-US" altLang="zh-CN" sz="1600" b="1" i="0" kern="1200" baseline="0" dirty="0"/>
            <a:t>Community Mining</a:t>
          </a:r>
          <a:endParaRPr lang="zh-CN" sz="1600" kern="1200" dirty="0"/>
        </a:p>
        <a:p>
          <a:pPr marL="114300" lvl="1" indent="-114300" algn="l" defTabSz="622300" rtl="0">
            <a:lnSpc>
              <a:spcPct val="90000"/>
            </a:lnSpc>
            <a:spcBef>
              <a:spcPct val="0"/>
            </a:spcBef>
            <a:spcAft>
              <a:spcPct val="15000"/>
            </a:spcAft>
            <a:buChar char="•"/>
          </a:pPr>
          <a:r>
            <a:rPr lang="en-US" sz="1400" b="0" i="0" kern="1200" baseline="0" dirty="0"/>
            <a:t>Network partitioning  ( k-means on the embedding to cluster the nodes )</a:t>
          </a:r>
          <a:endParaRPr lang="zh-CN" sz="1400" kern="1200" dirty="0"/>
        </a:p>
      </dsp:txBody>
      <dsp:txXfrm>
        <a:off x="4266621" y="1661993"/>
        <a:ext cx="2071175" cy="1661993"/>
      </dsp:txXfrm>
    </dsp:sp>
    <dsp:sp modelId="{D4117837-B424-4ED0-ABB1-BF70B21C3B3E}">
      <dsp:nvSpPr>
        <dsp:cNvPr id="0" name=""/>
        <dsp:cNvSpPr/>
      </dsp:nvSpPr>
      <dsp:spPr>
        <a:xfrm>
          <a:off x="4610404" y="249299"/>
          <a:ext cx="1383609" cy="138360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8EDBAF-A0A0-4CA0-8121-28485A4A1BFD}">
      <dsp:nvSpPr>
        <dsp:cNvPr id="0" name=""/>
        <dsp:cNvSpPr/>
      </dsp:nvSpPr>
      <dsp:spPr>
        <a:xfrm>
          <a:off x="6399931" y="0"/>
          <a:ext cx="2071175" cy="4154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ctr" defTabSz="711200" rtl="0">
            <a:lnSpc>
              <a:spcPct val="90000"/>
            </a:lnSpc>
            <a:spcBef>
              <a:spcPct val="0"/>
            </a:spcBef>
            <a:spcAft>
              <a:spcPct val="35000"/>
            </a:spcAft>
            <a:buNone/>
          </a:pPr>
          <a:r>
            <a:rPr lang="en-US" altLang="zh-CN" sz="1600" b="1" i="0" kern="1200" baseline="0" dirty="0"/>
            <a:t>Link Prediction</a:t>
          </a:r>
          <a:endParaRPr lang="zh-CN" sz="1600" kern="1200" dirty="0"/>
        </a:p>
        <a:p>
          <a:pPr marL="114300" lvl="1" indent="-114300" algn="l" defTabSz="622300" rtl="0">
            <a:lnSpc>
              <a:spcPct val="90000"/>
            </a:lnSpc>
            <a:spcBef>
              <a:spcPct val="0"/>
            </a:spcBef>
            <a:spcAft>
              <a:spcPct val="15000"/>
            </a:spcAft>
            <a:buChar char="•"/>
          </a:pPr>
          <a:r>
            <a:rPr lang="en-US" sz="1400" b="0" i="0" kern="1200" baseline="0" dirty="0"/>
            <a:t>Predict either missing interactions or links that may appear in the future</a:t>
          </a:r>
          <a:endParaRPr lang="zh-CN" sz="1400" kern="1200" dirty="0"/>
        </a:p>
      </dsp:txBody>
      <dsp:txXfrm>
        <a:off x="6399931" y="1661993"/>
        <a:ext cx="2071175" cy="1661993"/>
      </dsp:txXfrm>
    </dsp:sp>
    <dsp:sp modelId="{E43EF771-0093-4066-81F8-16D374A9EF91}">
      <dsp:nvSpPr>
        <dsp:cNvPr id="0" name=""/>
        <dsp:cNvSpPr/>
      </dsp:nvSpPr>
      <dsp:spPr>
        <a:xfrm>
          <a:off x="6743714" y="249299"/>
          <a:ext cx="1383609" cy="138360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596A05-871D-4DB1-98CA-5AE400D1860C}">
      <dsp:nvSpPr>
        <dsp:cNvPr id="0" name=""/>
        <dsp:cNvSpPr/>
      </dsp:nvSpPr>
      <dsp:spPr>
        <a:xfrm>
          <a:off x="8533242" y="0"/>
          <a:ext cx="2071175" cy="4154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ctr" defTabSz="711200" rtl="0">
            <a:lnSpc>
              <a:spcPct val="90000"/>
            </a:lnSpc>
            <a:spcBef>
              <a:spcPct val="0"/>
            </a:spcBef>
            <a:spcAft>
              <a:spcPct val="35000"/>
            </a:spcAft>
            <a:buNone/>
          </a:pPr>
          <a:r>
            <a:rPr lang="en-US" altLang="zh-CN" sz="1600" b="1" i="0" kern="1200" baseline="0" dirty="0"/>
            <a:t>Node Classification</a:t>
          </a:r>
          <a:endParaRPr lang="zh-CN" sz="1600" kern="1200" dirty="0"/>
        </a:p>
        <a:p>
          <a:pPr marL="114300" lvl="1" indent="-114300" algn="l" defTabSz="622300" rtl="0">
            <a:lnSpc>
              <a:spcPct val="90000"/>
            </a:lnSpc>
            <a:spcBef>
              <a:spcPct val="0"/>
            </a:spcBef>
            <a:spcAft>
              <a:spcPct val="15000"/>
            </a:spcAft>
            <a:buChar char="•"/>
          </a:pPr>
          <a:r>
            <a:rPr lang="en-US" sz="1400" b="0" i="0" kern="1200" baseline="0" dirty="0"/>
            <a:t>Label the full graph based only on this small initial seed set</a:t>
          </a:r>
          <a:endParaRPr lang="zh-CN" sz="1400" kern="1200" dirty="0"/>
        </a:p>
      </dsp:txBody>
      <dsp:txXfrm>
        <a:off x="8533242" y="1661993"/>
        <a:ext cx="2071175" cy="1661993"/>
      </dsp:txXfrm>
    </dsp:sp>
    <dsp:sp modelId="{E3BE6664-991B-4F24-8873-6B01CF4B39D2}">
      <dsp:nvSpPr>
        <dsp:cNvPr id="0" name=""/>
        <dsp:cNvSpPr/>
      </dsp:nvSpPr>
      <dsp:spPr>
        <a:xfrm>
          <a:off x="8877025" y="249299"/>
          <a:ext cx="1383609" cy="138360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866103-D4D4-44F1-B13E-95C53A7AD49B}">
      <dsp:nvSpPr>
        <dsp:cNvPr id="0" name=""/>
        <dsp:cNvSpPr/>
      </dsp:nvSpPr>
      <dsp:spPr>
        <a:xfrm>
          <a:off x="424176" y="3498490"/>
          <a:ext cx="9756064" cy="274241"/>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97237-4E68-4190-BDD4-FFFAA4B475F2}">
      <dsp:nvSpPr>
        <dsp:cNvPr id="0" name=""/>
        <dsp:cNvSpPr/>
      </dsp:nvSpPr>
      <dsp:spPr>
        <a:xfrm>
          <a:off x="0" y="318255"/>
          <a:ext cx="10604418" cy="9127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3021" tIns="395732" rIns="823021" bIns="135128" numCol="1" spcCol="1270" anchor="t" anchorCtr="0">
          <a:noAutofit/>
        </a:bodyPr>
        <a:lstStyle/>
        <a:p>
          <a:pPr marL="171450" lvl="1" indent="-171450" algn="l" defTabSz="844550" rtl="0">
            <a:lnSpc>
              <a:spcPct val="90000"/>
            </a:lnSpc>
            <a:spcBef>
              <a:spcPct val="0"/>
            </a:spcBef>
            <a:spcAft>
              <a:spcPct val="15000"/>
            </a:spcAft>
            <a:buChar char="•"/>
          </a:pPr>
          <a:r>
            <a:rPr lang="en-US" sz="1900" b="1" kern="1200" dirty="0"/>
            <a:t>Focuses on the topological structure and properties of complex networks</a:t>
          </a:r>
          <a:endParaRPr lang="zh-CN" sz="1900" kern="1200" dirty="0"/>
        </a:p>
      </dsp:txBody>
      <dsp:txXfrm>
        <a:off x="0" y="318255"/>
        <a:ext cx="10604418" cy="912712"/>
      </dsp:txXfrm>
    </dsp:sp>
    <dsp:sp modelId="{877F8485-7183-4CEB-AFF1-8C609BE454C3}">
      <dsp:nvSpPr>
        <dsp:cNvPr id="0" name=""/>
        <dsp:cNvSpPr/>
      </dsp:nvSpPr>
      <dsp:spPr>
        <a:xfrm>
          <a:off x="530220" y="37815"/>
          <a:ext cx="7423092"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575" tIns="0" rIns="280575" bIns="0" numCol="1" spcCol="1270" anchor="ctr" anchorCtr="0">
          <a:noAutofit/>
        </a:bodyPr>
        <a:lstStyle/>
        <a:p>
          <a:pPr marL="0" lvl="0" indent="0" algn="l" defTabSz="1066800" rtl="0">
            <a:lnSpc>
              <a:spcPct val="90000"/>
            </a:lnSpc>
            <a:spcBef>
              <a:spcPct val="0"/>
            </a:spcBef>
            <a:spcAft>
              <a:spcPct val="35000"/>
            </a:spcAft>
            <a:buNone/>
          </a:pPr>
          <a:r>
            <a:rPr lang="en-US" altLang="zh-CN" sz="2400" b="1" kern="1200" dirty="0">
              <a:latin typeface="Calibri" panose="020F0502020204030204" pitchFamily="34" charset="0"/>
              <a:cs typeface="Calibri" panose="020F0502020204030204" pitchFamily="34" charset="0"/>
            </a:rPr>
            <a:t>Type I</a:t>
          </a:r>
          <a:r>
            <a:rPr lang="zh-CN" altLang="en-US" sz="2400" b="1" kern="1200" dirty="0">
              <a:latin typeface="Calibri" panose="020F0502020204030204" pitchFamily="34" charset="0"/>
              <a:cs typeface="Calibri" panose="020F0502020204030204" pitchFamily="34" charset="0"/>
            </a:rPr>
            <a:t>：</a:t>
          </a:r>
          <a:r>
            <a:rPr lang="en-US" altLang="zh-CN" sz="2400" b="1" kern="1200" dirty="0">
              <a:latin typeface="Calibri" panose="020F0502020204030204" pitchFamily="34" charset="0"/>
              <a:cs typeface="Calibri" panose="020F0502020204030204" pitchFamily="34" charset="0"/>
            </a:rPr>
            <a:t>GRL for Structural Properties Preservation</a:t>
          </a:r>
          <a:endParaRPr lang="zh-CN" sz="2400" kern="1200" dirty="0">
            <a:latin typeface="Calibri" panose="020F0502020204030204" pitchFamily="34" charset="0"/>
            <a:cs typeface="Calibri" panose="020F0502020204030204" pitchFamily="34" charset="0"/>
          </a:endParaRPr>
        </a:p>
      </dsp:txBody>
      <dsp:txXfrm>
        <a:off x="557600" y="65195"/>
        <a:ext cx="7368332" cy="506120"/>
      </dsp:txXfrm>
    </dsp:sp>
    <dsp:sp modelId="{70E402C7-A1E6-4109-A54D-26F945E04531}">
      <dsp:nvSpPr>
        <dsp:cNvPr id="0" name=""/>
        <dsp:cNvSpPr/>
      </dsp:nvSpPr>
      <dsp:spPr>
        <a:xfrm>
          <a:off x="0" y="1614008"/>
          <a:ext cx="10604418" cy="1645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3021" tIns="395732" rIns="823021" bIns="135128" numCol="1" spcCol="1270" anchor="t" anchorCtr="0">
          <a:noAutofit/>
        </a:bodyPr>
        <a:lstStyle/>
        <a:p>
          <a:pPr marL="171450" lvl="1" indent="-171450" algn="l" defTabSz="844550" rtl="0">
            <a:lnSpc>
              <a:spcPct val="90000"/>
            </a:lnSpc>
            <a:spcBef>
              <a:spcPct val="0"/>
            </a:spcBef>
            <a:spcAft>
              <a:spcPct val="15000"/>
            </a:spcAft>
            <a:buChar char="•"/>
          </a:pPr>
          <a:r>
            <a:rPr lang="en-US" sz="1900" b="1" kern="1200" dirty="0"/>
            <a:t>The attributes, contents, labels and other information of nodes or edges in real-world networks are considered, which provides semantic information other than structural topology for GRL</a:t>
          </a:r>
          <a:endParaRPr lang="zh-CN" sz="1900" kern="1200" dirty="0"/>
        </a:p>
      </dsp:txBody>
      <dsp:txXfrm>
        <a:off x="0" y="1614008"/>
        <a:ext cx="10604418" cy="1645875"/>
      </dsp:txXfrm>
    </dsp:sp>
    <dsp:sp modelId="{3D542E78-1D7C-4477-AC4B-DE131DE653FC}">
      <dsp:nvSpPr>
        <dsp:cNvPr id="0" name=""/>
        <dsp:cNvSpPr/>
      </dsp:nvSpPr>
      <dsp:spPr>
        <a:xfrm>
          <a:off x="530220" y="1333568"/>
          <a:ext cx="7423092"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575" tIns="0" rIns="280575" bIns="0" numCol="1" spcCol="1270" anchor="ctr" anchorCtr="0">
          <a:noAutofit/>
        </a:bodyPr>
        <a:lstStyle/>
        <a:p>
          <a:pPr marL="0" lvl="0" indent="0" algn="l" defTabSz="1066800" rtl="0">
            <a:lnSpc>
              <a:spcPct val="90000"/>
            </a:lnSpc>
            <a:spcBef>
              <a:spcPct val="0"/>
            </a:spcBef>
            <a:spcAft>
              <a:spcPct val="35000"/>
            </a:spcAft>
            <a:buNone/>
          </a:pPr>
          <a:r>
            <a:rPr lang="en-US" altLang="zh-CN" sz="2400" b="1" kern="1200" dirty="0">
              <a:latin typeface="Calibri" panose="020F0502020204030204" pitchFamily="34" charset="0"/>
              <a:cs typeface="Calibri" panose="020F0502020204030204" pitchFamily="34" charset="0"/>
            </a:rPr>
            <a:t>Type II</a:t>
          </a:r>
          <a:r>
            <a:rPr lang="zh-CN" altLang="en-US" sz="2400" b="1" kern="1200" dirty="0">
              <a:latin typeface="Calibri" panose="020F0502020204030204" pitchFamily="34" charset="0"/>
              <a:cs typeface="Calibri" panose="020F0502020204030204" pitchFamily="34" charset="0"/>
            </a:rPr>
            <a:t>：</a:t>
          </a:r>
          <a:r>
            <a:rPr lang="en-US" altLang="zh-CN" sz="2400" b="1" kern="1200" dirty="0">
              <a:latin typeface="Calibri" panose="020F0502020204030204" pitchFamily="34" charset="0"/>
              <a:cs typeface="Calibri" panose="020F0502020204030204" pitchFamily="34" charset="0"/>
            </a:rPr>
            <a:t>GRL on Attributed/labeled Networks</a:t>
          </a:r>
          <a:endParaRPr lang="zh-CN" sz="2400" kern="1200" dirty="0">
            <a:latin typeface="Calibri" panose="020F0502020204030204" pitchFamily="34" charset="0"/>
            <a:cs typeface="Calibri" panose="020F0502020204030204" pitchFamily="34" charset="0"/>
          </a:endParaRPr>
        </a:p>
      </dsp:txBody>
      <dsp:txXfrm>
        <a:off x="557600" y="1360948"/>
        <a:ext cx="7368332" cy="506120"/>
      </dsp:txXfrm>
    </dsp:sp>
    <dsp:sp modelId="{BE75894C-C0AE-4FF9-A8FA-B15421BB5F32}">
      <dsp:nvSpPr>
        <dsp:cNvPr id="0" name=""/>
        <dsp:cNvSpPr/>
      </dsp:nvSpPr>
      <dsp:spPr>
        <a:xfrm>
          <a:off x="0" y="3642923"/>
          <a:ext cx="10604418" cy="12867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3021" tIns="395732" rIns="823021" bIns="135128" numCol="1" spcCol="1270" anchor="t" anchorCtr="0">
          <a:noAutofit/>
        </a:bodyPr>
        <a:lstStyle/>
        <a:p>
          <a:pPr marL="171450" lvl="1" indent="-171450" algn="l" defTabSz="844550" rtl="0">
            <a:lnSpc>
              <a:spcPct val="90000"/>
            </a:lnSpc>
            <a:spcBef>
              <a:spcPct val="0"/>
            </a:spcBef>
            <a:spcAft>
              <a:spcPct val="15000"/>
            </a:spcAft>
            <a:buChar char="•"/>
          </a:pPr>
          <a:r>
            <a:rPr lang="en-US" sz="1900" b="1" kern="1200" dirty="0"/>
            <a:t>Designed for specific tasks, it is necessary to introduce specific prior information according to specific task scenarios to ensure better performance</a:t>
          </a:r>
          <a:endParaRPr lang="zh-CN" sz="1900" kern="1200" dirty="0"/>
        </a:p>
      </dsp:txBody>
      <dsp:txXfrm>
        <a:off x="0" y="3642923"/>
        <a:ext cx="10604418" cy="1286775"/>
      </dsp:txXfrm>
    </dsp:sp>
    <dsp:sp modelId="{E49A4488-7EF4-496E-B460-27656C6FA92B}">
      <dsp:nvSpPr>
        <dsp:cNvPr id="0" name=""/>
        <dsp:cNvSpPr/>
      </dsp:nvSpPr>
      <dsp:spPr>
        <a:xfrm>
          <a:off x="530220" y="3362483"/>
          <a:ext cx="7423092"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575" tIns="0" rIns="280575" bIns="0" numCol="1" spcCol="1270" anchor="ctr" anchorCtr="0">
          <a:noAutofit/>
        </a:bodyPr>
        <a:lstStyle/>
        <a:p>
          <a:pPr marL="0" lvl="0" indent="0" algn="l" defTabSz="1066800" rtl="0">
            <a:lnSpc>
              <a:spcPct val="90000"/>
            </a:lnSpc>
            <a:spcBef>
              <a:spcPct val="0"/>
            </a:spcBef>
            <a:spcAft>
              <a:spcPct val="35000"/>
            </a:spcAft>
            <a:buNone/>
          </a:pPr>
          <a:r>
            <a:rPr lang="en-US" altLang="zh-CN" sz="2400" b="1" kern="1200" dirty="0">
              <a:latin typeface="Calibri" panose="020F0502020204030204" pitchFamily="34" charset="0"/>
              <a:cs typeface="Calibri" panose="020F0502020204030204" pitchFamily="34" charset="0"/>
            </a:rPr>
            <a:t>Type III</a:t>
          </a:r>
          <a:r>
            <a:rPr lang="zh-CN" altLang="en-US" sz="2400" b="1" kern="1200" dirty="0">
              <a:latin typeface="Calibri" panose="020F0502020204030204" pitchFamily="34" charset="0"/>
              <a:cs typeface="Calibri" panose="020F0502020204030204" pitchFamily="34" charset="0"/>
            </a:rPr>
            <a:t>：</a:t>
          </a:r>
          <a:r>
            <a:rPr lang="en-US" altLang="zh-CN" sz="2400" b="1" kern="1200" dirty="0">
              <a:latin typeface="Calibri" panose="020F0502020204030204" pitchFamily="34" charset="0"/>
              <a:cs typeface="Calibri" panose="020F0502020204030204" pitchFamily="34" charset="0"/>
            </a:rPr>
            <a:t>GRL based on Advanced Information</a:t>
          </a:r>
          <a:endParaRPr lang="zh-CN" sz="2400" kern="1200" dirty="0">
            <a:latin typeface="Calibri" panose="020F0502020204030204" pitchFamily="34" charset="0"/>
            <a:cs typeface="Calibri" panose="020F0502020204030204" pitchFamily="34" charset="0"/>
          </a:endParaRPr>
        </a:p>
      </dsp:txBody>
      <dsp:txXfrm>
        <a:off x="557600" y="3389863"/>
        <a:ext cx="7368332"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AAFE8-6F48-43A2-A684-18E695B7F849}">
      <dsp:nvSpPr>
        <dsp:cNvPr id="0" name=""/>
        <dsp:cNvSpPr/>
      </dsp:nvSpPr>
      <dsp:spPr>
        <a:xfrm rot="5400000">
          <a:off x="6432170" y="-2775517"/>
          <a:ext cx="1624663" cy="717693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0" kern="1200" dirty="0">
              <a:solidFill>
                <a:schemeClr val="tx1"/>
              </a:solidFill>
            </a:rPr>
            <a:t>Represent</a:t>
          </a:r>
          <a:r>
            <a:rPr lang="en-US" altLang="zh-CN" sz="1800" b="0" kern="1200" dirty="0">
              <a:solidFill>
                <a:schemeClr val="tx1"/>
              </a:solidFill>
            </a:rPr>
            <a:t>ing</a:t>
          </a:r>
          <a:r>
            <a:rPr lang="en-US" sz="1800" b="0" kern="1200" dirty="0">
              <a:solidFill>
                <a:schemeClr val="tx1"/>
              </a:solidFill>
            </a:rPr>
            <a:t> the connections between nodes in the form of a matrix, and factorizing this matrix to obtain the embedding</a:t>
          </a:r>
        </a:p>
        <a:p>
          <a:pPr marL="171450" lvl="1" indent="-171450" algn="l" defTabSz="800100" rtl="0">
            <a:lnSpc>
              <a:spcPct val="90000"/>
            </a:lnSpc>
            <a:spcBef>
              <a:spcPct val="0"/>
            </a:spcBef>
            <a:spcAft>
              <a:spcPct val="15000"/>
            </a:spcAft>
            <a:buChar char="•"/>
          </a:pPr>
          <a:r>
            <a:rPr lang="en-US" sz="1800" b="1" kern="1200" dirty="0">
              <a:solidFill>
                <a:schemeClr val="tx1"/>
              </a:solidFill>
            </a:rPr>
            <a:t>Laplacian </a:t>
          </a:r>
          <a:r>
            <a:rPr lang="en-US" sz="1800" b="1" kern="1200" dirty="0" err="1">
              <a:solidFill>
                <a:schemeClr val="tx1"/>
              </a:solidFill>
            </a:rPr>
            <a:t>Eigenmaps</a:t>
          </a:r>
          <a:r>
            <a:rPr lang="en-US" sz="1800" b="1" kern="1200" dirty="0">
              <a:solidFill>
                <a:schemeClr val="tx1"/>
              </a:solidFill>
            </a:rPr>
            <a:t> </a:t>
          </a:r>
          <a:r>
            <a:rPr lang="en-US" sz="1800" b="0" kern="1200" dirty="0">
              <a:solidFill>
                <a:schemeClr val="tx1"/>
              </a:solidFill>
            </a:rPr>
            <a:t>(M. Belkin 2001),</a:t>
          </a:r>
          <a:r>
            <a:rPr lang="zh-CN" sz="1800" b="0" kern="1200" dirty="0">
              <a:solidFill>
                <a:schemeClr val="tx1"/>
              </a:solidFill>
            </a:rPr>
            <a:t> </a:t>
          </a:r>
          <a:r>
            <a:rPr lang="zh-CN" sz="1800" b="1" kern="1200" dirty="0">
              <a:solidFill>
                <a:schemeClr val="tx1"/>
              </a:solidFill>
            </a:rPr>
            <a:t>Graph Factorization</a:t>
          </a:r>
          <a:r>
            <a:rPr lang="en-US" altLang="zh-CN" sz="1800" b="1" kern="1200" dirty="0">
              <a:solidFill>
                <a:schemeClr val="tx1"/>
              </a:solidFill>
            </a:rPr>
            <a:t> </a:t>
          </a:r>
          <a:r>
            <a:rPr lang="en-US" sz="1800" b="0" kern="1200" dirty="0">
              <a:solidFill>
                <a:schemeClr val="tx1"/>
              </a:solidFill>
            </a:rPr>
            <a:t>(A. Ahmed 2013), </a:t>
          </a:r>
          <a:r>
            <a:rPr lang="en-US" sz="1800" b="1" kern="1200" dirty="0" err="1">
              <a:solidFill>
                <a:schemeClr val="tx1"/>
              </a:solidFill>
            </a:rPr>
            <a:t>GraRep</a:t>
          </a:r>
          <a:r>
            <a:rPr lang="en-US" sz="1800" b="0" kern="1200" dirty="0">
              <a:solidFill>
                <a:schemeClr val="tx1"/>
              </a:solidFill>
            </a:rPr>
            <a:t> (S. Cao 2016), </a:t>
          </a:r>
          <a:r>
            <a:rPr lang="en-US" sz="1800" b="1" kern="1200" dirty="0">
              <a:solidFill>
                <a:schemeClr val="tx1"/>
              </a:solidFill>
            </a:rPr>
            <a:t>HOPE</a:t>
          </a:r>
          <a:r>
            <a:rPr lang="en-US" sz="1800" b="0" kern="1200" dirty="0">
              <a:solidFill>
                <a:schemeClr val="tx1"/>
              </a:solidFill>
            </a:rPr>
            <a:t> (M. </a:t>
          </a:r>
          <a:r>
            <a:rPr lang="en-US" sz="1800" b="0" kern="1200" dirty="0" err="1">
              <a:solidFill>
                <a:schemeClr val="tx1"/>
              </a:solidFill>
            </a:rPr>
            <a:t>Ou</a:t>
          </a:r>
          <a:r>
            <a:rPr lang="en-US" sz="1800" b="0" kern="1200" dirty="0">
              <a:solidFill>
                <a:schemeClr val="tx1"/>
              </a:solidFill>
            </a:rPr>
            <a:t> 2016) </a:t>
          </a:r>
        </a:p>
      </dsp:txBody>
      <dsp:txXfrm rot="-5400000">
        <a:off x="3656033" y="79930"/>
        <a:ext cx="7097627" cy="1466043"/>
      </dsp:txXfrm>
    </dsp:sp>
    <dsp:sp modelId="{A3DF0779-7EED-4E6B-90E9-1F2E8FD0B2DE}">
      <dsp:nvSpPr>
        <dsp:cNvPr id="0" name=""/>
        <dsp:cNvSpPr/>
      </dsp:nvSpPr>
      <dsp:spPr>
        <a:xfrm>
          <a:off x="396231" y="37641"/>
          <a:ext cx="3305518" cy="1550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Matrix Factorization </a:t>
          </a:r>
          <a:endParaRPr lang="en-US" sz="2800" kern="1200" dirty="0">
            <a:latin typeface="Calibri" panose="020F0502020204030204" pitchFamily="34" charset="0"/>
            <a:cs typeface="Calibri" panose="020F0502020204030204" pitchFamily="34" charset="0"/>
          </a:endParaRPr>
        </a:p>
      </dsp:txBody>
      <dsp:txXfrm>
        <a:off x="471926" y="113336"/>
        <a:ext cx="3154128" cy="1399229"/>
      </dsp:txXfrm>
    </dsp:sp>
    <dsp:sp modelId="{62C15966-1E28-4B65-96A3-884E8E3E2542}">
      <dsp:nvSpPr>
        <dsp:cNvPr id="0" name=""/>
        <dsp:cNvSpPr/>
      </dsp:nvSpPr>
      <dsp:spPr>
        <a:xfrm rot="5400000">
          <a:off x="6462649" y="-1049312"/>
          <a:ext cx="1624663" cy="717693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0" kern="1200" dirty="0">
              <a:solidFill>
                <a:schemeClr val="tx1"/>
              </a:solidFill>
            </a:rPr>
            <a:t>S</a:t>
          </a:r>
          <a:r>
            <a:rPr lang="en-US" altLang="zh-CN" sz="1800" b="0" kern="1200" dirty="0">
              <a:solidFill>
                <a:schemeClr val="tx1"/>
              </a:solidFill>
            </a:rPr>
            <a:t>ampling node context through</a:t>
          </a:r>
          <a:r>
            <a:rPr lang="en-US" sz="1800" b="0" kern="1200" dirty="0">
              <a:solidFill>
                <a:schemeClr val="tx1"/>
              </a:solidFill>
            </a:rPr>
            <a:t> random walks on networks, and obtaining </a:t>
          </a:r>
          <a:r>
            <a:rPr lang="en-US" altLang="zh-CN" sz="1800" b="0" kern="1200" dirty="0" err="1">
              <a:solidFill>
                <a:schemeClr val="tx1"/>
              </a:solidFill>
            </a:rPr>
            <a:t>embeddings</a:t>
          </a:r>
          <a:r>
            <a:rPr lang="en-US" altLang="zh-CN" sz="1800" b="0" kern="1200" dirty="0">
              <a:solidFill>
                <a:schemeClr val="tx1"/>
              </a:solidFill>
            </a:rPr>
            <a:t> by </a:t>
          </a:r>
          <a:r>
            <a:rPr lang="en-US" sz="1800" b="0" kern="1200" dirty="0">
              <a:solidFill>
                <a:schemeClr val="tx1"/>
              </a:solidFill>
            </a:rPr>
            <a:t>CBOW and </a:t>
          </a:r>
          <a:r>
            <a:rPr lang="en-US" sz="1800" b="0" kern="1200" dirty="0" err="1">
              <a:solidFill>
                <a:schemeClr val="tx1"/>
              </a:solidFill>
            </a:rPr>
            <a:t>SkipGram</a:t>
          </a:r>
          <a:r>
            <a:rPr lang="en-US" sz="1800" b="0" kern="1200" dirty="0">
              <a:solidFill>
                <a:schemeClr val="tx1"/>
              </a:solidFill>
            </a:rPr>
            <a:t> methods</a:t>
          </a:r>
        </a:p>
        <a:p>
          <a:pPr marL="171450" lvl="1" indent="-171450" algn="l" defTabSz="800100" rtl="0">
            <a:lnSpc>
              <a:spcPct val="90000"/>
            </a:lnSpc>
            <a:spcBef>
              <a:spcPct val="0"/>
            </a:spcBef>
            <a:spcAft>
              <a:spcPct val="15000"/>
            </a:spcAft>
            <a:buChar char="•"/>
          </a:pPr>
          <a:r>
            <a:rPr lang="en-US" sz="1800" b="1" kern="1200" dirty="0" err="1">
              <a:solidFill>
                <a:schemeClr val="tx1"/>
              </a:solidFill>
            </a:rPr>
            <a:t>DeepWalk</a:t>
          </a:r>
          <a:r>
            <a:rPr lang="en-US" sz="1800" b="0" kern="1200" dirty="0">
              <a:solidFill>
                <a:schemeClr val="tx1"/>
              </a:solidFill>
            </a:rPr>
            <a:t> (S. </a:t>
          </a:r>
          <a:r>
            <a:rPr lang="en-US" sz="1800" b="0" kern="1200" dirty="0" err="1">
              <a:solidFill>
                <a:schemeClr val="tx1"/>
              </a:solidFill>
            </a:rPr>
            <a:t>Skienna</a:t>
          </a:r>
          <a:r>
            <a:rPr lang="en-US" sz="1800" b="0" kern="1200" dirty="0">
              <a:solidFill>
                <a:schemeClr val="tx1"/>
              </a:solidFill>
            </a:rPr>
            <a:t> 2014) , </a:t>
          </a:r>
          <a:r>
            <a:rPr lang="en-US" sz="1800" b="1" kern="1200" dirty="0">
              <a:solidFill>
                <a:schemeClr val="tx1"/>
              </a:solidFill>
            </a:rPr>
            <a:t>Node2vec</a:t>
          </a:r>
          <a:r>
            <a:rPr lang="en-US" sz="1800" b="0" kern="1200" dirty="0">
              <a:solidFill>
                <a:schemeClr val="tx1"/>
              </a:solidFill>
            </a:rPr>
            <a:t> (J. </a:t>
          </a:r>
          <a:r>
            <a:rPr lang="en-US" sz="1800" b="0" kern="1200" dirty="0" err="1">
              <a:solidFill>
                <a:schemeClr val="tx1"/>
              </a:solidFill>
            </a:rPr>
            <a:t>Leskovec</a:t>
          </a:r>
          <a:r>
            <a:rPr lang="en-US" sz="1800" b="0" kern="1200" dirty="0">
              <a:solidFill>
                <a:schemeClr val="tx1"/>
              </a:solidFill>
            </a:rPr>
            <a:t> 2016) </a:t>
          </a:r>
        </a:p>
      </dsp:txBody>
      <dsp:txXfrm rot="-5400000">
        <a:off x="3686512" y="1806135"/>
        <a:ext cx="7097627" cy="1466043"/>
      </dsp:txXfrm>
    </dsp:sp>
    <dsp:sp modelId="{E002BB50-ABA4-4000-9AF0-CF6354857D09}">
      <dsp:nvSpPr>
        <dsp:cNvPr id="0" name=""/>
        <dsp:cNvSpPr/>
      </dsp:nvSpPr>
      <dsp:spPr>
        <a:xfrm>
          <a:off x="350514" y="1788724"/>
          <a:ext cx="3335997" cy="15008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R</a:t>
          </a:r>
          <a:r>
            <a:rPr lang="zh-CN" sz="2800" b="1" kern="1200" dirty="0">
              <a:latin typeface="Calibri" panose="020F0502020204030204" pitchFamily="34" charset="0"/>
              <a:cs typeface="Calibri" panose="020F0502020204030204" pitchFamily="34" charset="0"/>
            </a:rPr>
            <a:t>andom </a:t>
          </a:r>
          <a:r>
            <a:rPr lang="en-US" altLang="zh-CN" sz="2800" b="1" kern="1200" dirty="0">
              <a:latin typeface="Calibri" panose="020F0502020204030204" pitchFamily="34" charset="0"/>
              <a:cs typeface="Calibri" panose="020F0502020204030204" pitchFamily="34" charset="0"/>
            </a:rPr>
            <a:t>W</a:t>
          </a:r>
          <a:r>
            <a:rPr lang="zh-CN" sz="2800" b="1" kern="1200" dirty="0">
              <a:latin typeface="Calibri" panose="020F0502020204030204" pitchFamily="34" charset="0"/>
              <a:cs typeface="Calibri" panose="020F0502020204030204" pitchFamily="34" charset="0"/>
            </a:rPr>
            <a:t>alks </a:t>
          </a:r>
          <a:endParaRPr lang="en-US" sz="2800" kern="1200" dirty="0">
            <a:latin typeface="Calibri" panose="020F0502020204030204" pitchFamily="34" charset="0"/>
            <a:cs typeface="Calibri" panose="020F0502020204030204" pitchFamily="34" charset="0"/>
          </a:endParaRPr>
        </a:p>
      </dsp:txBody>
      <dsp:txXfrm>
        <a:off x="423780" y="1861990"/>
        <a:ext cx="3189465" cy="1354332"/>
      </dsp:txXfrm>
    </dsp:sp>
    <dsp:sp modelId="{D0048BBD-6B2D-42B2-84D1-AE00A54E06E9}">
      <dsp:nvSpPr>
        <dsp:cNvPr id="0" name=""/>
        <dsp:cNvSpPr/>
      </dsp:nvSpPr>
      <dsp:spPr>
        <a:xfrm rot="5400000">
          <a:off x="6432170" y="676892"/>
          <a:ext cx="1624663" cy="717693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0" kern="1200" dirty="0">
              <a:solidFill>
                <a:schemeClr val="tx1"/>
              </a:solidFill>
            </a:rPr>
            <a:t>V</a:t>
          </a:r>
          <a:r>
            <a:rPr lang="en-US" altLang="zh-CN" sz="1800" b="0" kern="1200" dirty="0">
              <a:solidFill>
                <a:schemeClr val="tx1"/>
              </a:solidFill>
            </a:rPr>
            <a:t>iewing</a:t>
          </a:r>
          <a:r>
            <a:rPr lang="en-US" sz="1800" b="0" kern="1200" dirty="0">
              <a:solidFill>
                <a:schemeClr val="tx1"/>
              </a:solidFill>
            </a:rPr>
            <a:t> the network as a computational graph, and training the whole model in an end-to-end fashion</a:t>
          </a:r>
        </a:p>
        <a:p>
          <a:pPr marL="171450" lvl="1" indent="-171450" algn="l" defTabSz="800100" rtl="0">
            <a:lnSpc>
              <a:spcPct val="90000"/>
            </a:lnSpc>
            <a:spcBef>
              <a:spcPct val="0"/>
            </a:spcBef>
            <a:spcAft>
              <a:spcPct val="15000"/>
            </a:spcAft>
            <a:buChar char="•"/>
          </a:pPr>
          <a:r>
            <a:rPr lang="en-US" sz="1800" b="1" kern="1200" dirty="0">
              <a:solidFill>
                <a:schemeClr val="tx1"/>
              </a:solidFill>
            </a:rPr>
            <a:t>SDNE</a:t>
          </a:r>
          <a:r>
            <a:rPr lang="en-US" sz="1800" b="0" kern="1200" dirty="0">
              <a:solidFill>
                <a:schemeClr val="tx1"/>
              </a:solidFill>
            </a:rPr>
            <a:t> (</a:t>
          </a:r>
          <a:r>
            <a:rPr lang="en-US" sz="1800" b="0" kern="1200" dirty="0" err="1">
              <a:solidFill>
                <a:schemeClr val="tx1"/>
              </a:solidFill>
            </a:rPr>
            <a:t>Daixin</a:t>
          </a:r>
          <a:r>
            <a:rPr lang="en-US" sz="1800" b="0" kern="1200" dirty="0">
              <a:solidFill>
                <a:schemeClr val="tx1"/>
              </a:solidFill>
            </a:rPr>
            <a:t> Wang 2016) , </a:t>
          </a:r>
          <a:r>
            <a:rPr lang="en-US" sz="1800" b="1" kern="1200" dirty="0">
              <a:solidFill>
                <a:schemeClr val="tx1"/>
              </a:solidFill>
            </a:rPr>
            <a:t>GCN</a:t>
          </a:r>
          <a:r>
            <a:rPr lang="en-US" sz="1800" b="0" kern="1200" dirty="0">
              <a:solidFill>
                <a:schemeClr val="tx1"/>
              </a:solidFill>
            </a:rPr>
            <a:t> (Thomas N. </a:t>
          </a:r>
          <a:r>
            <a:rPr lang="en-US" sz="1800" b="0" kern="1200" dirty="0" err="1">
              <a:solidFill>
                <a:schemeClr val="tx1"/>
              </a:solidFill>
            </a:rPr>
            <a:t>Kipf</a:t>
          </a:r>
          <a:r>
            <a:rPr lang="en-US" sz="1800" b="0" kern="1200" dirty="0">
              <a:solidFill>
                <a:schemeClr val="tx1"/>
              </a:solidFill>
            </a:rPr>
            <a:t> 2017) , </a:t>
          </a:r>
          <a:r>
            <a:rPr lang="en-US" sz="1800" b="1" kern="1200" dirty="0" err="1">
              <a:solidFill>
                <a:schemeClr val="tx1"/>
              </a:solidFill>
            </a:rPr>
            <a:t>GraphSAGE</a:t>
          </a:r>
          <a:r>
            <a:rPr lang="en-US" sz="1800" b="0" kern="1200" dirty="0">
              <a:solidFill>
                <a:schemeClr val="tx1"/>
              </a:solidFill>
            </a:rPr>
            <a:t> (W.L. Hamilton 2017), </a:t>
          </a:r>
          <a:r>
            <a:rPr lang="en-US" sz="1800" b="1" kern="1200" dirty="0">
              <a:solidFill>
                <a:schemeClr val="tx1"/>
              </a:solidFill>
            </a:rPr>
            <a:t>GAN</a:t>
          </a:r>
          <a:r>
            <a:rPr lang="en-US" sz="1800" b="0" kern="1200" dirty="0">
              <a:solidFill>
                <a:schemeClr val="tx1"/>
              </a:solidFill>
            </a:rPr>
            <a:t> (P. </a:t>
          </a:r>
          <a:r>
            <a:rPr lang="en-US" sz="1800" b="0" kern="1200" dirty="0" err="1">
              <a:solidFill>
                <a:schemeClr val="tx1"/>
              </a:solidFill>
            </a:rPr>
            <a:t>Velickovic</a:t>
          </a:r>
          <a:r>
            <a:rPr lang="en-US" sz="1800" b="0" kern="1200" dirty="0">
              <a:solidFill>
                <a:schemeClr val="tx1"/>
              </a:solidFill>
            </a:rPr>
            <a:t> 2018)</a:t>
          </a:r>
        </a:p>
      </dsp:txBody>
      <dsp:txXfrm rot="-5400000">
        <a:off x="3656033" y="3532339"/>
        <a:ext cx="7097627" cy="1466043"/>
      </dsp:txXfrm>
    </dsp:sp>
    <dsp:sp modelId="{9B58F18A-A128-40E6-BF92-171E74CE87A7}">
      <dsp:nvSpPr>
        <dsp:cNvPr id="0" name=""/>
        <dsp:cNvSpPr/>
      </dsp:nvSpPr>
      <dsp:spPr>
        <a:xfrm>
          <a:off x="350514" y="3564745"/>
          <a:ext cx="3305518" cy="1401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Deep Learning </a:t>
          </a:r>
          <a:endParaRPr lang="en-US" sz="2800" kern="1200" dirty="0">
            <a:latin typeface="Calibri" panose="020F0502020204030204" pitchFamily="34" charset="0"/>
            <a:cs typeface="Calibri" panose="020F0502020204030204" pitchFamily="34" charset="0"/>
          </a:endParaRPr>
        </a:p>
      </dsp:txBody>
      <dsp:txXfrm>
        <a:off x="418916" y="3633147"/>
        <a:ext cx="3168714" cy="1264427"/>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BD08950D-E31E-4D57-B45E-F61A921219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231246CC-461C-4DA1-85D9-63BA9580CE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98588C-E1CC-44F2-909B-3DC1884F0D19}" type="datetimeFigureOut">
              <a:rPr lang="zh-CN" altLang="en-US" smtClean="0"/>
              <a:t>2019/10/11</a:t>
            </a:fld>
            <a:endParaRPr lang="zh-CN" altLang="en-US"/>
          </a:p>
        </p:txBody>
      </p:sp>
      <p:sp>
        <p:nvSpPr>
          <p:cNvPr id="4" name="页脚占位符 3">
            <a:extLst>
              <a:ext uri="{FF2B5EF4-FFF2-40B4-BE49-F238E27FC236}">
                <a16:creationId xmlns:a16="http://schemas.microsoft.com/office/drawing/2014/main" id="{40DF4C92-461A-4BBC-9C44-D6F5926559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8069DBE6-D1EA-4AA2-A72A-0B79C24BD2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7BB5B8-9A92-4E52-909F-8E7BEB957EBC}" type="slidenum">
              <a:rPr lang="zh-CN" altLang="en-US" smtClean="0"/>
              <a:t>‹#›</a:t>
            </a:fld>
            <a:endParaRPr lang="zh-CN" altLang="en-US"/>
          </a:p>
        </p:txBody>
      </p:sp>
    </p:spTree>
    <p:extLst>
      <p:ext uri="{BB962C8B-B14F-4D97-AF65-F5344CB8AC3E}">
        <p14:creationId xmlns:p14="http://schemas.microsoft.com/office/powerpoint/2010/main" val="3399246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1AF0C-1FD7-4E67-8C7A-476F5FA07D10}" type="datetimeFigureOut">
              <a:rPr lang="zh-CN" altLang="en-US" smtClean="0"/>
              <a:t>2019/10/11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E863B-1ADE-446A-B568-AE4690783FEA}" type="slidenum">
              <a:rPr lang="zh-CN" altLang="en-US" smtClean="0"/>
              <a:t>‹#›</a:t>
            </a:fld>
            <a:endParaRPr lang="zh-CN" altLang="en-US"/>
          </a:p>
        </p:txBody>
      </p:sp>
    </p:spTree>
    <p:extLst>
      <p:ext uri="{BB962C8B-B14F-4D97-AF65-F5344CB8AC3E}">
        <p14:creationId xmlns:p14="http://schemas.microsoft.com/office/powerpoint/2010/main" val="34178724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cholar.google.com/scholar?cites=12377823448928484080&amp;as_sdt=2005&amp;sciodt=0,5&amp;hl=e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cholar.google.com/scholar?cites=12377823448928484080&amp;as_sdt=2005&amp;sciodt=0,5&amp;hl=e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6B9276-3D5B-46B9-8FB9-3C5C11460D11}" type="slidenum">
              <a:rPr lang="zh-CN" altLang="en-US" smtClean="0"/>
              <a:t>1</a:t>
            </a:fld>
            <a:endParaRPr lang="zh-CN" altLang="en-US"/>
          </a:p>
        </p:txBody>
      </p:sp>
    </p:spTree>
    <p:extLst>
      <p:ext uri="{BB962C8B-B14F-4D97-AF65-F5344CB8AC3E}">
        <p14:creationId xmlns:p14="http://schemas.microsoft.com/office/powerpoint/2010/main" val="2523002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2E3C26-C9FA-4C5A-B7DA-41A22523D72B}" type="slidenum">
              <a:rPr lang="zh-CN" altLang="en-US" smtClean="0"/>
              <a:t>10</a:t>
            </a:fld>
            <a:endParaRPr lang="zh-CN" altLang="en-US"/>
          </a:p>
        </p:txBody>
      </p:sp>
    </p:spTree>
    <p:extLst>
      <p:ext uri="{BB962C8B-B14F-4D97-AF65-F5344CB8AC3E}">
        <p14:creationId xmlns:p14="http://schemas.microsoft.com/office/powerpoint/2010/main" val="502630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2E3C26-C9FA-4C5A-B7DA-41A22523D72B}" type="slidenum">
              <a:rPr lang="zh-CN" altLang="en-US" smtClean="0"/>
              <a:t>12</a:t>
            </a:fld>
            <a:endParaRPr lang="zh-CN" altLang="en-US"/>
          </a:p>
        </p:txBody>
      </p:sp>
    </p:spTree>
    <p:extLst>
      <p:ext uri="{BB962C8B-B14F-4D97-AF65-F5344CB8AC3E}">
        <p14:creationId xmlns:p14="http://schemas.microsoft.com/office/powerpoint/2010/main" val="220210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Salary is related to your company and your position</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9629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2E3C26-C9FA-4C5A-B7DA-41A22523D72B}" type="slidenum">
              <a:rPr lang="zh-CN" altLang="en-US" smtClean="0"/>
              <a:t>14</a:t>
            </a:fld>
            <a:endParaRPr lang="zh-CN" altLang="en-US"/>
          </a:p>
        </p:txBody>
      </p:sp>
    </p:spTree>
    <p:extLst>
      <p:ext uri="{BB962C8B-B14F-4D97-AF65-F5344CB8AC3E}">
        <p14:creationId xmlns:p14="http://schemas.microsoft.com/office/powerpoint/2010/main" val="69494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98492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04696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synthetic </a:t>
            </a:r>
            <a:endParaRPr lang="zh-CN" altLang="en-US" dirty="0"/>
          </a:p>
        </p:txBody>
      </p:sp>
      <p:sp>
        <p:nvSpPr>
          <p:cNvPr id="4" name="灯片编号占位符 3"/>
          <p:cNvSpPr>
            <a:spLocks noGrp="1"/>
          </p:cNvSpPr>
          <p:nvPr>
            <p:ph type="sldNum" sz="quarter" idx="10"/>
          </p:nvPr>
        </p:nvSpPr>
        <p:spPr/>
        <p:txBody>
          <a:bodyPr/>
          <a:lstStyle/>
          <a:p>
            <a:fld id="{242E3C26-C9FA-4C5A-B7DA-41A22523D72B}" type="slidenum">
              <a:rPr lang="zh-CN" altLang="en-US" smtClean="0"/>
              <a:t>17</a:t>
            </a:fld>
            <a:endParaRPr lang="zh-CN" altLang="en-US"/>
          </a:p>
        </p:txBody>
      </p:sp>
    </p:spTree>
    <p:extLst>
      <p:ext uri="{BB962C8B-B14F-4D97-AF65-F5344CB8AC3E}">
        <p14:creationId xmlns:p14="http://schemas.microsoft.com/office/powerpoint/2010/main" val="4146606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2E3C26-C9FA-4C5A-B7DA-41A22523D72B}" type="slidenum">
              <a:rPr lang="zh-CN" altLang="en-US" smtClean="0"/>
              <a:t>18</a:t>
            </a:fld>
            <a:endParaRPr lang="zh-CN" altLang="en-US"/>
          </a:p>
        </p:txBody>
      </p:sp>
    </p:spTree>
    <p:extLst>
      <p:ext uri="{BB962C8B-B14F-4D97-AF65-F5344CB8AC3E}">
        <p14:creationId xmlns:p14="http://schemas.microsoft.com/office/powerpoint/2010/main" val="1275712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Real world data</a:t>
            </a:r>
            <a:endParaRPr lang="zh-CN" altLang="en-US" dirty="0"/>
          </a:p>
        </p:txBody>
      </p:sp>
      <p:sp>
        <p:nvSpPr>
          <p:cNvPr id="4" name="灯片编号占位符 3"/>
          <p:cNvSpPr>
            <a:spLocks noGrp="1"/>
          </p:cNvSpPr>
          <p:nvPr>
            <p:ph type="sldNum" sz="quarter" idx="10"/>
          </p:nvPr>
        </p:nvSpPr>
        <p:spPr/>
        <p:txBody>
          <a:bodyPr/>
          <a:lstStyle/>
          <a:p>
            <a:fld id="{242E3C26-C9FA-4C5A-B7DA-41A22523D72B}" type="slidenum">
              <a:rPr lang="zh-CN" altLang="en-US" smtClean="0"/>
              <a:t>19</a:t>
            </a:fld>
            <a:endParaRPr lang="zh-CN" altLang="en-US"/>
          </a:p>
        </p:txBody>
      </p:sp>
    </p:spTree>
    <p:extLst>
      <p:ext uri="{BB962C8B-B14F-4D97-AF65-F5344CB8AC3E}">
        <p14:creationId xmlns:p14="http://schemas.microsoft.com/office/powerpoint/2010/main" val="1174450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manager</a:t>
            </a:r>
            <a:endParaRPr lang="zh-CN" altLang="en-US" dirty="0"/>
          </a:p>
        </p:txBody>
      </p:sp>
      <p:sp>
        <p:nvSpPr>
          <p:cNvPr id="4" name="灯片编号占位符 3"/>
          <p:cNvSpPr>
            <a:spLocks noGrp="1"/>
          </p:cNvSpPr>
          <p:nvPr>
            <p:ph type="sldNum" sz="quarter" idx="10"/>
          </p:nvPr>
        </p:nvSpPr>
        <p:spPr/>
        <p:txBody>
          <a:bodyPr/>
          <a:lstStyle/>
          <a:p>
            <a:fld id="{242E3C26-C9FA-4C5A-B7DA-41A22523D72B}" type="slidenum">
              <a:rPr lang="zh-CN" altLang="en-US" smtClean="0"/>
              <a:t>20</a:t>
            </a:fld>
            <a:endParaRPr lang="zh-CN" altLang="en-US"/>
          </a:p>
        </p:txBody>
      </p:sp>
    </p:spTree>
    <p:extLst>
      <p:ext uri="{BB962C8B-B14F-4D97-AF65-F5344CB8AC3E}">
        <p14:creationId xmlns:p14="http://schemas.microsoft.com/office/powerpoint/2010/main" val="73881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03445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2E3C26-C9FA-4C5A-B7DA-41A22523D72B}" type="slidenum">
              <a:rPr lang="zh-CN" altLang="en-US" smtClean="0"/>
              <a:t>21</a:t>
            </a:fld>
            <a:endParaRPr lang="zh-CN" altLang="en-US"/>
          </a:p>
        </p:txBody>
      </p:sp>
    </p:spTree>
    <p:extLst>
      <p:ext uri="{BB962C8B-B14F-4D97-AF65-F5344CB8AC3E}">
        <p14:creationId xmlns:p14="http://schemas.microsoft.com/office/powerpoint/2010/main" val="3866183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任何</a:t>
            </a:r>
            <a:r>
              <a:rPr lang="en-US" altLang="zh-CN" dirty="0"/>
              <a:t>one-hot</a:t>
            </a:r>
            <a:r>
              <a:rPr lang="zh-CN" altLang="en-US" dirty="0"/>
              <a:t>距离都是</a:t>
            </a:r>
            <a:r>
              <a:rPr lang="en-US" altLang="zh-CN" dirty="0"/>
              <a:t>1</a:t>
            </a:r>
            <a:endParaRPr lang="zh-CN" altLang="en-US" dirty="0"/>
          </a:p>
        </p:txBody>
      </p:sp>
      <p:sp>
        <p:nvSpPr>
          <p:cNvPr id="4" name="灯片编号占位符 3"/>
          <p:cNvSpPr>
            <a:spLocks noGrp="1"/>
          </p:cNvSpPr>
          <p:nvPr>
            <p:ph type="sldNum" sz="quarter" idx="10"/>
          </p:nvPr>
        </p:nvSpPr>
        <p:spPr/>
        <p:txBody>
          <a:bodyPr/>
          <a:lstStyle/>
          <a:p>
            <a:fld id="{242E3C26-C9FA-4C5A-B7DA-41A22523D72B}" type="slidenum">
              <a:rPr lang="zh-CN" altLang="en-US" smtClean="0"/>
              <a:t>22</a:t>
            </a:fld>
            <a:endParaRPr lang="zh-CN" altLang="en-US"/>
          </a:p>
        </p:txBody>
      </p:sp>
    </p:spTree>
    <p:extLst>
      <p:ext uri="{BB962C8B-B14F-4D97-AF65-F5344CB8AC3E}">
        <p14:creationId xmlns:p14="http://schemas.microsoft.com/office/powerpoint/2010/main" val="3431284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hlinkClick r:id="rId3"/>
              </a:rPr>
              <a:t>Cited by 1877</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143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hlinkClick r:id="rId3"/>
              </a:rPr>
              <a:t>Cited by 1877</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21995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51424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1736 when Euler used it to solve ”</a:t>
            </a:r>
            <a:r>
              <a:rPr lang="en-US" altLang="zh-CN" dirty="0" err="1"/>
              <a:t>Konigsberger</a:t>
            </a:r>
            <a:r>
              <a:rPr lang="en-US" altLang="zh-CN" dirty="0"/>
              <a:t> </a:t>
            </a:r>
            <a:r>
              <a:rPr lang="en-US" altLang="zh-CN" dirty="0" err="1"/>
              <a:t>Brucken</a:t>
            </a:r>
            <a:r>
              <a:rPr lang="en-US" altLang="zh-CN" dirty="0"/>
              <a:t>-</a:t>
            </a:r>
          </a:p>
          <a:p>
            <a:r>
              <a:rPr lang="en-US" altLang="zh-CN" dirty="0"/>
              <a:t>problem”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96424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99800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02334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1736 when Euler used it to solve ”</a:t>
            </a:r>
            <a:r>
              <a:rPr lang="en-US" altLang="zh-CN" dirty="0" err="1"/>
              <a:t>Konigsberger</a:t>
            </a:r>
            <a:r>
              <a:rPr lang="en-US" altLang="zh-CN" dirty="0"/>
              <a:t> </a:t>
            </a:r>
            <a:r>
              <a:rPr lang="en-US" altLang="zh-CN" dirty="0" err="1"/>
              <a:t>Brucken</a:t>
            </a:r>
            <a:r>
              <a:rPr lang="en-US" altLang="zh-CN" dirty="0"/>
              <a:t>-</a:t>
            </a:r>
          </a:p>
          <a:p>
            <a:r>
              <a:rPr lang="en-US" altLang="zh-CN" dirty="0"/>
              <a:t>problem”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4252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1736 when Euler used it to solve ”</a:t>
            </a:r>
            <a:r>
              <a:rPr lang="en-US" altLang="zh-CN" dirty="0" err="1"/>
              <a:t>Konigsberger</a:t>
            </a:r>
            <a:r>
              <a:rPr lang="en-US" altLang="zh-CN" dirty="0"/>
              <a:t> </a:t>
            </a:r>
            <a:r>
              <a:rPr lang="en-US" altLang="zh-CN" dirty="0" err="1"/>
              <a:t>Brucken</a:t>
            </a:r>
            <a:r>
              <a:rPr lang="en-US" altLang="zh-CN" dirty="0"/>
              <a:t>-</a:t>
            </a:r>
          </a:p>
          <a:p>
            <a:r>
              <a:rPr lang="en-US" altLang="zh-CN" dirty="0"/>
              <a:t>problem”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487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application</a:t>
            </a:r>
          </a:p>
          <a:p>
            <a:endParaRPr lang="en-US" altLang="zh-CN" dirty="0"/>
          </a:p>
          <a:p>
            <a:r>
              <a:rPr lang="en-US" altLang="zh-CN" dirty="0"/>
              <a:t>capture the diversity of connectivity</a:t>
            </a:r>
            <a:r>
              <a:rPr lang="en-US" altLang="zh-CN" baseline="0" dirty="0"/>
              <a:t> </a:t>
            </a:r>
            <a:r>
              <a:rPr lang="en-US" altLang="zh-CN" dirty="0"/>
              <a:t>patterns observed in networks</a:t>
            </a:r>
          </a:p>
          <a:p>
            <a:endParaRPr lang="en-US" altLang="zh-CN" dirty="0"/>
          </a:p>
          <a:p>
            <a:r>
              <a:rPr lang="en-US" altLang="zh-CN" dirty="0"/>
              <a:t> nodes is based on</a:t>
            </a:r>
            <a:r>
              <a:rPr lang="en-US" altLang="zh-CN" baseline="0" dirty="0"/>
              <a:t> </a:t>
            </a:r>
            <a:r>
              <a:rPr lang="en-US" altLang="zh-CN" dirty="0"/>
              <a:t>feature extraction techniques which typically involve some seed</a:t>
            </a:r>
          </a:p>
          <a:p>
            <a:r>
              <a:rPr lang="en-US" altLang="zh-CN" dirty="0"/>
              <a:t>hand-crafted features based on network properties</a:t>
            </a:r>
          </a:p>
          <a:p>
            <a:r>
              <a:rPr lang="en-US" altLang="zh-CN" sz="1200" b="0" i="0" kern="1200" dirty="0">
                <a:solidFill>
                  <a:schemeClr val="tx1"/>
                </a:solidFill>
                <a:effectLst/>
                <a:latin typeface="+mn-lt"/>
                <a:ea typeface="+mn-ea"/>
                <a:cs typeface="+mn-cs"/>
              </a:rPr>
              <a:t>graph embedding</a:t>
            </a:r>
            <a:r>
              <a:rPr lang="zh-CN" altLang="en-US" sz="1200" b="0" i="0" kern="1200" dirty="0">
                <a:solidFill>
                  <a:schemeClr val="tx1"/>
                </a:solidFill>
                <a:effectLst/>
                <a:latin typeface="+mn-lt"/>
                <a:ea typeface="+mn-ea"/>
                <a:cs typeface="+mn-cs"/>
              </a:rPr>
              <a:t>是学习节点隐表示向量，在一个连续向量空间中对节点的关联关系进行编码，便于计算节点之间的关联关系</a:t>
            </a:r>
            <a:endParaRPr lang="en-US" altLang="zh-CN" sz="1200" b="0" i="0" kern="1200" dirty="0">
              <a:solidFill>
                <a:schemeClr val="tx1"/>
              </a:solidFill>
              <a:effectLst/>
              <a:latin typeface="+mn-lt"/>
              <a:ea typeface="+mn-ea"/>
              <a:cs typeface="+mn-cs"/>
            </a:endParaRPr>
          </a:p>
          <a:p>
            <a:r>
              <a:rPr lang="zh-CN" altLang="en-US" dirty="0"/>
              <a:t>是学习一种将节点作为点嵌入到低维矢量空间中同时保留其属性的映射</a:t>
            </a:r>
            <a:endParaRPr lang="en-US" altLang="zh-CN" dirty="0"/>
          </a:p>
          <a:p>
            <a:r>
              <a:rPr lang="zh-CN" altLang="en-US" sz="1200" b="1" dirty="0"/>
              <a:t>观测到的网络拓扑空间“</a:t>
            </a:r>
            <a:r>
              <a:rPr lang="zh-CN" altLang="en-US" sz="1200" b="1" dirty="0">
                <a:solidFill>
                  <a:srgbClr val="FF0000"/>
                </a:solidFill>
              </a:rPr>
              <a:t>嵌入</a:t>
            </a:r>
            <a:r>
              <a:rPr lang="zh-CN" altLang="en-US" sz="1200" b="1" dirty="0"/>
              <a:t>”到隐含的向量空间</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78724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38377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09227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17624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5707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7006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29224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99327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1736 when Euler used it to solve ”</a:t>
            </a:r>
            <a:r>
              <a:rPr lang="en-US" altLang="zh-CN" dirty="0" err="1"/>
              <a:t>Konigsberger</a:t>
            </a:r>
            <a:r>
              <a:rPr lang="en-US" altLang="zh-CN" dirty="0"/>
              <a:t> </a:t>
            </a:r>
            <a:r>
              <a:rPr lang="en-US" altLang="zh-CN" dirty="0" err="1"/>
              <a:t>Brucken</a:t>
            </a:r>
            <a:r>
              <a:rPr lang="en-US" altLang="zh-CN" dirty="0"/>
              <a:t>-</a:t>
            </a:r>
          </a:p>
          <a:p>
            <a:r>
              <a:rPr lang="en-US" altLang="zh-CN" dirty="0"/>
              <a:t>problem”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4801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1736 when Euler used it to solve ”</a:t>
            </a:r>
            <a:r>
              <a:rPr lang="en-US" altLang="zh-CN" dirty="0" err="1"/>
              <a:t>Konigsberger</a:t>
            </a:r>
            <a:r>
              <a:rPr lang="en-US" altLang="zh-CN" dirty="0"/>
              <a:t> </a:t>
            </a:r>
            <a:r>
              <a:rPr lang="en-US" altLang="zh-CN" dirty="0" err="1"/>
              <a:t>Brucken</a:t>
            </a:r>
            <a:r>
              <a:rPr lang="en-US" altLang="zh-CN" dirty="0"/>
              <a:t>-</a:t>
            </a:r>
          </a:p>
          <a:p>
            <a:r>
              <a:rPr lang="en-US" altLang="zh-CN" dirty="0"/>
              <a:t>problem”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26725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5110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1736 when Euler used it to solve ”</a:t>
            </a:r>
            <a:r>
              <a:rPr lang="en-US" altLang="zh-CN" dirty="0" err="1"/>
              <a:t>Konigsberger</a:t>
            </a:r>
            <a:r>
              <a:rPr lang="en-US" altLang="zh-CN" dirty="0"/>
              <a:t> </a:t>
            </a:r>
            <a:r>
              <a:rPr lang="en-US" altLang="zh-CN" dirty="0" err="1"/>
              <a:t>Brucken</a:t>
            </a:r>
            <a:r>
              <a:rPr lang="en-US" altLang="zh-CN" dirty="0"/>
              <a:t>-</a:t>
            </a:r>
            <a:r>
              <a:rPr lang="en-US" altLang="zh-CN" baseline="0" dirty="0"/>
              <a:t> </a:t>
            </a:r>
            <a:r>
              <a:rPr lang="en-US" altLang="zh-CN" dirty="0"/>
              <a:t>problem”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6355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8255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2E3C26-C9FA-4C5A-B7DA-41A22523D72B}" type="slidenum">
              <a:rPr lang="zh-CN" altLang="en-US" smtClean="0"/>
              <a:t>42</a:t>
            </a:fld>
            <a:endParaRPr lang="zh-CN" altLang="en-US"/>
          </a:p>
        </p:txBody>
      </p:sp>
    </p:spTree>
    <p:extLst>
      <p:ext uri="{BB962C8B-B14F-4D97-AF65-F5344CB8AC3E}">
        <p14:creationId xmlns:p14="http://schemas.microsoft.com/office/powerpoint/2010/main" val="48271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2632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2E3C26-C9FA-4C5A-B7DA-41A22523D72B}" type="slidenum">
              <a:rPr lang="zh-CN" altLang="en-US" smtClean="0"/>
              <a:t>6</a:t>
            </a:fld>
            <a:endParaRPr lang="zh-CN" altLang="en-US"/>
          </a:p>
        </p:txBody>
      </p:sp>
    </p:spTree>
    <p:extLst>
      <p:ext uri="{BB962C8B-B14F-4D97-AF65-F5344CB8AC3E}">
        <p14:creationId xmlns:p14="http://schemas.microsoft.com/office/powerpoint/2010/main" val="180355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1736 when Euler used it to solve ”</a:t>
            </a:r>
            <a:r>
              <a:rPr lang="en-US" altLang="zh-CN" dirty="0" err="1"/>
              <a:t>Konigsberger</a:t>
            </a:r>
            <a:r>
              <a:rPr lang="en-US" altLang="zh-CN" dirty="0"/>
              <a:t> </a:t>
            </a:r>
            <a:r>
              <a:rPr lang="en-US" altLang="zh-CN" dirty="0" err="1"/>
              <a:t>Brucken</a:t>
            </a:r>
            <a:r>
              <a:rPr lang="en-US" altLang="zh-CN" dirty="0"/>
              <a:t>-</a:t>
            </a:r>
            <a:r>
              <a:rPr lang="en-US" altLang="zh-CN" baseline="0" dirty="0"/>
              <a:t> </a:t>
            </a:r>
            <a:r>
              <a:rPr lang="en-US" altLang="zh-CN" dirty="0"/>
              <a:t>problem”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E3C26-C9FA-4C5A-B7DA-41A22523D72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04852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rgbClr val="000000"/>
                </a:solidFill>
                <a:latin typeface="+mj-ea"/>
                <a:ea typeface="+mn-ea"/>
                <a:cs typeface="+mn-cs"/>
              </a:rPr>
              <a:t>without handcrafted  features </a:t>
            </a:r>
          </a:p>
          <a:p>
            <a:r>
              <a:rPr lang="en-US" altLang="zh-CN" sz="1200" b="1" i="0" u="none" strike="noStrike" kern="1200" dirty="0">
                <a:solidFill>
                  <a:schemeClr val="tx1"/>
                </a:solidFill>
                <a:effectLst/>
                <a:latin typeface="+mn-lt"/>
                <a:ea typeface="+mn-ea"/>
                <a:cs typeface="+mn-cs"/>
              </a:rPr>
              <a:t>mathematically</a:t>
            </a:r>
            <a:endParaRPr lang="zh-CN" altLang="en-US" dirty="0"/>
          </a:p>
        </p:txBody>
      </p:sp>
      <p:sp>
        <p:nvSpPr>
          <p:cNvPr id="4" name="灯片编号占位符 3"/>
          <p:cNvSpPr>
            <a:spLocks noGrp="1"/>
          </p:cNvSpPr>
          <p:nvPr>
            <p:ph type="sldNum" sz="quarter" idx="10"/>
          </p:nvPr>
        </p:nvSpPr>
        <p:spPr/>
        <p:txBody>
          <a:bodyPr/>
          <a:lstStyle/>
          <a:p>
            <a:fld id="{242E3C26-C9FA-4C5A-B7DA-41A22523D72B}" type="slidenum">
              <a:rPr lang="zh-CN" altLang="en-US" smtClean="0"/>
              <a:t>8</a:t>
            </a:fld>
            <a:endParaRPr lang="zh-CN" altLang="en-US"/>
          </a:p>
        </p:txBody>
      </p:sp>
    </p:spTree>
    <p:extLst>
      <p:ext uri="{BB962C8B-B14F-4D97-AF65-F5344CB8AC3E}">
        <p14:creationId xmlns:p14="http://schemas.microsoft.com/office/powerpoint/2010/main" val="15311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2E3C26-C9FA-4C5A-B7DA-41A22523D72B}" type="slidenum">
              <a:rPr lang="zh-CN" altLang="en-US" smtClean="0"/>
              <a:t>9</a:t>
            </a:fld>
            <a:endParaRPr lang="zh-CN" altLang="en-US"/>
          </a:p>
        </p:txBody>
      </p:sp>
    </p:spTree>
    <p:extLst>
      <p:ext uri="{BB962C8B-B14F-4D97-AF65-F5344CB8AC3E}">
        <p14:creationId xmlns:p14="http://schemas.microsoft.com/office/powerpoint/2010/main" val="423489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CFBD8B-4373-409B-B899-9E2257A3876A}" type="slidenum">
              <a:rPr lang="zh-CN" altLang="en-US" smtClean="0"/>
              <a:t>‹#›</a:t>
            </a:fld>
            <a:endParaRPr lang="zh-CN" altLang="en-US"/>
          </a:p>
        </p:txBody>
      </p:sp>
    </p:spTree>
    <p:extLst>
      <p:ext uri="{BB962C8B-B14F-4D97-AF65-F5344CB8AC3E}">
        <p14:creationId xmlns:p14="http://schemas.microsoft.com/office/powerpoint/2010/main" val="421667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CFBD8B-4373-409B-B899-9E2257A3876A}" type="slidenum">
              <a:rPr lang="zh-CN" altLang="en-US" smtClean="0"/>
              <a:t>‹#›</a:t>
            </a:fld>
            <a:endParaRPr lang="zh-CN" altLang="en-US"/>
          </a:p>
        </p:txBody>
      </p:sp>
    </p:spTree>
    <p:extLst>
      <p:ext uri="{BB962C8B-B14F-4D97-AF65-F5344CB8AC3E}">
        <p14:creationId xmlns:p14="http://schemas.microsoft.com/office/powerpoint/2010/main" val="841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CFBD8B-4373-409B-B899-9E2257A3876A}" type="slidenum">
              <a:rPr lang="zh-CN" altLang="en-US" smtClean="0"/>
              <a:t>‹#›</a:t>
            </a:fld>
            <a:endParaRPr lang="zh-CN" altLang="en-US"/>
          </a:p>
        </p:txBody>
      </p:sp>
    </p:spTree>
    <p:extLst>
      <p:ext uri="{BB962C8B-B14F-4D97-AF65-F5344CB8AC3E}">
        <p14:creationId xmlns:p14="http://schemas.microsoft.com/office/powerpoint/2010/main" val="320160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2" name="矩形 21"/>
          <p:cNvSpPr/>
          <p:nvPr/>
        </p:nvSpPr>
        <p:spPr>
          <a:xfrm>
            <a:off x="1" y="409579"/>
            <a:ext cx="124800" cy="550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 name="文本占位符 28"/>
          <p:cNvSpPr>
            <a:spLocks noGrp="1"/>
          </p:cNvSpPr>
          <p:nvPr>
            <p:ph type="body" sz="quarter" idx="10"/>
          </p:nvPr>
        </p:nvSpPr>
        <p:spPr>
          <a:xfrm>
            <a:off x="216000" y="392984"/>
            <a:ext cx="6557333" cy="416571"/>
          </a:xfrm>
        </p:spPr>
        <p:txBody>
          <a:bodyPr>
            <a:normAutofit/>
          </a:bodyPr>
          <a:lstStyle>
            <a:lvl1pPr marL="0" indent="0" algn="l" defTabSz="914400" rtl="0" eaLnBrk="1" latinLnBrk="0" hangingPunct="1">
              <a:buNone/>
              <a:defRPr lang="zh-CN" altLang="en-US" sz="2400" kern="1200" dirty="0" smtClean="0">
                <a:solidFill>
                  <a:schemeClr val="accent1"/>
                </a:solidFill>
                <a:latin typeface="+mj-ea"/>
                <a:ea typeface="+mj-ea"/>
                <a:cs typeface="+mn-cs"/>
              </a:defRPr>
            </a:lvl1pPr>
          </a:lstStyle>
          <a:p>
            <a:pPr lvl="0"/>
            <a:r>
              <a:rPr lang="zh-CN" altLang="en-US"/>
              <a:t>单击此处编辑母版文本样式</a:t>
            </a:r>
          </a:p>
        </p:txBody>
      </p:sp>
      <p:sp>
        <p:nvSpPr>
          <p:cNvPr id="30" name="文本占位符 28"/>
          <p:cNvSpPr>
            <a:spLocks noGrp="1"/>
          </p:cNvSpPr>
          <p:nvPr>
            <p:ph type="body" sz="quarter" idx="11"/>
          </p:nvPr>
        </p:nvSpPr>
        <p:spPr>
          <a:xfrm>
            <a:off x="216000" y="712622"/>
            <a:ext cx="6557333" cy="323301"/>
          </a:xfrm>
        </p:spPr>
        <p:txBody>
          <a:bodyPr>
            <a:normAutofit/>
          </a:bodyPr>
          <a:lstStyle>
            <a:lvl1pPr marL="0" indent="0" algn="l" defTabSz="914400" rtl="0" eaLnBrk="1" latinLnBrk="0" hangingPunct="1">
              <a:buNone/>
              <a:defRPr lang="zh-CN" altLang="en-US" sz="1600" kern="1200" dirty="0" smtClean="0">
                <a:solidFill>
                  <a:schemeClr val="tx1">
                    <a:lumMod val="85000"/>
                    <a:lumOff val="15000"/>
                  </a:schemeClr>
                </a:solidFill>
                <a:latin typeface="+mn-ea"/>
                <a:ea typeface="+mn-ea"/>
                <a:cs typeface="+mn-cs"/>
              </a:defRPr>
            </a:lvl1pPr>
          </a:lstStyle>
          <a:p>
            <a:pPr lvl="0"/>
            <a:r>
              <a:rPr lang="zh-CN" altLang="en-US"/>
              <a:t>单击此处编辑母版文本样式</a:t>
            </a:r>
          </a:p>
        </p:txBody>
      </p:sp>
      <p:sp>
        <p:nvSpPr>
          <p:cNvPr id="5" name="矩形 4"/>
          <p:cNvSpPr/>
          <p:nvPr userDrawn="1"/>
        </p:nvSpPr>
        <p:spPr>
          <a:xfrm>
            <a:off x="1" y="409579"/>
            <a:ext cx="124800" cy="550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966883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91222C5-DF54-4BD7-B776-8C19CDAF53BB}" type="slidenum">
              <a:rPr lang="zh-CN" altLang="en-US" smtClean="0"/>
              <a:t>‹#›</a:t>
            </a:fld>
            <a:endParaRPr lang="zh-CN" altLang="en-US"/>
          </a:p>
        </p:txBody>
      </p:sp>
    </p:spTree>
    <p:extLst>
      <p:ext uri="{BB962C8B-B14F-4D97-AF65-F5344CB8AC3E}">
        <p14:creationId xmlns:p14="http://schemas.microsoft.com/office/powerpoint/2010/main" val="2860368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91222C5-DF54-4BD7-B776-8C19CDAF53BB}" type="slidenum">
              <a:rPr lang="zh-CN" altLang="en-US" smtClean="0"/>
              <a:t>‹#›</a:t>
            </a:fld>
            <a:endParaRPr lang="zh-CN" altLang="en-US"/>
          </a:p>
        </p:txBody>
      </p:sp>
    </p:spTree>
    <p:extLst>
      <p:ext uri="{BB962C8B-B14F-4D97-AF65-F5344CB8AC3E}">
        <p14:creationId xmlns:p14="http://schemas.microsoft.com/office/powerpoint/2010/main" val="2866965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91222C5-DF54-4BD7-B776-8C19CDAF53BB}" type="slidenum">
              <a:rPr lang="zh-CN" altLang="en-US" smtClean="0"/>
              <a:t>‹#›</a:t>
            </a:fld>
            <a:endParaRPr lang="zh-CN" altLang="en-US"/>
          </a:p>
        </p:txBody>
      </p:sp>
    </p:spTree>
    <p:extLst>
      <p:ext uri="{BB962C8B-B14F-4D97-AF65-F5344CB8AC3E}">
        <p14:creationId xmlns:p14="http://schemas.microsoft.com/office/powerpoint/2010/main" val="151182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91222C5-DF54-4BD7-B776-8C19CDAF53BB}" type="slidenum">
              <a:rPr lang="zh-CN" altLang="en-US" smtClean="0"/>
              <a:t>‹#›</a:t>
            </a:fld>
            <a:endParaRPr lang="zh-CN" altLang="en-US"/>
          </a:p>
        </p:txBody>
      </p:sp>
    </p:spTree>
    <p:extLst>
      <p:ext uri="{BB962C8B-B14F-4D97-AF65-F5344CB8AC3E}">
        <p14:creationId xmlns:p14="http://schemas.microsoft.com/office/powerpoint/2010/main" val="2759535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91222C5-DF54-4BD7-B776-8C19CDAF53BB}" type="slidenum">
              <a:rPr lang="zh-CN" altLang="en-US" smtClean="0"/>
              <a:t>‹#›</a:t>
            </a:fld>
            <a:endParaRPr lang="zh-CN" altLang="en-US"/>
          </a:p>
        </p:txBody>
      </p:sp>
    </p:spTree>
    <p:extLst>
      <p:ext uri="{BB962C8B-B14F-4D97-AF65-F5344CB8AC3E}">
        <p14:creationId xmlns:p14="http://schemas.microsoft.com/office/powerpoint/2010/main" val="1278195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91222C5-DF54-4BD7-B776-8C19CDAF53BB}" type="slidenum">
              <a:rPr lang="zh-CN" altLang="en-US" smtClean="0"/>
              <a:t>‹#›</a:t>
            </a:fld>
            <a:endParaRPr lang="zh-CN" altLang="en-US"/>
          </a:p>
        </p:txBody>
      </p:sp>
    </p:spTree>
    <p:extLst>
      <p:ext uri="{BB962C8B-B14F-4D97-AF65-F5344CB8AC3E}">
        <p14:creationId xmlns:p14="http://schemas.microsoft.com/office/powerpoint/2010/main" val="4093215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91222C5-DF54-4BD7-B776-8C19CDAF53BB}" type="slidenum">
              <a:rPr lang="zh-CN" altLang="en-US" smtClean="0"/>
              <a:t>‹#›</a:t>
            </a:fld>
            <a:endParaRPr lang="zh-CN" altLang="en-US"/>
          </a:p>
        </p:txBody>
      </p:sp>
    </p:spTree>
    <p:extLst>
      <p:ext uri="{BB962C8B-B14F-4D97-AF65-F5344CB8AC3E}">
        <p14:creationId xmlns:p14="http://schemas.microsoft.com/office/powerpoint/2010/main" val="425383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CFBD8B-4373-409B-B899-9E2257A3876A}" type="slidenum">
              <a:rPr lang="zh-CN" altLang="en-US" smtClean="0"/>
              <a:t>‹#›</a:t>
            </a:fld>
            <a:endParaRPr lang="zh-CN" altLang="en-US"/>
          </a:p>
        </p:txBody>
      </p:sp>
    </p:spTree>
    <p:extLst>
      <p:ext uri="{BB962C8B-B14F-4D97-AF65-F5344CB8AC3E}">
        <p14:creationId xmlns:p14="http://schemas.microsoft.com/office/powerpoint/2010/main" val="2393395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2" name="矩形 21"/>
          <p:cNvSpPr/>
          <p:nvPr/>
        </p:nvSpPr>
        <p:spPr>
          <a:xfrm>
            <a:off x="1" y="409579"/>
            <a:ext cx="124800" cy="550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 name="文本占位符 28"/>
          <p:cNvSpPr>
            <a:spLocks noGrp="1"/>
          </p:cNvSpPr>
          <p:nvPr>
            <p:ph type="body" sz="quarter" idx="10"/>
          </p:nvPr>
        </p:nvSpPr>
        <p:spPr>
          <a:xfrm>
            <a:off x="216000" y="392984"/>
            <a:ext cx="6557333" cy="416571"/>
          </a:xfrm>
        </p:spPr>
        <p:txBody>
          <a:bodyPr>
            <a:normAutofit/>
          </a:bodyPr>
          <a:lstStyle>
            <a:lvl1pPr marL="0" indent="0" algn="l" defTabSz="914400" rtl="0" eaLnBrk="1" latinLnBrk="0" hangingPunct="1">
              <a:buNone/>
              <a:defRPr lang="zh-CN" altLang="en-US" sz="2400" kern="1200" dirty="0" smtClean="0">
                <a:solidFill>
                  <a:schemeClr val="accent1"/>
                </a:solidFill>
                <a:latin typeface="+mj-ea"/>
                <a:ea typeface="+mj-ea"/>
                <a:cs typeface="+mn-cs"/>
              </a:defRPr>
            </a:lvl1pPr>
          </a:lstStyle>
          <a:p>
            <a:pPr lvl="0"/>
            <a:r>
              <a:rPr lang="zh-CN" altLang="en-US"/>
              <a:t>单击此处编辑母版文本样式</a:t>
            </a:r>
          </a:p>
        </p:txBody>
      </p:sp>
      <p:sp>
        <p:nvSpPr>
          <p:cNvPr id="30" name="文本占位符 28"/>
          <p:cNvSpPr>
            <a:spLocks noGrp="1"/>
          </p:cNvSpPr>
          <p:nvPr>
            <p:ph type="body" sz="quarter" idx="11"/>
          </p:nvPr>
        </p:nvSpPr>
        <p:spPr>
          <a:xfrm>
            <a:off x="216000" y="712622"/>
            <a:ext cx="6557333" cy="323301"/>
          </a:xfrm>
        </p:spPr>
        <p:txBody>
          <a:bodyPr>
            <a:normAutofit/>
          </a:bodyPr>
          <a:lstStyle>
            <a:lvl1pPr marL="0" indent="0" algn="l" defTabSz="914400" rtl="0" eaLnBrk="1" latinLnBrk="0" hangingPunct="1">
              <a:buNone/>
              <a:defRPr lang="zh-CN" altLang="en-US" sz="1600" kern="1200" dirty="0" smtClean="0">
                <a:solidFill>
                  <a:schemeClr val="tx1">
                    <a:lumMod val="85000"/>
                    <a:lumOff val="15000"/>
                  </a:schemeClr>
                </a:solidFill>
                <a:latin typeface="+mn-ea"/>
                <a:ea typeface="+mn-ea"/>
                <a:cs typeface="+mn-cs"/>
              </a:defRPr>
            </a:lvl1pPr>
          </a:lstStyle>
          <a:p>
            <a:pPr lvl="0"/>
            <a:r>
              <a:rPr lang="zh-CN" altLang="en-US"/>
              <a:t>单击此处编辑母版文本样式</a:t>
            </a:r>
          </a:p>
        </p:txBody>
      </p:sp>
      <p:sp>
        <p:nvSpPr>
          <p:cNvPr id="5" name="矩形 4"/>
          <p:cNvSpPr/>
          <p:nvPr userDrawn="1"/>
        </p:nvSpPr>
        <p:spPr>
          <a:xfrm>
            <a:off x="1" y="409579"/>
            <a:ext cx="124800" cy="550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879889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91222C5-DF54-4BD7-B776-8C19CDAF53BB}" type="slidenum">
              <a:rPr lang="zh-CN" altLang="en-US" smtClean="0"/>
              <a:t>‹#›</a:t>
            </a:fld>
            <a:endParaRPr lang="zh-CN" altLang="en-US"/>
          </a:p>
        </p:txBody>
      </p:sp>
    </p:spTree>
    <p:extLst>
      <p:ext uri="{BB962C8B-B14F-4D97-AF65-F5344CB8AC3E}">
        <p14:creationId xmlns:p14="http://schemas.microsoft.com/office/powerpoint/2010/main" val="4100883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91222C5-DF54-4BD7-B776-8C19CDAF53BB}" type="slidenum">
              <a:rPr lang="zh-CN" altLang="en-US" smtClean="0"/>
              <a:t>‹#›</a:t>
            </a:fld>
            <a:endParaRPr lang="zh-CN" altLang="en-US"/>
          </a:p>
        </p:txBody>
      </p:sp>
    </p:spTree>
    <p:extLst>
      <p:ext uri="{BB962C8B-B14F-4D97-AF65-F5344CB8AC3E}">
        <p14:creationId xmlns:p14="http://schemas.microsoft.com/office/powerpoint/2010/main" val="3885359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91222C5-DF54-4BD7-B776-8C19CDAF53BB}" type="slidenum">
              <a:rPr lang="zh-CN" altLang="en-US" smtClean="0"/>
              <a:t>‹#›</a:t>
            </a:fld>
            <a:endParaRPr lang="zh-CN" altLang="en-US"/>
          </a:p>
        </p:txBody>
      </p:sp>
    </p:spTree>
    <p:extLst>
      <p:ext uri="{BB962C8B-B14F-4D97-AF65-F5344CB8AC3E}">
        <p14:creationId xmlns:p14="http://schemas.microsoft.com/office/powerpoint/2010/main" val="3137911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91222C5-DF54-4BD7-B776-8C19CDAF53BB}" type="slidenum">
              <a:rPr lang="zh-CN" altLang="en-US" smtClean="0"/>
              <a:t>‹#›</a:t>
            </a:fld>
            <a:endParaRPr lang="zh-CN" altLang="en-US"/>
          </a:p>
        </p:txBody>
      </p:sp>
    </p:spTree>
    <p:extLst>
      <p:ext uri="{BB962C8B-B14F-4D97-AF65-F5344CB8AC3E}">
        <p14:creationId xmlns:p14="http://schemas.microsoft.com/office/powerpoint/2010/main" val="1996914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2" name="矩形 21"/>
          <p:cNvSpPr/>
          <p:nvPr userDrawn="1"/>
        </p:nvSpPr>
        <p:spPr>
          <a:xfrm>
            <a:off x="1" y="409579"/>
            <a:ext cx="124800" cy="550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 name="文本占位符 28"/>
          <p:cNvSpPr>
            <a:spLocks noGrp="1"/>
          </p:cNvSpPr>
          <p:nvPr>
            <p:ph type="body" sz="quarter" idx="10"/>
          </p:nvPr>
        </p:nvSpPr>
        <p:spPr>
          <a:xfrm>
            <a:off x="216000" y="392984"/>
            <a:ext cx="6557333" cy="416571"/>
          </a:xfrm>
        </p:spPr>
        <p:txBody>
          <a:bodyPr>
            <a:normAutofit/>
          </a:bodyPr>
          <a:lstStyle>
            <a:lvl1pPr marL="0" indent="0" algn="l" defTabSz="914400" rtl="0" eaLnBrk="1" latinLnBrk="0" hangingPunct="1">
              <a:buNone/>
              <a:defRPr lang="zh-CN" altLang="en-US" sz="2400" kern="1200" dirty="0" smtClean="0">
                <a:solidFill>
                  <a:schemeClr val="accent1"/>
                </a:solidFill>
                <a:latin typeface="+mj-ea"/>
                <a:ea typeface="+mj-ea"/>
                <a:cs typeface="+mn-cs"/>
              </a:defRPr>
            </a:lvl1pPr>
          </a:lstStyle>
          <a:p>
            <a:pPr lvl="0"/>
            <a:r>
              <a:rPr lang="zh-CN" altLang="en-US" dirty="0"/>
              <a:t>单击此处编辑</a:t>
            </a:r>
          </a:p>
        </p:txBody>
      </p:sp>
      <p:sp>
        <p:nvSpPr>
          <p:cNvPr id="30" name="文本占位符 28"/>
          <p:cNvSpPr>
            <a:spLocks noGrp="1"/>
          </p:cNvSpPr>
          <p:nvPr>
            <p:ph type="body" sz="quarter" idx="11"/>
          </p:nvPr>
        </p:nvSpPr>
        <p:spPr>
          <a:xfrm>
            <a:off x="216000" y="712622"/>
            <a:ext cx="6557333" cy="323301"/>
          </a:xfrm>
        </p:spPr>
        <p:txBody>
          <a:bodyPr>
            <a:normAutofit/>
          </a:bodyPr>
          <a:lstStyle>
            <a:lvl1pPr marL="0" indent="0" algn="l" defTabSz="914400" rtl="0" eaLnBrk="1" latinLnBrk="0" hangingPunct="1">
              <a:buNone/>
              <a:defRPr lang="zh-CN" altLang="en-US" sz="1600" kern="1200" dirty="0" smtClean="0">
                <a:solidFill>
                  <a:schemeClr val="tx1">
                    <a:lumMod val="85000"/>
                    <a:lumOff val="15000"/>
                  </a:schemeClr>
                </a:solidFill>
                <a:latin typeface="+mn-ea"/>
                <a:ea typeface="+mn-ea"/>
                <a:cs typeface="+mn-cs"/>
              </a:defRPr>
            </a:lvl1pPr>
          </a:lstStyle>
          <a:p>
            <a:pPr lvl="0"/>
            <a:r>
              <a:rPr lang="zh-CN" altLang="en-US" dirty="0"/>
              <a:t>单击此处编辑</a:t>
            </a:r>
          </a:p>
        </p:txBody>
      </p:sp>
    </p:spTree>
    <p:extLst>
      <p:ext uri="{BB962C8B-B14F-4D97-AF65-F5344CB8AC3E}">
        <p14:creationId xmlns:p14="http://schemas.microsoft.com/office/powerpoint/2010/main" val="4143416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287B9ED6-FA7E-4333-AD61-EE26BDBEFB97}" type="slidenum">
              <a:rPr altLang="en-US"/>
              <a:pPr/>
              <a:t>‹#›</a:t>
            </a:fld>
            <a:endParaRPr lang="zh-CN" altLang="en-US"/>
          </a:p>
        </p:txBody>
      </p:sp>
    </p:spTree>
    <p:extLst>
      <p:ext uri="{BB962C8B-B14F-4D97-AF65-F5344CB8AC3E}">
        <p14:creationId xmlns:p14="http://schemas.microsoft.com/office/powerpoint/2010/main" val="651986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CB47F294-569F-46BE-9414-D1C28A8AC9F5}" type="slidenum">
              <a:rPr altLang="en-US"/>
              <a:pPr/>
              <a:t>‹#›</a:t>
            </a:fld>
            <a:endParaRPr lang="zh-CN" altLang="en-US"/>
          </a:p>
        </p:txBody>
      </p:sp>
    </p:spTree>
    <p:extLst>
      <p:ext uri="{BB962C8B-B14F-4D97-AF65-F5344CB8AC3E}">
        <p14:creationId xmlns:p14="http://schemas.microsoft.com/office/powerpoint/2010/main" val="344526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210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CFBD8B-4373-409B-B899-9E2257A3876A}" type="slidenum">
              <a:rPr lang="zh-CN" altLang="en-US" smtClean="0"/>
              <a:t>‹#›</a:t>
            </a:fld>
            <a:endParaRPr lang="zh-CN" altLang="en-US"/>
          </a:p>
        </p:txBody>
      </p:sp>
    </p:spTree>
    <p:extLst>
      <p:ext uri="{BB962C8B-B14F-4D97-AF65-F5344CB8AC3E}">
        <p14:creationId xmlns:p14="http://schemas.microsoft.com/office/powerpoint/2010/main" val="148094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CFBD8B-4373-409B-B899-9E2257A3876A}" type="slidenum">
              <a:rPr lang="zh-CN" altLang="en-US" smtClean="0"/>
              <a:t>‹#›</a:t>
            </a:fld>
            <a:endParaRPr lang="zh-CN" altLang="en-US"/>
          </a:p>
        </p:txBody>
      </p:sp>
    </p:spTree>
    <p:extLst>
      <p:ext uri="{BB962C8B-B14F-4D97-AF65-F5344CB8AC3E}">
        <p14:creationId xmlns:p14="http://schemas.microsoft.com/office/powerpoint/2010/main" val="49291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CFBD8B-4373-409B-B899-9E2257A3876A}" type="slidenum">
              <a:rPr lang="zh-CN" altLang="en-US" smtClean="0"/>
              <a:t>‹#›</a:t>
            </a:fld>
            <a:endParaRPr lang="zh-CN" altLang="en-US"/>
          </a:p>
        </p:txBody>
      </p:sp>
    </p:spTree>
    <p:extLst>
      <p:ext uri="{BB962C8B-B14F-4D97-AF65-F5344CB8AC3E}">
        <p14:creationId xmlns:p14="http://schemas.microsoft.com/office/powerpoint/2010/main" val="29249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CFBD8B-4373-409B-B899-9E2257A3876A}" type="slidenum">
              <a:rPr lang="zh-CN" altLang="en-US" smtClean="0"/>
              <a:t>‹#›</a:t>
            </a:fld>
            <a:endParaRPr lang="zh-CN" altLang="en-US"/>
          </a:p>
        </p:txBody>
      </p:sp>
    </p:spTree>
    <p:extLst>
      <p:ext uri="{BB962C8B-B14F-4D97-AF65-F5344CB8AC3E}">
        <p14:creationId xmlns:p14="http://schemas.microsoft.com/office/powerpoint/2010/main" val="55411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CFBD8B-4373-409B-B899-9E2257A3876A}" type="slidenum">
              <a:rPr lang="zh-CN" altLang="en-US" smtClean="0"/>
              <a:t>‹#›</a:t>
            </a:fld>
            <a:endParaRPr lang="zh-CN" altLang="en-US"/>
          </a:p>
        </p:txBody>
      </p:sp>
    </p:spTree>
    <p:extLst>
      <p:ext uri="{BB962C8B-B14F-4D97-AF65-F5344CB8AC3E}">
        <p14:creationId xmlns:p14="http://schemas.microsoft.com/office/powerpoint/2010/main" val="1232029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CFBD8B-4373-409B-B899-9E2257A3876A}" type="slidenum">
              <a:rPr lang="zh-CN" altLang="en-US" smtClean="0"/>
              <a:t>‹#›</a:t>
            </a:fld>
            <a:endParaRPr lang="zh-CN" altLang="en-US"/>
          </a:p>
        </p:txBody>
      </p:sp>
    </p:spTree>
    <p:extLst>
      <p:ext uri="{BB962C8B-B14F-4D97-AF65-F5344CB8AC3E}">
        <p14:creationId xmlns:p14="http://schemas.microsoft.com/office/powerpoint/2010/main" val="338593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CFBD8B-4373-409B-B899-9E2257A3876A}" type="slidenum">
              <a:rPr lang="zh-CN" altLang="en-US" smtClean="0"/>
              <a:t>‹#›</a:t>
            </a:fld>
            <a:endParaRPr lang="zh-CN" altLang="en-US"/>
          </a:p>
        </p:txBody>
      </p:sp>
    </p:spTree>
    <p:extLst>
      <p:ext uri="{BB962C8B-B14F-4D97-AF65-F5344CB8AC3E}">
        <p14:creationId xmlns:p14="http://schemas.microsoft.com/office/powerpoint/2010/main" val="315887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FBD8B-4373-409B-B899-9E2257A3876A}" type="slidenum">
              <a:rPr lang="zh-CN" altLang="en-US" smtClean="0"/>
              <a:t>‹#›</a:t>
            </a:fld>
            <a:endParaRPr lang="zh-CN" altLang="en-US"/>
          </a:p>
        </p:txBody>
      </p:sp>
    </p:spTree>
    <p:extLst>
      <p:ext uri="{BB962C8B-B14F-4D97-AF65-F5344CB8AC3E}">
        <p14:creationId xmlns:p14="http://schemas.microsoft.com/office/powerpoint/2010/main" val="602823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222C5-DF54-4BD7-B776-8C19CDAF53BB}" type="slidenum">
              <a:rPr lang="zh-CN" altLang="en-US" smtClean="0"/>
              <a:t>‹#›</a:t>
            </a:fld>
            <a:endParaRPr lang="zh-CN" altLang="en-US"/>
          </a:p>
        </p:txBody>
      </p:sp>
    </p:spTree>
    <p:extLst>
      <p:ext uri="{BB962C8B-B14F-4D97-AF65-F5344CB8AC3E}">
        <p14:creationId xmlns:p14="http://schemas.microsoft.com/office/powerpoint/2010/main" val="715243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0D2A4D"/>
            </a:gs>
            <a:gs pos="97000">
              <a:srgbClr val="000F2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390" y="365781"/>
            <a:ext cx="10515224" cy="132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ctr" anchorCtr="0" compatLnSpc="1">
            <a:prstTxWarp prst="textNoShape">
              <a:avLst/>
            </a:prstTxWarp>
          </a:bodyPr>
          <a:lstStyle/>
          <a:p>
            <a:pPr lvl="0"/>
            <a:r>
              <a:rPr lang="zh-CN" altLang="en-US" noProof="1"/>
              <a:t>单击此处编辑母版标题样式</a:t>
            </a:r>
            <a:endParaRPr lang="zh-CN" noProof="1"/>
          </a:p>
        </p:txBody>
      </p:sp>
      <p:sp>
        <p:nvSpPr>
          <p:cNvPr id="1027" name="Text Placeholder 2"/>
          <p:cNvSpPr>
            <a:spLocks noGrp="1"/>
          </p:cNvSpPr>
          <p:nvPr>
            <p:ph type="body" idx="1"/>
          </p:nvPr>
        </p:nvSpPr>
        <p:spPr bwMode="auto">
          <a:xfrm>
            <a:off x="838390" y="1825891"/>
            <a:ext cx="10515224" cy="435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t" anchorCtr="0" compatLnSpc="1">
            <a:prstTxWarp prst="textNoShape">
              <a:avLst/>
            </a:prstTxWarp>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CN" noProof="1"/>
          </a:p>
        </p:txBody>
      </p:sp>
      <p:sp>
        <p:nvSpPr>
          <p:cNvPr id="4" name="Date Placeholder 3"/>
          <p:cNvSpPr>
            <a:spLocks noGrp="1"/>
          </p:cNvSpPr>
          <p:nvPr>
            <p:ph type="dt" sz="half" idx="2"/>
          </p:nvPr>
        </p:nvSpPr>
        <p:spPr>
          <a:xfrm>
            <a:off x="838389" y="6356747"/>
            <a:ext cx="2742448" cy="364275"/>
          </a:xfrm>
          <a:prstGeom prst="rect">
            <a:avLst/>
          </a:prstGeom>
        </p:spPr>
        <p:txBody>
          <a:bodyPr vert="horz" lIns="63898" tIns="31949" rIns="63898" bIns="31949" rtlCol="0" anchor="ctr"/>
          <a:lstStyle>
            <a:lvl1pPr algn="l" eaLnBrk="1" hangingPunct="1">
              <a:defRPr sz="1219" noProof="1" smtClean="0">
                <a:solidFill>
                  <a:schemeClr val="tx1">
                    <a:tint val="75000"/>
                  </a:schemeClr>
                </a:solidFill>
              </a:defRPr>
            </a:lvl1pPr>
          </a:lstStyle>
          <a:p>
            <a:pPr>
              <a:defRPr/>
            </a:pPr>
            <a:endParaRPr lang="zh-CN" altLang="en-US"/>
          </a:p>
        </p:txBody>
      </p:sp>
      <p:sp>
        <p:nvSpPr>
          <p:cNvPr id="5" name="Footer Placeholder 4"/>
          <p:cNvSpPr>
            <a:spLocks noGrp="1"/>
          </p:cNvSpPr>
          <p:nvPr>
            <p:ph type="ftr" sz="quarter" idx="3"/>
          </p:nvPr>
        </p:nvSpPr>
        <p:spPr>
          <a:xfrm>
            <a:off x="4038412" y="6356747"/>
            <a:ext cx="4115177" cy="364275"/>
          </a:xfrm>
          <a:prstGeom prst="rect">
            <a:avLst/>
          </a:prstGeom>
        </p:spPr>
        <p:txBody>
          <a:bodyPr vert="horz" lIns="63898" tIns="31949" rIns="63898" bIns="31949" rtlCol="0" anchor="ctr"/>
          <a:lstStyle>
            <a:lvl1pPr algn="ctr" eaLnBrk="1" hangingPunct="1">
              <a:defRPr sz="1219" noProof="1">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1166" y="6356747"/>
            <a:ext cx="2742448" cy="364275"/>
          </a:xfrm>
          <a:prstGeom prst="rect">
            <a:avLst/>
          </a:prstGeom>
        </p:spPr>
        <p:txBody>
          <a:bodyPr vert="horz" wrap="square" lIns="63898" tIns="31949" rIns="63898" bIns="31949" numCol="1" anchor="ctr" anchorCtr="0" compatLnSpc="1">
            <a:prstTxWarp prst="textNoShape">
              <a:avLst/>
            </a:prstTxWarp>
          </a:bodyPr>
          <a:lstStyle>
            <a:lvl1pPr algn="r" eaLnBrk="1" hangingPunct="1">
              <a:defRPr sz="1084" noProof="1">
                <a:solidFill>
                  <a:srgbClr val="898989"/>
                </a:solidFill>
              </a:defRPr>
            </a:lvl1pPr>
          </a:lstStyle>
          <a:p>
            <a:fld id="{481A012C-3782-4128-B36B-91F05AF1EE8F}" type="slidenum">
              <a:rPr altLang="en-US"/>
              <a:pPr/>
              <a:t>‹#›</a:t>
            </a:fld>
            <a:endParaRPr lang="zh-CN" altLang="en-US"/>
          </a:p>
        </p:txBody>
      </p:sp>
    </p:spTree>
    <p:extLst>
      <p:ext uri="{BB962C8B-B14F-4D97-AF65-F5344CB8AC3E}">
        <p14:creationId xmlns:p14="http://schemas.microsoft.com/office/powerpoint/2010/main" val="30157459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hf sldNum="0" hdr="0" ftr="0" dt="0"/>
  <p:txStyles>
    <p:titleStyle>
      <a:lvl1pPr algn="l" defTabSz="912084" rtl="0" eaLnBrk="0" fontAlgn="base" hangingPunct="0">
        <a:lnSpc>
          <a:spcPct val="90000"/>
        </a:lnSpc>
        <a:spcBef>
          <a:spcPct val="0"/>
        </a:spcBef>
        <a:spcAft>
          <a:spcPct val="0"/>
        </a:spcAft>
        <a:defRPr sz="4334" kern="1200">
          <a:solidFill>
            <a:schemeClr val="tx1"/>
          </a:solidFill>
          <a:latin typeface="+mj-lt"/>
          <a:ea typeface="+mj-ea"/>
          <a:cs typeface="+mj-cs"/>
        </a:defRPr>
      </a:lvl1pPr>
      <a:lvl2pPr algn="l" defTabSz="912084" rtl="0" eaLnBrk="0" fontAlgn="base" hangingPunct="0">
        <a:lnSpc>
          <a:spcPct val="90000"/>
        </a:lnSpc>
        <a:spcBef>
          <a:spcPct val="0"/>
        </a:spcBef>
        <a:spcAft>
          <a:spcPct val="0"/>
        </a:spcAft>
        <a:defRPr sz="4334">
          <a:solidFill>
            <a:schemeClr val="tx1"/>
          </a:solidFill>
          <a:latin typeface="Calibri Light" panose="020F0302020204030204" pitchFamily="34" charset="0"/>
          <a:ea typeface="宋体" panose="02010600030101010101" pitchFamily="2" charset="-122"/>
        </a:defRPr>
      </a:lvl2pPr>
      <a:lvl3pPr algn="l" defTabSz="912084" rtl="0" eaLnBrk="0" fontAlgn="base" hangingPunct="0">
        <a:lnSpc>
          <a:spcPct val="90000"/>
        </a:lnSpc>
        <a:spcBef>
          <a:spcPct val="0"/>
        </a:spcBef>
        <a:spcAft>
          <a:spcPct val="0"/>
        </a:spcAft>
        <a:defRPr sz="4334">
          <a:solidFill>
            <a:schemeClr val="tx1"/>
          </a:solidFill>
          <a:latin typeface="Calibri Light" panose="020F0302020204030204" pitchFamily="34" charset="0"/>
          <a:ea typeface="宋体" panose="02010600030101010101" pitchFamily="2" charset="-122"/>
        </a:defRPr>
      </a:lvl3pPr>
      <a:lvl4pPr algn="l" defTabSz="912084" rtl="0" eaLnBrk="0" fontAlgn="base" hangingPunct="0">
        <a:lnSpc>
          <a:spcPct val="90000"/>
        </a:lnSpc>
        <a:spcBef>
          <a:spcPct val="0"/>
        </a:spcBef>
        <a:spcAft>
          <a:spcPct val="0"/>
        </a:spcAft>
        <a:defRPr sz="4334">
          <a:solidFill>
            <a:schemeClr val="tx1"/>
          </a:solidFill>
          <a:latin typeface="Calibri Light" panose="020F0302020204030204" pitchFamily="34" charset="0"/>
          <a:ea typeface="宋体" panose="02010600030101010101" pitchFamily="2" charset="-122"/>
        </a:defRPr>
      </a:lvl4pPr>
      <a:lvl5pPr algn="l" defTabSz="912084" rtl="0" eaLnBrk="0" fontAlgn="base" hangingPunct="0">
        <a:lnSpc>
          <a:spcPct val="90000"/>
        </a:lnSpc>
        <a:spcBef>
          <a:spcPct val="0"/>
        </a:spcBef>
        <a:spcAft>
          <a:spcPct val="0"/>
        </a:spcAft>
        <a:defRPr sz="4334">
          <a:solidFill>
            <a:schemeClr val="tx1"/>
          </a:solidFill>
          <a:latin typeface="Calibri Light" panose="020F0302020204030204" pitchFamily="34" charset="0"/>
          <a:ea typeface="宋体" panose="02010600030101010101" pitchFamily="2" charset="-122"/>
        </a:defRPr>
      </a:lvl5pPr>
      <a:lvl6pPr marL="432751" algn="l" defTabSz="912084" rtl="0" fontAlgn="base">
        <a:lnSpc>
          <a:spcPct val="90000"/>
        </a:lnSpc>
        <a:spcBef>
          <a:spcPct val="0"/>
        </a:spcBef>
        <a:spcAft>
          <a:spcPct val="0"/>
        </a:spcAft>
        <a:defRPr sz="4334">
          <a:solidFill>
            <a:schemeClr val="tx1"/>
          </a:solidFill>
          <a:latin typeface="Calibri Light" panose="020F0302020204030204" pitchFamily="34" charset="0"/>
          <a:ea typeface="宋体" panose="02010600030101010101" pitchFamily="2" charset="-122"/>
        </a:defRPr>
      </a:lvl6pPr>
      <a:lvl7pPr marL="865502" algn="l" defTabSz="912084" rtl="0" fontAlgn="base">
        <a:lnSpc>
          <a:spcPct val="90000"/>
        </a:lnSpc>
        <a:spcBef>
          <a:spcPct val="0"/>
        </a:spcBef>
        <a:spcAft>
          <a:spcPct val="0"/>
        </a:spcAft>
        <a:defRPr sz="4334">
          <a:solidFill>
            <a:schemeClr val="tx1"/>
          </a:solidFill>
          <a:latin typeface="Calibri Light" panose="020F0302020204030204" pitchFamily="34" charset="0"/>
          <a:ea typeface="宋体" panose="02010600030101010101" pitchFamily="2" charset="-122"/>
        </a:defRPr>
      </a:lvl7pPr>
      <a:lvl8pPr marL="1298253" algn="l" defTabSz="912084" rtl="0" fontAlgn="base">
        <a:lnSpc>
          <a:spcPct val="90000"/>
        </a:lnSpc>
        <a:spcBef>
          <a:spcPct val="0"/>
        </a:spcBef>
        <a:spcAft>
          <a:spcPct val="0"/>
        </a:spcAft>
        <a:defRPr sz="4334">
          <a:solidFill>
            <a:schemeClr val="tx1"/>
          </a:solidFill>
          <a:latin typeface="Calibri Light" panose="020F0302020204030204" pitchFamily="34" charset="0"/>
          <a:ea typeface="宋体" panose="02010600030101010101" pitchFamily="2" charset="-122"/>
        </a:defRPr>
      </a:lvl8pPr>
      <a:lvl9pPr marL="1731004" algn="l" defTabSz="912084" rtl="0" fontAlgn="base">
        <a:lnSpc>
          <a:spcPct val="90000"/>
        </a:lnSpc>
        <a:spcBef>
          <a:spcPct val="0"/>
        </a:spcBef>
        <a:spcAft>
          <a:spcPct val="0"/>
        </a:spcAft>
        <a:defRPr sz="4334">
          <a:solidFill>
            <a:schemeClr val="tx1"/>
          </a:solidFill>
          <a:latin typeface="Calibri Light" panose="020F0302020204030204" pitchFamily="34" charset="0"/>
          <a:ea typeface="宋体" panose="02010600030101010101" pitchFamily="2" charset="-122"/>
        </a:defRPr>
      </a:lvl9pPr>
    </p:titleStyle>
    <p:bodyStyle>
      <a:lvl1pPr marL="228396" indent="-228396" algn="l" defTabSz="912084" rtl="0" eaLnBrk="0" fontAlgn="base" hangingPunct="0">
        <a:lnSpc>
          <a:spcPct val="90000"/>
        </a:lnSpc>
        <a:spcBef>
          <a:spcPts val="994"/>
        </a:spcBef>
        <a:spcAft>
          <a:spcPct val="0"/>
        </a:spcAft>
        <a:buFont typeface="Arial" pitchFamily="34" charset="0"/>
        <a:buChar char="•"/>
        <a:defRPr sz="2709" kern="1200">
          <a:solidFill>
            <a:schemeClr val="tx1"/>
          </a:solidFill>
          <a:latin typeface="+mn-lt"/>
          <a:ea typeface="+mn-ea"/>
          <a:cs typeface="+mn-cs"/>
        </a:defRPr>
      </a:lvl1pPr>
      <a:lvl2pPr marL="685189" indent="-228396" algn="l" defTabSz="912084" rtl="0" eaLnBrk="0" fontAlgn="base" hangingPunct="0">
        <a:lnSpc>
          <a:spcPct val="90000"/>
        </a:lnSpc>
        <a:spcBef>
          <a:spcPts val="497"/>
        </a:spcBef>
        <a:spcAft>
          <a:spcPct val="0"/>
        </a:spcAft>
        <a:buFont typeface="Arial" pitchFamily="34" charset="0"/>
        <a:buChar char="•"/>
        <a:defRPr sz="2303" kern="1200">
          <a:solidFill>
            <a:schemeClr val="tx1"/>
          </a:solidFill>
          <a:latin typeface="+mn-lt"/>
          <a:ea typeface="+mn-ea"/>
          <a:cs typeface="+mn-cs"/>
        </a:defRPr>
      </a:lvl2pPr>
      <a:lvl3pPr marL="1140480" indent="-228396" algn="l" defTabSz="912084" rtl="0" eaLnBrk="0" fontAlgn="base" hangingPunct="0">
        <a:lnSpc>
          <a:spcPct val="90000"/>
        </a:lnSpc>
        <a:spcBef>
          <a:spcPts val="497"/>
        </a:spcBef>
        <a:spcAft>
          <a:spcPct val="0"/>
        </a:spcAft>
        <a:buFont typeface="Arial" pitchFamily="34" charset="0"/>
        <a:buChar char="•"/>
        <a:defRPr sz="2032" kern="1200">
          <a:solidFill>
            <a:schemeClr val="tx1"/>
          </a:solidFill>
          <a:latin typeface="+mn-lt"/>
          <a:ea typeface="+mn-ea"/>
          <a:cs typeface="+mn-cs"/>
        </a:defRPr>
      </a:lvl3pPr>
      <a:lvl4pPr marL="1597272" indent="-228396" algn="l" defTabSz="912084" rtl="0" eaLnBrk="0" fontAlgn="base" hangingPunct="0">
        <a:lnSpc>
          <a:spcPct val="90000"/>
        </a:lnSpc>
        <a:spcBef>
          <a:spcPts val="497"/>
        </a:spcBef>
        <a:spcAft>
          <a:spcPct val="0"/>
        </a:spcAft>
        <a:buFont typeface="Arial" pitchFamily="34" charset="0"/>
        <a:buChar char="•"/>
        <a:defRPr sz="1761" kern="1200">
          <a:solidFill>
            <a:schemeClr val="tx1"/>
          </a:solidFill>
          <a:latin typeface="+mn-lt"/>
          <a:ea typeface="+mn-ea"/>
          <a:cs typeface="+mn-cs"/>
        </a:defRPr>
      </a:lvl4pPr>
      <a:lvl5pPr marL="2054065" indent="-228396" algn="l" defTabSz="912084" rtl="0" eaLnBrk="0" fontAlgn="base" hangingPunct="0">
        <a:lnSpc>
          <a:spcPct val="90000"/>
        </a:lnSpc>
        <a:spcBef>
          <a:spcPts val="497"/>
        </a:spcBef>
        <a:spcAft>
          <a:spcPct val="0"/>
        </a:spcAft>
        <a:buFont typeface="Arial" pitchFamily="34" charset="0"/>
        <a:buChar char="•"/>
        <a:defRPr sz="1761" kern="1200">
          <a:solidFill>
            <a:schemeClr val="tx1"/>
          </a:solidFill>
          <a:latin typeface="+mn-lt"/>
          <a:ea typeface="+mn-ea"/>
          <a:cs typeface="+mn-cs"/>
        </a:defRPr>
      </a:lvl5pPr>
      <a:lvl6pPr marL="2509956" indent="-228396" algn="l" defTabSz="912383" rtl="0" eaLnBrk="1" latinLnBrk="0" hangingPunct="1">
        <a:lnSpc>
          <a:spcPct val="90000"/>
        </a:lnSpc>
        <a:spcBef>
          <a:spcPts val="497"/>
        </a:spcBef>
        <a:buFont typeface="Arial" panose="020B0604020202020204" pitchFamily="34" charset="0"/>
        <a:buChar char="•"/>
        <a:defRPr sz="1761" kern="1200">
          <a:solidFill>
            <a:schemeClr val="tx1"/>
          </a:solidFill>
          <a:latin typeface="+mn-lt"/>
          <a:ea typeface="+mn-ea"/>
          <a:cs typeface="+mn-cs"/>
        </a:defRPr>
      </a:lvl6pPr>
      <a:lvl7pPr marL="2966749" indent="-228396" algn="l" defTabSz="912383" rtl="0" eaLnBrk="1" latinLnBrk="0" hangingPunct="1">
        <a:lnSpc>
          <a:spcPct val="90000"/>
        </a:lnSpc>
        <a:spcBef>
          <a:spcPts val="497"/>
        </a:spcBef>
        <a:buFont typeface="Arial" panose="020B0604020202020204" pitchFamily="34" charset="0"/>
        <a:buChar char="•"/>
        <a:defRPr sz="1761" kern="1200">
          <a:solidFill>
            <a:schemeClr val="tx1"/>
          </a:solidFill>
          <a:latin typeface="+mn-lt"/>
          <a:ea typeface="+mn-ea"/>
          <a:cs typeface="+mn-cs"/>
        </a:defRPr>
      </a:lvl7pPr>
      <a:lvl8pPr marL="3422941" indent="-228396" algn="l" defTabSz="912383" rtl="0" eaLnBrk="1" latinLnBrk="0" hangingPunct="1">
        <a:lnSpc>
          <a:spcPct val="90000"/>
        </a:lnSpc>
        <a:spcBef>
          <a:spcPts val="497"/>
        </a:spcBef>
        <a:buFont typeface="Arial" panose="020B0604020202020204" pitchFamily="34" charset="0"/>
        <a:buChar char="•"/>
        <a:defRPr sz="1761" kern="1200">
          <a:solidFill>
            <a:schemeClr val="tx1"/>
          </a:solidFill>
          <a:latin typeface="+mn-lt"/>
          <a:ea typeface="+mn-ea"/>
          <a:cs typeface="+mn-cs"/>
        </a:defRPr>
      </a:lvl8pPr>
      <a:lvl9pPr marL="3879132" indent="-228396" algn="l" defTabSz="912383" rtl="0" eaLnBrk="1" latinLnBrk="0" hangingPunct="1">
        <a:lnSpc>
          <a:spcPct val="90000"/>
        </a:lnSpc>
        <a:spcBef>
          <a:spcPts val="497"/>
        </a:spcBef>
        <a:buFont typeface="Arial" panose="020B0604020202020204" pitchFamily="34" charset="0"/>
        <a:buChar char="•"/>
        <a:defRPr sz="1761" kern="1200">
          <a:solidFill>
            <a:schemeClr val="tx1"/>
          </a:solidFill>
          <a:latin typeface="+mn-lt"/>
          <a:ea typeface="+mn-ea"/>
          <a:cs typeface="+mn-cs"/>
        </a:defRPr>
      </a:lvl9pPr>
    </p:bodyStyle>
    <p:otherStyle>
      <a:defPPr>
        <a:defRPr lang="en-US"/>
      </a:defPPr>
      <a:lvl1pPr marL="0" algn="l" defTabSz="912383" rtl="0" eaLnBrk="1" latinLnBrk="0" hangingPunct="1">
        <a:defRPr sz="1761" kern="1200">
          <a:solidFill>
            <a:schemeClr val="tx1"/>
          </a:solidFill>
          <a:latin typeface="+mn-lt"/>
          <a:ea typeface="+mn-ea"/>
          <a:cs typeface="+mn-cs"/>
        </a:defRPr>
      </a:lvl1pPr>
      <a:lvl2pPr marL="456192" algn="l" defTabSz="912383" rtl="0" eaLnBrk="1" latinLnBrk="0" hangingPunct="1">
        <a:defRPr sz="1761" kern="1200">
          <a:solidFill>
            <a:schemeClr val="tx1"/>
          </a:solidFill>
          <a:latin typeface="+mn-lt"/>
          <a:ea typeface="+mn-ea"/>
          <a:cs typeface="+mn-cs"/>
        </a:defRPr>
      </a:lvl2pPr>
      <a:lvl3pPr marL="912984" algn="l" defTabSz="912383" rtl="0" eaLnBrk="1" latinLnBrk="0" hangingPunct="1">
        <a:defRPr sz="1761" kern="1200">
          <a:solidFill>
            <a:schemeClr val="tx1"/>
          </a:solidFill>
          <a:latin typeface="+mn-lt"/>
          <a:ea typeface="+mn-ea"/>
          <a:cs typeface="+mn-cs"/>
        </a:defRPr>
      </a:lvl3pPr>
      <a:lvl4pPr marL="1369176" algn="l" defTabSz="912383" rtl="0" eaLnBrk="1" latinLnBrk="0" hangingPunct="1">
        <a:defRPr sz="1761" kern="1200">
          <a:solidFill>
            <a:schemeClr val="tx1"/>
          </a:solidFill>
          <a:latin typeface="+mn-lt"/>
          <a:ea typeface="+mn-ea"/>
          <a:cs typeface="+mn-cs"/>
        </a:defRPr>
      </a:lvl4pPr>
      <a:lvl5pPr marL="1825368" algn="l" defTabSz="912383" rtl="0" eaLnBrk="1" latinLnBrk="0" hangingPunct="1">
        <a:defRPr sz="1761" kern="1200">
          <a:solidFill>
            <a:schemeClr val="tx1"/>
          </a:solidFill>
          <a:latin typeface="+mn-lt"/>
          <a:ea typeface="+mn-ea"/>
          <a:cs typeface="+mn-cs"/>
        </a:defRPr>
      </a:lvl5pPr>
      <a:lvl6pPr marL="2282160" algn="l" defTabSz="912383" rtl="0" eaLnBrk="1" latinLnBrk="0" hangingPunct="1">
        <a:defRPr sz="1761" kern="1200">
          <a:solidFill>
            <a:schemeClr val="tx1"/>
          </a:solidFill>
          <a:latin typeface="+mn-lt"/>
          <a:ea typeface="+mn-ea"/>
          <a:cs typeface="+mn-cs"/>
        </a:defRPr>
      </a:lvl6pPr>
      <a:lvl7pPr marL="2738352" algn="l" defTabSz="912383" rtl="0" eaLnBrk="1" latinLnBrk="0" hangingPunct="1">
        <a:defRPr sz="1761" kern="1200">
          <a:solidFill>
            <a:schemeClr val="tx1"/>
          </a:solidFill>
          <a:latin typeface="+mn-lt"/>
          <a:ea typeface="+mn-ea"/>
          <a:cs typeface="+mn-cs"/>
        </a:defRPr>
      </a:lvl7pPr>
      <a:lvl8pPr marL="3194544" algn="l" defTabSz="912383" rtl="0" eaLnBrk="1" latinLnBrk="0" hangingPunct="1">
        <a:defRPr sz="1761" kern="1200">
          <a:solidFill>
            <a:schemeClr val="tx1"/>
          </a:solidFill>
          <a:latin typeface="+mn-lt"/>
          <a:ea typeface="+mn-ea"/>
          <a:cs typeface="+mn-cs"/>
        </a:defRPr>
      </a:lvl8pPr>
      <a:lvl9pPr marL="3650736" algn="l" defTabSz="912383" rtl="0" eaLnBrk="1" latinLnBrk="0" hangingPunct="1">
        <a:defRPr sz="17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0.xml"/><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6.GIF"/><Relationship Id="rId7"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74.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76.emf"/></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emf"/><Relationship Id="rId7"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76.emf"/></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4775778" y="1509088"/>
            <a:ext cx="6710590" cy="1731243"/>
          </a:xfrm>
          <a:prstGeom prst="rect">
            <a:avLst/>
          </a:prstGeom>
          <a:noFill/>
        </p:spPr>
        <p:txBody>
          <a:bodyPr wrap="square" lIns="68580" tIns="34290" rIns="68580" bIns="34290" rtlCol="0">
            <a:spAutoFit/>
          </a:bodyPr>
          <a:lstStyle/>
          <a:p>
            <a:pPr defTabSz="685800"/>
            <a:r>
              <a:rPr lang="en-US" altLang="zh-CN" sz="3600" b="1" dirty="0">
                <a:solidFill>
                  <a:srgbClr val="002060"/>
                </a:solidFill>
                <a:latin typeface="微软雅黑"/>
                <a:ea typeface="微软雅黑"/>
                <a:cs typeface="+mn-ea"/>
                <a:sym typeface="+mn-lt"/>
              </a:rPr>
              <a:t>Unifying Structural Proximity and Equivalence for Network Embedding</a:t>
            </a:r>
            <a:endParaRPr lang="zh-CN" altLang="en-US" sz="2000" b="1" dirty="0">
              <a:solidFill>
                <a:srgbClr val="002060"/>
              </a:solidFill>
              <a:latin typeface="微软雅黑"/>
              <a:ea typeface="微软雅黑"/>
              <a:cs typeface="+mn-ea"/>
              <a:sym typeface="+mn-lt"/>
            </a:endParaRPr>
          </a:p>
        </p:txBody>
      </p:sp>
      <p:sp>
        <p:nvSpPr>
          <p:cNvPr id="7" name="文本框 6"/>
          <p:cNvSpPr txBox="1"/>
          <p:nvPr/>
        </p:nvSpPr>
        <p:spPr>
          <a:xfrm>
            <a:off x="4800829" y="3792724"/>
            <a:ext cx="4831686" cy="500137"/>
          </a:xfrm>
          <a:prstGeom prst="rect">
            <a:avLst/>
          </a:prstGeom>
          <a:noFill/>
        </p:spPr>
        <p:txBody>
          <a:bodyPr wrap="square" lIns="68580" tIns="34290" rIns="68580" bIns="34290" rtlCol="0">
            <a:spAutoFit/>
          </a:bodyPr>
          <a:lstStyle/>
          <a:p>
            <a:pPr defTabSz="685800" eaLnBrk="0" hangingPunct="0"/>
            <a:r>
              <a:rPr lang="zh-CN" altLang="en-US" sz="2800" b="1" dirty="0">
                <a:solidFill>
                  <a:srgbClr val="002060"/>
                </a:solidFill>
                <a:latin typeface="微软雅黑" panose="020B0503020204020204" pitchFamily="34" charset="-122"/>
                <a:ea typeface="微软雅黑" panose="020B0503020204020204" pitchFamily="34" charset="-122"/>
                <a:cs typeface="+mn-ea"/>
                <a:sym typeface="+mn-lt"/>
              </a:rPr>
              <a:t>史 本 云</a:t>
            </a:r>
            <a:endParaRPr lang="en-US" altLang="zh-CN" sz="2800" b="1" dirty="0">
              <a:solidFill>
                <a:srgbClr val="002060"/>
              </a:solidFill>
              <a:latin typeface="微软雅黑" panose="020B0503020204020204" pitchFamily="34" charset="-122"/>
              <a:ea typeface="微软雅黑" panose="020B0503020204020204" pitchFamily="34" charset="-122"/>
              <a:cs typeface="+mn-ea"/>
              <a:sym typeface="+mn-lt"/>
            </a:endParaRPr>
          </a:p>
        </p:txBody>
      </p:sp>
      <p:grpSp>
        <p:nvGrpSpPr>
          <p:cNvPr id="13" name="组合 12"/>
          <p:cNvGrpSpPr/>
          <p:nvPr/>
        </p:nvGrpSpPr>
        <p:grpSpPr>
          <a:xfrm>
            <a:off x="4366260" y="1749054"/>
            <a:ext cx="148664" cy="3344155"/>
            <a:chOff x="995161" y="2391860"/>
            <a:chExt cx="135370" cy="1758474"/>
          </a:xfrm>
        </p:grpSpPr>
        <p:cxnSp>
          <p:nvCxnSpPr>
            <p:cNvPr id="10" name="直接连接符 9"/>
            <p:cNvCxnSpPr/>
            <p:nvPr/>
          </p:nvCxnSpPr>
          <p:spPr>
            <a:xfrm>
              <a:off x="1130530" y="2391860"/>
              <a:ext cx="0" cy="175847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等腰三角形 11"/>
            <p:cNvSpPr/>
            <p:nvPr/>
          </p:nvSpPr>
          <p:spPr>
            <a:xfrm rot="16200000">
              <a:off x="984331" y="3203412"/>
              <a:ext cx="157029" cy="135370"/>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4775777" y="4558666"/>
            <a:ext cx="7564887" cy="954107"/>
          </a:xfrm>
          <a:prstGeom prst="rect">
            <a:avLst/>
          </a:prstGeom>
          <a:noFill/>
        </p:spPr>
        <p:txBody>
          <a:bodyPr wrap="square" rtlCol="0">
            <a:spAutoFit/>
          </a:bodyPr>
          <a:lstStyle/>
          <a:p>
            <a:r>
              <a:rPr lang="zh-CN" altLang="en-US" sz="2800" b="1" dirty="0">
                <a:solidFill>
                  <a:srgbClr val="002060"/>
                </a:solidFill>
              </a:rPr>
              <a:t>南京工业大学</a:t>
            </a:r>
            <a:endParaRPr lang="en-US" altLang="zh-CN" sz="2800" b="1" dirty="0">
              <a:solidFill>
                <a:srgbClr val="002060"/>
              </a:solidFill>
            </a:endParaRPr>
          </a:p>
          <a:p>
            <a:r>
              <a:rPr lang="en-US" altLang="zh-CN" sz="2800" dirty="0">
                <a:solidFill>
                  <a:srgbClr val="002060"/>
                </a:solidFill>
              </a:rPr>
              <a:t>Email</a:t>
            </a:r>
            <a:r>
              <a:rPr lang="zh-CN" altLang="en-US" sz="2800" dirty="0">
                <a:solidFill>
                  <a:srgbClr val="002060"/>
                </a:solidFill>
              </a:rPr>
              <a:t>：</a:t>
            </a:r>
            <a:r>
              <a:rPr lang="en-US" altLang="zh-CN" sz="2800" dirty="0">
                <a:solidFill>
                  <a:srgbClr val="002060"/>
                </a:solidFill>
              </a:rPr>
              <a:t>benyunshi@outlook.com</a:t>
            </a:r>
            <a:endParaRPr lang="zh-CN" altLang="en-US" sz="2800" dirty="0">
              <a:solidFill>
                <a:srgbClr val="002060"/>
              </a:solidFill>
            </a:endParaRPr>
          </a:p>
        </p:txBody>
      </p:sp>
    </p:spTree>
    <p:extLst>
      <p:ext uri="{BB962C8B-B14F-4D97-AF65-F5344CB8AC3E}">
        <p14:creationId xmlns:p14="http://schemas.microsoft.com/office/powerpoint/2010/main" val="195001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71419" y="375782"/>
            <a:ext cx="10932875" cy="544610"/>
          </a:xfrm>
        </p:spPr>
        <p:txBody>
          <a:bodyPr>
            <a:noAutofit/>
          </a:bodyPr>
          <a:lstStyle/>
          <a:p>
            <a:r>
              <a:rPr lang="en-US" altLang="zh-CN" sz="4000" b="1" dirty="0">
                <a:solidFill>
                  <a:schemeClr val="accent1">
                    <a:lumMod val="75000"/>
                  </a:schemeClr>
                </a:solidFill>
                <a:latin typeface="Calibri" panose="020F0502020204030204" pitchFamily="34" charset="0"/>
                <a:cs typeface="Calibri" panose="020F0502020204030204" pitchFamily="34" charset="0"/>
              </a:rPr>
              <a:t>Higher-order Organization in Complex Networks</a:t>
            </a:r>
            <a:endParaRPr lang="zh-CN" altLang="en-US" sz="4000" b="1" dirty="0">
              <a:solidFill>
                <a:schemeClr val="accent1">
                  <a:lumMod val="75000"/>
                </a:schemeClr>
              </a:solidFill>
              <a:latin typeface="Calibri" panose="020F0502020204030204" pitchFamily="34" charset="0"/>
              <a:cs typeface="Calibri" panose="020F0502020204030204" pitchFamily="34" charset="0"/>
            </a:endParaRPr>
          </a:p>
        </p:txBody>
      </p:sp>
      <p:grpSp>
        <p:nvGrpSpPr>
          <p:cNvPr id="5" name="Group 4"/>
          <p:cNvGrpSpPr/>
          <p:nvPr/>
        </p:nvGrpSpPr>
        <p:grpSpPr>
          <a:xfrm>
            <a:off x="5829296" y="1697712"/>
            <a:ext cx="5934740" cy="3697248"/>
            <a:chOff x="5364480" y="1858145"/>
            <a:chExt cx="6361460" cy="3369175"/>
          </a:xfrm>
        </p:grpSpPr>
        <p:pic>
          <p:nvPicPr>
            <p:cNvPr id="2" name="Picture 1"/>
            <p:cNvPicPr>
              <a:picLocks noChangeAspect="1"/>
            </p:cNvPicPr>
            <p:nvPr/>
          </p:nvPicPr>
          <p:blipFill>
            <a:blip r:embed="rId3"/>
            <a:stretch>
              <a:fillRect/>
            </a:stretch>
          </p:blipFill>
          <p:spPr>
            <a:xfrm>
              <a:off x="5564505" y="2918460"/>
              <a:ext cx="6161435" cy="2308860"/>
            </a:xfrm>
            <a:prstGeom prst="rect">
              <a:avLst/>
            </a:prstGeom>
          </p:spPr>
        </p:pic>
        <p:pic>
          <p:nvPicPr>
            <p:cNvPr id="3" name="Picture 2"/>
            <p:cNvPicPr>
              <a:picLocks noChangeAspect="1"/>
            </p:cNvPicPr>
            <p:nvPr/>
          </p:nvPicPr>
          <p:blipFill>
            <a:blip r:embed="rId4"/>
            <a:stretch>
              <a:fillRect/>
            </a:stretch>
          </p:blipFill>
          <p:spPr>
            <a:xfrm>
              <a:off x="5364480" y="1858145"/>
              <a:ext cx="6229350" cy="1060315"/>
            </a:xfrm>
            <a:prstGeom prst="rect">
              <a:avLst/>
            </a:prstGeom>
          </p:spPr>
        </p:pic>
        <p:pic>
          <p:nvPicPr>
            <p:cNvPr id="4" name="Picture 3"/>
            <p:cNvPicPr>
              <a:picLocks noChangeAspect="1"/>
            </p:cNvPicPr>
            <p:nvPr/>
          </p:nvPicPr>
          <p:blipFill>
            <a:blip r:embed="rId5"/>
            <a:stretch>
              <a:fillRect/>
            </a:stretch>
          </p:blipFill>
          <p:spPr>
            <a:xfrm>
              <a:off x="7290147" y="1980707"/>
              <a:ext cx="4109373" cy="859959"/>
            </a:xfrm>
            <a:prstGeom prst="rect">
              <a:avLst/>
            </a:prstGeom>
          </p:spPr>
        </p:pic>
      </p:grpSp>
      <p:grpSp>
        <p:nvGrpSpPr>
          <p:cNvPr id="8" name="Group 7"/>
          <p:cNvGrpSpPr/>
          <p:nvPr/>
        </p:nvGrpSpPr>
        <p:grpSpPr>
          <a:xfrm>
            <a:off x="572450" y="1762945"/>
            <a:ext cx="4913950" cy="3632015"/>
            <a:chOff x="420050" y="1793425"/>
            <a:chExt cx="5369286" cy="4211135"/>
          </a:xfrm>
        </p:grpSpPr>
        <p:pic>
          <p:nvPicPr>
            <p:cNvPr id="6" name="Picture 5"/>
            <p:cNvPicPr>
              <a:picLocks noChangeAspect="1"/>
            </p:cNvPicPr>
            <p:nvPr/>
          </p:nvPicPr>
          <p:blipFill>
            <a:blip r:embed="rId6"/>
            <a:stretch>
              <a:fillRect/>
            </a:stretch>
          </p:blipFill>
          <p:spPr>
            <a:xfrm>
              <a:off x="420050" y="2672692"/>
              <a:ext cx="5369286" cy="3331868"/>
            </a:xfrm>
            <a:prstGeom prst="rect">
              <a:avLst/>
            </a:prstGeom>
          </p:spPr>
        </p:pic>
        <p:pic>
          <p:nvPicPr>
            <p:cNvPr id="7" name="Picture 6"/>
            <p:cNvPicPr>
              <a:picLocks noChangeAspect="1"/>
            </p:cNvPicPr>
            <p:nvPr/>
          </p:nvPicPr>
          <p:blipFill>
            <a:blip r:embed="rId7"/>
            <a:stretch>
              <a:fillRect/>
            </a:stretch>
          </p:blipFill>
          <p:spPr>
            <a:xfrm>
              <a:off x="465770" y="1793425"/>
              <a:ext cx="5281314" cy="879267"/>
            </a:xfrm>
            <a:prstGeom prst="rect">
              <a:avLst/>
            </a:prstGeom>
          </p:spPr>
        </p:pic>
      </p:grpSp>
      <p:sp>
        <p:nvSpPr>
          <p:cNvPr id="10" name="矩形 6"/>
          <p:cNvSpPr/>
          <p:nvPr/>
        </p:nvSpPr>
        <p:spPr>
          <a:xfrm>
            <a:off x="6198521" y="5699759"/>
            <a:ext cx="5073041" cy="338554"/>
          </a:xfrm>
          <a:prstGeom prst="rect">
            <a:avLst/>
          </a:prstGeom>
        </p:spPr>
        <p:txBody>
          <a:bodyPr wrap="square">
            <a:spAutoFit/>
          </a:bodyPr>
          <a:lstStyle/>
          <a:p>
            <a:r>
              <a:rPr lang="en-US" altLang="zh-CN" sz="1600" dirty="0">
                <a:latin typeface="Times New Roman" panose="02020603050405020304" pitchFamily="18" charset="0"/>
                <a:cs typeface="Times New Roman" panose="02020603050405020304" pitchFamily="18" charset="0"/>
              </a:rPr>
              <a:t>A.R. Benson, D.F. </a:t>
            </a:r>
            <a:r>
              <a:rPr lang="en-US" altLang="zh-CN" sz="1600" dirty="0" err="1">
                <a:latin typeface="Times New Roman" panose="02020603050405020304" pitchFamily="18" charset="0"/>
                <a:cs typeface="Times New Roman" panose="02020603050405020304" pitchFamily="18" charset="0"/>
              </a:rPr>
              <a:t>Gleich</a:t>
            </a:r>
            <a:r>
              <a:rPr lang="en-US" altLang="zh-CN" sz="1600" dirty="0">
                <a:latin typeface="Times New Roman" panose="02020603050405020304" pitchFamily="18" charset="0"/>
                <a:cs typeface="Times New Roman" panose="02020603050405020304" pitchFamily="18" charset="0"/>
              </a:rPr>
              <a:t>, and J. </a:t>
            </a:r>
            <a:r>
              <a:rPr lang="en-US" altLang="zh-CN" sz="1600" dirty="0" err="1">
                <a:latin typeface="Times New Roman" panose="02020603050405020304" pitchFamily="18" charset="0"/>
                <a:cs typeface="Times New Roman" panose="02020603050405020304" pitchFamily="18" charset="0"/>
              </a:rPr>
              <a:t>Leskovec</a:t>
            </a:r>
            <a:r>
              <a:rPr lang="en-US" altLang="zh-CN" sz="1600" dirty="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Science</a:t>
            </a:r>
            <a:r>
              <a:rPr lang="en-US" altLang="zh-CN" sz="1600" dirty="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2016</a:t>
            </a:r>
            <a:endParaRPr lang="zh-CN" altLang="en-US" sz="1600" b="1" dirty="0">
              <a:latin typeface="Times New Roman" panose="02020603050405020304" pitchFamily="18" charset="0"/>
              <a:cs typeface="Times New Roman" panose="02020603050405020304" pitchFamily="18" charset="0"/>
            </a:endParaRPr>
          </a:p>
        </p:txBody>
      </p:sp>
      <p:sp>
        <p:nvSpPr>
          <p:cNvPr id="12" name="矩形 6"/>
          <p:cNvSpPr/>
          <p:nvPr/>
        </p:nvSpPr>
        <p:spPr>
          <a:xfrm>
            <a:off x="614293" y="5699759"/>
            <a:ext cx="5073041" cy="338554"/>
          </a:xfrm>
          <a:prstGeom prst="rect">
            <a:avLst/>
          </a:prstGeom>
        </p:spPr>
        <p:txBody>
          <a:bodyPr wrap="square">
            <a:spAutoFit/>
          </a:bodyPr>
          <a:lstStyle/>
          <a:p>
            <a:pPr algn="ctr"/>
            <a:r>
              <a:rPr lang="en-US" altLang="zh-CN" sz="1600" dirty="0">
                <a:latin typeface="Times New Roman" panose="02020603050405020304" pitchFamily="18" charset="0"/>
                <a:cs typeface="Times New Roman" panose="02020603050405020304" pitchFamily="18" charset="0"/>
              </a:rPr>
              <a:t>R. Milo et al, </a:t>
            </a:r>
            <a:r>
              <a:rPr lang="en-US" altLang="zh-CN" sz="1600" b="1" dirty="0">
                <a:latin typeface="Times New Roman" panose="02020603050405020304" pitchFamily="18" charset="0"/>
                <a:cs typeface="Times New Roman" panose="02020603050405020304" pitchFamily="18" charset="0"/>
              </a:rPr>
              <a:t>Science</a:t>
            </a:r>
            <a:r>
              <a:rPr lang="en-US" altLang="zh-CN" sz="1600" dirty="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2002</a:t>
            </a:r>
            <a:endParaRPr lang="zh-CN" alt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18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a:spLocks noGrp="1"/>
          </p:cNvSpPr>
          <p:nvPr>
            <p:ph type="body" sz="quarter" idx="10"/>
          </p:nvPr>
        </p:nvSpPr>
        <p:spPr>
          <a:xfrm>
            <a:off x="281929" y="417110"/>
            <a:ext cx="8161031" cy="416571"/>
          </a:xfrm>
        </p:spPr>
        <p:txBody>
          <a:bodyPr>
            <a:noAutofit/>
          </a:bodyPr>
          <a:lstStyle/>
          <a:p>
            <a:r>
              <a:rPr lang="en-US" altLang="zh-CN" sz="4000" b="1" dirty="0">
                <a:solidFill>
                  <a:schemeClr val="accent1">
                    <a:lumMod val="75000"/>
                  </a:schemeClr>
                </a:solidFill>
                <a:latin typeface="微软雅黑" panose="020B0503020204020204" pitchFamily="34" charset="-122"/>
                <a:ea typeface="微软雅黑" panose="020B0503020204020204" pitchFamily="34" charset="-122"/>
              </a:rPr>
              <a:t>Factorization-based Approach</a:t>
            </a:r>
          </a:p>
        </p:txBody>
      </p:sp>
      <p:sp>
        <p:nvSpPr>
          <p:cNvPr id="5" name="矩形 2"/>
          <p:cNvSpPr/>
          <p:nvPr/>
        </p:nvSpPr>
        <p:spPr>
          <a:xfrm>
            <a:off x="598429" y="1464934"/>
            <a:ext cx="11106848" cy="1754326"/>
          </a:xfrm>
          <a:prstGeom prst="rect">
            <a:avLst/>
          </a:prstGeom>
        </p:spPr>
        <p:txBody>
          <a:bodyPr wrap="square">
            <a:spAutoFit/>
          </a:bodyPr>
          <a:lstStyle/>
          <a:p>
            <a:pPr algn="ctr">
              <a:lnSpc>
                <a:spcPct val="150000"/>
              </a:lnSpc>
            </a:pPr>
            <a:r>
              <a:rPr lang="en-US" altLang="zh-CN" sz="3600" b="1" dirty="0">
                <a:solidFill>
                  <a:srgbClr val="0070C0"/>
                </a:solidFill>
                <a:latin typeface="+mj-lt"/>
              </a:rPr>
              <a:t>Unifying Structural Proximity and</a:t>
            </a:r>
          </a:p>
          <a:p>
            <a:pPr algn="ctr">
              <a:lnSpc>
                <a:spcPct val="150000"/>
              </a:lnSpc>
            </a:pPr>
            <a:r>
              <a:rPr lang="en-US" altLang="zh-CN" sz="3600" b="1" dirty="0">
                <a:solidFill>
                  <a:srgbClr val="0070C0"/>
                </a:solidFill>
                <a:latin typeface="+mj-lt"/>
              </a:rPr>
              <a:t>Equivalence for Network Embedding</a:t>
            </a:r>
            <a:endParaRPr lang="en-US" altLang="zh-CN" sz="3200" b="1" dirty="0">
              <a:solidFill>
                <a:srgbClr val="0070C0"/>
              </a:solidFill>
              <a:latin typeface="+mj-lt"/>
            </a:endParaRPr>
          </a:p>
        </p:txBody>
      </p:sp>
      <p:sp>
        <p:nvSpPr>
          <p:cNvPr id="6" name="矩形 4"/>
          <p:cNvSpPr/>
          <p:nvPr/>
        </p:nvSpPr>
        <p:spPr>
          <a:xfrm>
            <a:off x="301608" y="3365570"/>
            <a:ext cx="11700490" cy="461665"/>
          </a:xfrm>
          <a:prstGeom prst="rect">
            <a:avLst/>
          </a:prstGeom>
        </p:spPr>
        <p:txBody>
          <a:bodyPr wrap="square">
            <a:spAutoFit/>
          </a:bodyPr>
          <a:lstStyle/>
          <a:p>
            <a:pPr algn="ctr"/>
            <a:r>
              <a:rPr lang="en-US" altLang="zh-CN" sz="2400" spc="-150" dirty="0">
                <a:latin typeface="等线" panose="02010600030101010101" pitchFamily="2" charset="-122"/>
                <a:ea typeface="等线" panose="02010600030101010101" pitchFamily="2" charset="-122"/>
              </a:rPr>
              <a:t>BENYUN SHI, CHUNPENG ZHOU, HONGJUN QIU, XIAOBIN XU, JIMING LIU</a:t>
            </a:r>
          </a:p>
        </p:txBody>
      </p:sp>
      <p:pic>
        <p:nvPicPr>
          <p:cNvPr id="7" name="图片 5"/>
          <p:cNvPicPr>
            <a:picLocks noChangeAspect="1"/>
          </p:cNvPicPr>
          <p:nvPr/>
        </p:nvPicPr>
        <p:blipFill>
          <a:blip r:embed="rId2"/>
          <a:stretch>
            <a:fillRect/>
          </a:stretch>
        </p:blipFill>
        <p:spPr>
          <a:xfrm>
            <a:off x="208584" y="5874182"/>
            <a:ext cx="8541206" cy="879139"/>
          </a:xfrm>
          <a:prstGeom prst="rect">
            <a:avLst/>
          </a:prstGeom>
        </p:spPr>
      </p:pic>
      <p:pic>
        <p:nvPicPr>
          <p:cNvPr id="8" name="图片 6"/>
          <p:cNvPicPr>
            <a:picLocks noChangeAspect="1"/>
          </p:cNvPicPr>
          <p:nvPr/>
        </p:nvPicPr>
        <p:blipFill>
          <a:blip r:embed="rId3"/>
          <a:stretch>
            <a:fillRect/>
          </a:stretch>
        </p:blipFill>
        <p:spPr>
          <a:xfrm>
            <a:off x="8717716" y="5362929"/>
            <a:ext cx="3284382" cy="851062"/>
          </a:xfrm>
          <a:prstGeom prst="rect">
            <a:avLst/>
          </a:prstGeom>
        </p:spPr>
      </p:pic>
      <p:sp>
        <p:nvSpPr>
          <p:cNvPr id="9" name="矩形 7"/>
          <p:cNvSpPr/>
          <p:nvPr/>
        </p:nvSpPr>
        <p:spPr>
          <a:xfrm>
            <a:off x="208584" y="5117963"/>
            <a:ext cx="7776388" cy="584775"/>
          </a:xfrm>
          <a:prstGeom prst="rect">
            <a:avLst/>
          </a:prstGeom>
        </p:spPr>
        <p:txBody>
          <a:bodyPr wrap="square">
            <a:spAutoFit/>
          </a:bodyPr>
          <a:lstStyle/>
          <a:p>
            <a:r>
              <a:rPr lang="en-US" altLang="zh-CN" sz="1600" b="1" dirty="0">
                <a:latin typeface="等线" panose="02010600030101010101" pitchFamily="2" charset="-122"/>
                <a:ea typeface="等线" panose="02010600030101010101" pitchFamily="2" charset="-122"/>
              </a:rPr>
              <a:t>INDEX TERMS </a:t>
            </a:r>
            <a:r>
              <a:rPr lang="en-US" altLang="zh-CN" sz="1600" dirty="0" err="1">
                <a:latin typeface="等线" panose="02010600030101010101" pitchFamily="2" charset="-122"/>
                <a:ea typeface="等线" panose="02010600030101010101" pitchFamily="2" charset="-122"/>
              </a:rPr>
              <a:t>Graphlet</a:t>
            </a:r>
            <a:r>
              <a:rPr lang="en-US" altLang="zh-CN" sz="1600" dirty="0">
                <a:latin typeface="等线" panose="02010600030101010101" pitchFamily="2" charset="-122"/>
                <a:ea typeface="等线" panose="02010600030101010101" pitchFamily="2" charset="-122"/>
              </a:rPr>
              <a:t> degree vector, Structural proximity, Structural equivalence, Network embedding, Node classification</a:t>
            </a:r>
            <a:endParaRPr lang="zh-CN" altLang="en-US" sz="16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35953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5344" t="49293" r="5820" b="4328"/>
          <a:stretch/>
        </p:blipFill>
        <p:spPr>
          <a:xfrm>
            <a:off x="6373702" y="3102721"/>
            <a:ext cx="5489056" cy="2669516"/>
          </a:xfrm>
          <a:prstGeom prst="rect">
            <a:avLst/>
          </a:prstGeom>
        </p:spPr>
      </p:pic>
      <p:sp>
        <p:nvSpPr>
          <p:cNvPr id="5" name="矩形 4"/>
          <p:cNvSpPr/>
          <p:nvPr/>
        </p:nvSpPr>
        <p:spPr>
          <a:xfrm>
            <a:off x="289956" y="111726"/>
            <a:ext cx="10946965" cy="920252"/>
          </a:xfrm>
          <a:prstGeom prst="rect">
            <a:avLst/>
          </a:prstGeom>
        </p:spPr>
        <p:txBody>
          <a:bodyPr wrap="square">
            <a:spAutoFit/>
          </a:bodyPr>
          <a:lstStyle/>
          <a:p>
            <a:pPr>
              <a:lnSpc>
                <a:spcPct val="150000"/>
              </a:lnSpc>
            </a:pPr>
            <a:r>
              <a:rPr lang="en-US" altLang="zh-CN" sz="4000" b="1" dirty="0">
                <a:solidFill>
                  <a:schemeClr val="accent1">
                    <a:lumMod val="75000"/>
                  </a:schemeClr>
                </a:solidFill>
                <a:latin typeface="Calibri" panose="020F0502020204030204" pitchFamily="34" charset="0"/>
                <a:cs typeface="Calibri" panose="020F0502020204030204" pitchFamily="34" charset="0"/>
              </a:rPr>
              <a:t>How to Capture Structural Equivalence?</a:t>
            </a:r>
            <a:endParaRPr lang="en-US" altLang="zh-CN" sz="4000" b="1" dirty="0">
              <a:solidFill>
                <a:schemeClr val="accent1">
                  <a:lumMod val="75000"/>
                </a:schemeClr>
              </a:solidFill>
              <a:latin typeface="Calibri" panose="020F0502020204030204" pitchFamily="34" charset="0"/>
              <a:ea typeface="+mj-ea"/>
              <a:cs typeface="Calibri" panose="020F0502020204030204" pitchFamily="34" charset="0"/>
            </a:endParaRPr>
          </a:p>
        </p:txBody>
      </p:sp>
      <p:sp>
        <p:nvSpPr>
          <p:cNvPr id="7" name="矩形 6"/>
          <p:cNvSpPr/>
          <p:nvPr/>
        </p:nvSpPr>
        <p:spPr>
          <a:xfrm>
            <a:off x="289956" y="1392653"/>
            <a:ext cx="11480284" cy="461665"/>
          </a:xfrm>
          <a:prstGeom prst="rect">
            <a:avLst/>
          </a:prstGeom>
        </p:spPr>
        <p:txBody>
          <a:bodyPr wrap="square">
            <a:spAutoFit/>
          </a:bodyPr>
          <a:lstStyle/>
          <a:p>
            <a:pPr lvl="1"/>
            <a:r>
              <a:rPr lang="en-US" altLang="zh-CN" sz="2400" b="1" dirty="0">
                <a:latin typeface="Calibri" panose="020F0502020204030204" pitchFamily="34" charset="0"/>
                <a:cs typeface="Calibri" panose="020F0502020204030204" pitchFamily="34" charset="0"/>
              </a:rPr>
              <a:t>The frequency of a node that take part in some small induced subgraphs (</a:t>
            </a:r>
            <a:r>
              <a:rPr lang="en-US" altLang="zh-CN" sz="2400" b="1" dirty="0" err="1">
                <a:latin typeface="Calibri" panose="020F0502020204030204" pitchFamily="34" charset="0"/>
                <a:cs typeface="Calibri" panose="020F0502020204030204" pitchFamily="34" charset="0"/>
              </a:rPr>
              <a:t>graphlet</a:t>
            </a:r>
            <a:r>
              <a:rPr lang="en-US" altLang="zh-CN" sz="2400" b="1" dirty="0">
                <a:latin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4" name="文本框 3"/>
              <p:cNvSpPr txBox="1"/>
              <p:nvPr/>
            </p:nvSpPr>
            <p:spPr>
              <a:xfrm>
                <a:off x="648413" y="5868638"/>
                <a:ext cx="11121827" cy="871777"/>
              </a:xfrm>
              <a:prstGeom prst="rect">
                <a:avLst/>
              </a:prstGeom>
              <a:noFill/>
            </p:spPr>
            <p:txBody>
              <a:bodyPr wrap="square" rtlCol="0">
                <a:spAutoFit/>
              </a:bodyPr>
              <a:lstStyle/>
              <a:p>
                <a:pPr marL="342900" indent="-342900">
                  <a:buFont typeface="Wingdings" panose="05000000000000000000" pitchFamily="2" charset="2"/>
                  <a:buChar char="ü"/>
                </a:pPr>
                <a:r>
                  <a:rPr lang="en-US" altLang="zh-CN" sz="2000" dirty="0">
                    <a:latin typeface="+mj-ea"/>
                    <a:ea typeface="+mj-ea"/>
                  </a:rPr>
                  <a:t>Use </a:t>
                </a:r>
                <a:r>
                  <a:rPr lang="en-US" altLang="zh-CN" sz="2000" dirty="0" err="1">
                    <a:latin typeface="+mj-ea"/>
                    <a:ea typeface="+mj-ea"/>
                  </a:rPr>
                  <a:t>graphlet</a:t>
                </a:r>
                <a:r>
                  <a:rPr lang="en-US" altLang="zh-CN" sz="2000" dirty="0">
                    <a:latin typeface="+mj-ea"/>
                    <a:ea typeface="+mj-ea"/>
                  </a:rPr>
                  <a:t> degree vectors (GDV) to </a:t>
                </a:r>
                <a:r>
                  <a:rPr lang="en-US" altLang="zh-CN" sz="2000" dirty="0" err="1">
                    <a:latin typeface="+mj-ea"/>
                    <a:ea typeface="+mj-ea"/>
                  </a:rPr>
                  <a:t>bulid</a:t>
                </a:r>
                <a:r>
                  <a:rPr lang="en-US" altLang="zh-CN" sz="2000" dirty="0">
                    <a:latin typeface="+mj-ea"/>
                    <a:ea typeface="+mj-ea"/>
                  </a:rPr>
                  <a:t> a similarity matrix </a:t>
                </a:r>
                <a:r>
                  <a:rPr lang="en-US" altLang="zh-CN" sz="2000" b="1" i="1" dirty="0">
                    <a:latin typeface="+mj-ea"/>
                    <a:ea typeface="+mj-ea"/>
                  </a:rPr>
                  <a:t>S</a:t>
                </a:r>
              </a:p>
              <a:p>
                <a:pPr marL="342900" indent="-342900">
                  <a:buFont typeface="Wingdings" panose="05000000000000000000" pitchFamily="2" charset="2"/>
                  <a:buChar char="ü"/>
                </a:pPr>
                <a14:m>
                  <m:oMath xmlns:m="http://schemas.openxmlformats.org/officeDocument/2006/math">
                    <m:sSub>
                      <m:sSubPr>
                        <m:ctrlPr>
                          <a:rPr lang="zh-CN" altLang="en-US" sz="2800" b="1" i="1" dirty="0" smtClean="0">
                            <a:latin typeface="Cambria Math" panose="02040503050406030204" pitchFamily="18" charset="0"/>
                            <a:ea typeface="+mj-ea"/>
                          </a:rPr>
                        </m:ctrlPr>
                      </m:sSubPr>
                      <m:e>
                        <m:r>
                          <a:rPr lang="zh-CN" altLang="en-US" sz="2800" b="1" i="1" dirty="0">
                            <a:latin typeface="Cambria Math" panose="02040503050406030204" pitchFamily="18" charset="0"/>
                            <a:ea typeface="+mj-ea"/>
                          </a:rPr>
                          <m:t>𝑺</m:t>
                        </m:r>
                      </m:e>
                      <m:sub>
                        <m:r>
                          <a:rPr lang="en-US" altLang="zh-CN" sz="2800" b="1" i="1" dirty="0" smtClean="0">
                            <a:latin typeface="Cambria Math" panose="02040503050406030204" pitchFamily="18" charset="0"/>
                            <a:ea typeface="Cambria Math" panose="02040503050406030204" pitchFamily="18" charset="0"/>
                          </a:rPr>
                          <m:t>𝒊𝒋</m:t>
                        </m:r>
                      </m:sub>
                    </m:sSub>
                    <m:r>
                      <a:rPr lang="en-US" altLang="zh-CN" sz="2800" b="1" i="1" dirty="0" smtClean="0">
                        <a:latin typeface="Cambria Math" panose="02040503050406030204" pitchFamily="18" charset="0"/>
                        <a:ea typeface="+mj-ea"/>
                      </a:rPr>
                      <m:t> :</m:t>
                    </m:r>
                  </m:oMath>
                </a14:m>
                <a:r>
                  <a:rPr lang="en-US" altLang="zh-CN" sz="2000" b="1" i="1" dirty="0">
                    <a:latin typeface="Cambria Math" panose="02040503050406030204" pitchFamily="18" charset="0"/>
                    <a:ea typeface="Cambria Math" panose="02040503050406030204" pitchFamily="18" charset="0"/>
                  </a:rPr>
                  <a:t> </a:t>
                </a:r>
                <a:r>
                  <a:rPr lang="en-US" altLang="zh-CN" sz="2000" dirty="0">
                    <a:latin typeface="微软雅黑" panose="020B0503020204020204" pitchFamily="34" charset="-122"/>
                    <a:ea typeface="微软雅黑" panose="020B0503020204020204" pitchFamily="34" charset="-122"/>
                  </a:rPr>
                  <a:t>the similarity between node </a:t>
                </a:r>
                <a:r>
                  <a:rPr lang="en-US" altLang="zh-CN" sz="2000" i="1" dirty="0" err="1">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2000" dirty="0">
                    <a:latin typeface="微软雅黑" panose="020B0503020204020204" pitchFamily="34" charset="-122"/>
                    <a:ea typeface="微软雅黑" panose="020B0503020204020204" pitchFamily="34" charset="-122"/>
                  </a:rPr>
                  <a:t> and </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j</a:t>
                </a:r>
                <a:endParaRPr lang="zh-CN" altLang="en-US" sz="2400" i="1"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648413" y="5868638"/>
                <a:ext cx="11121827" cy="871777"/>
              </a:xfrm>
              <a:prstGeom prst="rect">
                <a:avLst/>
              </a:prstGeom>
              <a:blipFill>
                <a:blip r:embed="rId4"/>
                <a:stretch>
                  <a:fillRect l="-493" t="-4196" b="-3497"/>
                </a:stretch>
              </a:blipFill>
            </p:spPr>
            <p:txBody>
              <a:bodyPr/>
              <a:lstStyle/>
              <a:p>
                <a:r>
                  <a:rPr lang="zh-CN" altLang="en-US">
                    <a:noFill/>
                  </a:rPr>
                  <a:t> </a:t>
                </a:r>
              </a:p>
            </p:txBody>
          </p:sp>
        </mc:Fallback>
      </mc:AlternateContent>
      <p:grpSp>
        <p:nvGrpSpPr>
          <p:cNvPr id="6" name="Group 5"/>
          <p:cNvGrpSpPr/>
          <p:nvPr/>
        </p:nvGrpSpPr>
        <p:grpSpPr>
          <a:xfrm>
            <a:off x="442887" y="3633272"/>
            <a:ext cx="5783500" cy="2075398"/>
            <a:chOff x="442887" y="3633272"/>
            <a:chExt cx="5783500" cy="2075398"/>
          </a:xfrm>
        </p:grpSpPr>
        <p:pic>
          <p:nvPicPr>
            <p:cNvPr id="10" name="图片 9"/>
            <p:cNvPicPr>
              <a:picLocks noChangeAspect="1"/>
            </p:cNvPicPr>
            <p:nvPr/>
          </p:nvPicPr>
          <p:blipFill>
            <a:blip r:embed="rId5"/>
            <a:stretch>
              <a:fillRect/>
            </a:stretch>
          </p:blipFill>
          <p:spPr>
            <a:xfrm>
              <a:off x="453042" y="3633272"/>
              <a:ext cx="5773345" cy="1932598"/>
            </a:xfrm>
            <a:prstGeom prst="rect">
              <a:avLst/>
            </a:prstGeom>
          </p:spPr>
        </p:pic>
        <p:sp>
          <p:nvSpPr>
            <p:cNvPr id="12" name="椭圆 11"/>
            <p:cNvSpPr/>
            <p:nvPr/>
          </p:nvSpPr>
          <p:spPr>
            <a:xfrm>
              <a:off x="442887" y="5231984"/>
              <a:ext cx="2826945" cy="4766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94657" y="4438185"/>
              <a:ext cx="4795024" cy="267630"/>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rotWithShape="1">
          <a:blip r:embed="rId6"/>
          <a:srcRect l="3157" r="5188"/>
          <a:stretch/>
        </p:blipFill>
        <p:spPr>
          <a:xfrm>
            <a:off x="61649" y="2214993"/>
            <a:ext cx="5007270" cy="1087256"/>
          </a:xfrm>
          <a:prstGeom prst="rect">
            <a:avLst/>
          </a:prstGeom>
        </p:spPr>
      </p:pic>
      <p:pic>
        <p:nvPicPr>
          <p:cNvPr id="3" name="图片 2"/>
          <p:cNvPicPr>
            <a:picLocks noChangeAspect="1"/>
          </p:cNvPicPr>
          <p:nvPr/>
        </p:nvPicPr>
        <p:blipFill rotWithShape="1">
          <a:blip r:embed="rId7"/>
          <a:srcRect l="2004"/>
          <a:stretch/>
        </p:blipFill>
        <p:spPr>
          <a:xfrm>
            <a:off x="5129516" y="2064522"/>
            <a:ext cx="6959688" cy="1231101"/>
          </a:xfrm>
          <a:prstGeom prst="rect">
            <a:avLst/>
          </a:prstGeom>
        </p:spPr>
      </p:pic>
    </p:spTree>
    <p:extLst>
      <p:ext uri="{BB962C8B-B14F-4D97-AF65-F5344CB8AC3E}">
        <p14:creationId xmlns:p14="http://schemas.microsoft.com/office/powerpoint/2010/main" val="2888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54587" y="4077890"/>
            <a:ext cx="830394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rPr>
              <a:t>Two different views of a character-character interaction graph </a:t>
            </a:r>
          </a:p>
        </p:txBody>
      </p:sp>
      <p:pic>
        <p:nvPicPr>
          <p:cNvPr id="4" name="图片 3"/>
          <p:cNvPicPr>
            <a:picLocks noChangeAspect="1"/>
          </p:cNvPicPr>
          <p:nvPr/>
        </p:nvPicPr>
        <p:blipFill>
          <a:blip r:embed="rId3"/>
          <a:stretch>
            <a:fillRect/>
          </a:stretch>
        </p:blipFill>
        <p:spPr>
          <a:xfrm>
            <a:off x="426813" y="228267"/>
            <a:ext cx="11220450" cy="3676650"/>
          </a:xfrm>
          <a:prstGeom prst="rect">
            <a:avLst/>
          </a:prstGeom>
        </p:spPr>
      </p:pic>
      <p:sp>
        <p:nvSpPr>
          <p:cNvPr id="5" name="矩形 4"/>
          <p:cNvSpPr/>
          <p:nvPr/>
        </p:nvSpPr>
        <p:spPr>
          <a:xfrm>
            <a:off x="2241735" y="4468093"/>
            <a:ext cx="7085145" cy="1015663"/>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Light"/>
                <a:cs typeface="+mn-cs"/>
              </a:rPr>
              <a:t>Community structure</a:t>
            </a:r>
            <a:r>
              <a:rPr kumimoji="0" lang="en-US" altLang="zh-CN" sz="2000" b="0" i="0" u="none" strike="noStrike" kern="1200" cap="none" spc="0" normalizeH="0" baseline="0" noProof="0" dirty="0">
                <a:ln>
                  <a:noFill/>
                </a:ln>
                <a:solidFill>
                  <a:srgbClr val="000000"/>
                </a:solidFill>
                <a:effectLst/>
                <a:uLnTx/>
                <a:uFillTx/>
                <a:latin typeface="微软雅黑"/>
                <a:ea typeface="微软雅黑 Light"/>
                <a:cs typeface="+mn-cs"/>
              </a:rPr>
              <a:t>:  the</a:t>
            </a:r>
            <a:r>
              <a:rPr kumimoji="0" lang="en-US" altLang="zh-CN" sz="2000" b="0" i="0" u="none" strike="noStrike" kern="1200" cap="none" spc="0" normalizeH="0" noProof="0" dirty="0">
                <a:ln>
                  <a:noFill/>
                </a:ln>
                <a:solidFill>
                  <a:srgbClr val="000000"/>
                </a:solidFill>
                <a:effectLst/>
                <a:uLnTx/>
                <a:uFillTx/>
                <a:latin typeface="微软雅黑"/>
                <a:ea typeface="微软雅黑 Light"/>
                <a:cs typeface="+mn-cs"/>
              </a:rPr>
              <a:t> same community</a:t>
            </a: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a:t>
            </a:r>
            <a:r>
              <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rPr>
              <a:t>Global</a:t>
            </a: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a:t>
            </a:r>
            <a:endParaRPr kumimoji="0" lang="en-US" altLang="zh-CN" sz="2000" b="0" i="0" u="none" strike="noStrike" kern="1200" cap="none" spc="0" normalizeH="0" baseline="0" noProof="0" dirty="0">
              <a:ln>
                <a:noFill/>
              </a:ln>
              <a:solidFill>
                <a:srgbClr val="000000"/>
              </a:solidFill>
              <a:effectLst/>
              <a:uLnTx/>
              <a:uFillTx/>
              <a:latin typeface="微软雅黑"/>
              <a:ea typeface="微软雅黑 Light"/>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srgbClr val="000000"/>
                </a:solidFill>
                <a:effectLst/>
                <a:uLnTx/>
                <a:uFillTx/>
                <a:latin typeface="微软雅黑"/>
                <a:ea typeface="微软雅黑 Light"/>
                <a:cs typeface="+mn-cs"/>
              </a:rPr>
              <a:t>Structural equivalence: </a:t>
            </a:r>
            <a:r>
              <a:rPr kumimoji="0" lang="en-US" altLang="zh-CN" sz="2000" b="0" i="0" u="none" strike="noStrike" kern="1200" cap="none" spc="0" normalizeH="0" noProof="0" dirty="0">
                <a:ln>
                  <a:noFill/>
                </a:ln>
                <a:solidFill>
                  <a:srgbClr val="000000"/>
                </a:solidFill>
                <a:effectLst/>
                <a:uLnTx/>
                <a:uFillTx/>
                <a:latin typeface="微软雅黑"/>
                <a:ea typeface="微软雅黑 Light"/>
                <a:cs typeface="+mn-cs"/>
              </a:rPr>
              <a:t> the </a:t>
            </a:r>
            <a:r>
              <a:rPr kumimoji="0" lang="en-US" altLang="zh-CN" sz="2000" b="0" i="0" u="none" strike="noStrike" kern="1200" cap="none" spc="0" normalizeH="0" noProof="0" dirty="0" err="1">
                <a:ln>
                  <a:noFill/>
                </a:ln>
                <a:solidFill>
                  <a:srgbClr val="000000"/>
                </a:solidFill>
                <a:effectLst/>
                <a:uLnTx/>
                <a:uFillTx/>
                <a:latin typeface="微软雅黑"/>
                <a:ea typeface="微软雅黑 Light"/>
                <a:cs typeface="+mn-cs"/>
              </a:rPr>
              <a:t>sa</a:t>
            </a:r>
            <a:r>
              <a:rPr lang="en-US" altLang="zh-CN" sz="2000" dirty="0">
                <a:solidFill>
                  <a:srgbClr val="000000"/>
                </a:solidFill>
                <a:latin typeface="微软雅黑"/>
                <a:ea typeface="微软雅黑 Light"/>
              </a:rPr>
              <a:t>me role </a:t>
            </a: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a:t>
            </a:r>
            <a:r>
              <a:rPr lang="en-US" altLang="zh-CN" sz="2000" dirty="0">
                <a:solidFill>
                  <a:srgbClr val="000000"/>
                </a:solidFill>
                <a:latin typeface="微软雅黑"/>
                <a:ea typeface="微软雅黑"/>
              </a:rPr>
              <a:t>Local</a:t>
            </a: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a:t>
            </a:r>
            <a:endPar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6" name="矩形 5"/>
          <p:cNvSpPr/>
          <p:nvPr/>
        </p:nvSpPr>
        <p:spPr>
          <a:xfrm>
            <a:off x="910561" y="5654931"/>
            <a:ext cx="10023770" cy="523220"/>
          </a:xfrm>
          <a:prstGeom prst="rect">
            <a:avLst/>
          </a:prstGeom>
        </p:spPr>
        <p:txBody>
          <a:bodyPr wrap="none">
            <a:spAutoFit/>
          </a:bodyPr>
          <a:lstStyle/>
          <a:p>
            <a:r>
              <a:rPr lang="en-US" altLang="zh-CN" sz="2400" b="1" dirty="0">
                <a:latin typeface="+mj-ea"/>
                <a:ea typeface="+mj-ea"/>
              </a:rPr>
              <a:t> </a:t>
            </a:r>
            <a:r>
              <a:rPr lang="en-US" altLang="zh-CN" sz="2800" b="1" dirty="0">
                <a:latin typeface="+mj-ea"/>
                <a:ea typeface="+mj-ea"/>
              </a:rPr>
              <a:t>Real-world networks usually exhibit a mixture of both</a:t>
            </a:r>
            <a:endParaRPr lang="zh-CN" altLang="en-US" dirty="0">
              <a:latin typeface="+mj-ea"/>
              <a:ea typeface="+mj-ea"/>
            </a:endParaRPr>
          </a:p>
        </p:txBody>
      </p:sp>
    </p:spTree>
    <p:extLst>
      <p:ext uri="{BB962C8B-B14F-4D97-AF65-F5344CB8AC3E}">
        <p14:creationId xmlns:p14="http://schemas.microsoft.com/office/powerpoint/2010/main" val="93683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8839" y="1057548"/>
            <a:ext cx="10946965" cy="738664"/>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800" dirty="0">
                <a:latin typeface="+mj-lt"/>
              </a:rPr>
              <a:t>Community structure</a:t>
            </a:r>
            <a:r>
              <a:rPr lang="en-US" altLang="zh-CN" sz="2800" dirty="0">
                <a:latin typeface="+mj-lt"/>
              </a:rPr>
              <a:t>:  the adjacent matrix W </a:t>
            </a:r>
          </a:p>
        </p:txBody>
      </p:sp>
      <p:pic>
        <p:nvPicPr>
          <p:cNvPr id="12" name="图片 11"/>
          <p:cNvPicPr>
            <a:picLocks noChangeAspect="1"/>
          </p:cNvPicPr>
          <p:nvPr/>
        </p:nvPicPr>
        <p:blipFill>
          <a:blip r:embed="rId3"/>
          <a:stretch>
            <a:fillRect/>
          </a:stretch>
        </p:blipFill>
        <p:spPr>
          <a:xfrm>
            <a:off x="5972682" y="2594551"/>
            <a:ext cx="5959425" cy="1891378"/>
          </a:xfrm>
          <a:prstGeom prst="rect">
            <a:avLst/>
          </a:prstGeom>
        </p:spPr>
      </p:pic>
      <p:pic>
        <p:nvPicPr>
          <p:cNvPr id="13" name="图片 12"/>
          <p:cNvPicPr>
            <a:picLocks noChangeAspect="1"/>
          </p:cNvPicPr>
          <p:nvPr/>
        </p:nvPicPr>
        <p:blipFill>
          <a:blip r:embed="rId4"/>
          <a:stretch>
            <a:fillRect/>
          </a:stretch>
        </p:blipFill>
        <p:spPr>
          <a:xfrm>
            <a:off x="5918742" y="4723696"/>
            <a:ext cx="6067306" cy="1379764"/>
          </a:xfrm>
          <a:prstGeom prst="rect">
            <a:avLst/>
          </a:prstGeom>
        </p:spPr>
      </p:pic>
      <p:pic>
        <p:nvPicPr>
          <p:cNvPr id="3" name="图片 2"/>
          <p:cNvPicPr>
            <a:picLocks noChangeAspect="1"/>
          </p:cNvPicPr>
          <p:nvPr/>
        </p:nvPicPr>
        <p:blipFill rotWithShape="1">
          <a:blip r:embed="rId5"/>
          <a:srcRect r="51742"/>
          <a:stretch/>
        </p:blipFill>
        <p:spPr>
          <a:xfrm>
            <a:off x="203685" y="1986938"/>
            <a:ext cx="5805438" cy="3940287"/>
          </a:xfrm>
          <a:prstGeom prst="rect">
            <a:avLst/>
          </a:prstGeom>
        </p:spPr>
      </p:pic>
      <p:sp>
        <p:nvSpPr>
          <p:cNvPr id="14" name="文本框 13"/>
          <p:cNvSpPr txBox="1"/>
          <p:nvPr/>
        </p:nvSpPr>
        <p:spPr>
          <a:xfrm>
            <a:off x="5863663" y="6155390"/>
            <a:ext cx="65640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U</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community structures embedding</a:t>
            </a: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 name="文本框 3"/>
          <p:cNvSpPr txBox="1"/>
          <p:nvPr/>
        </p:nvSpPr>
        <p:spPr>
          <a:xfrm>
            <a:off x="6563184" y="1875246"/>
            <a:ext cx="4099035" cy="830997"/>
          </a:xfrm>
          <a:prstGeom prst="rect">
            <a:avLst/>
          </a:prstGeom>
          <a:noFill/>
        </p:spPr>
        <p:txBody>
          <a:bodyPr wrap="square" rtlCol="0">
            <a:spAutoFit/>
          </a:bodyPr>
          <a:lstStyle/>
          <a:p>
            <a:pPr algn="ctr"/>
            <a:r>
              <a:rPr lang="en-US" altLang="zh-CN" sz="2400" b="1" dirty="0">
                <a:latin typeface="Calibri" panose="020F0502020204030204" pitchFamily="34" charset="0"/>
                <a:ea typeface="+mj-ea"/>
                <a:cs typeface="Calibri" panose="020F0502020204030204" pitchFamily="34" charset="0"/>
              </a:rPr>
              <a:t>Highly interconnected should be embedded closely together</a:t>
            </a:r>
            <a:endParaRPr lang="zh-CN" altLang="en-US" sz="2400" b="1" dirty="0">
              <a:latin typeface="Calibri" panose="020F0502020204030204" pitchFamily="34" charset="0"/>
              <a:ea typeface="+mj-ea"/>
              <a:cs typeface="Calibri" panose="020F0502020204030204" pitchFamily="34" charset="0"/>
            </a:endParaRPr>
          </a:p>
        </p:txBody>
      </p:sp>
      <p:sp>
        <p:nvSpPr>
          <p:cNvPr id="10" name="文本占位符 1"/>
          <p:cNvSpPr>
            <a:spLocks noGrp="1"/>
          </p:cNvSpPr>
          <p:nvPr>
            <p:ph type="body" sz="quarter" idx="10"/>
          </p:nvPr>
        </p:nvSpPr>
        <p:spPr>
          <a:xfrm>
            <a:off x="189634" y="325559"/>
            <a:ext cx="8695286" cy="416571"/>
          </a:xfrm>
        </p:spPr>
        <p:txBody>
          <a:bodyPr>
            <a:noAutofit/>
          </a:bodyPr>
          <a:lstStyle/>
          <a:p>
            <a:r>
              <a:rPr lang="en-US" altLang="zh-CN" sz="4000" b="1" dirty="0">
                <a:solidFill>
                  <a:schemeClr val="tx2"/>
                </a:solidFill>
                <a:latin typeface="Calibri" panose="020F0502020204030204" pitchFamily="34" charset="0"/>
                <a:cs typeface="Calibri" panose="020F0502020204030204" pitchFamily="34" charset="0"/>
              </a:rPr>
              <a:t>Community-Preserving Formulation</a:t>
            </a:r>
            <a:endParaRPr lang="zh-CN" altLang="en-US" sz="4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002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1419" y="397481"/>
            <a:ext cx="9619341" cy="416571"/>
          </a:xfrm>
        </p:spPr>
        <p:txBody>
          <a:bodyPr>
            <a:noAutofit/>
          </a:bodyPr>
          <a:lstStyle/>
          <a:p>
            <a:r>
              <a:rPr lang="en-US" altLang="zh-CN" sz="4000" b="1" dirty="0">
                <a:solidFill>
                  <a:schemeClr val="accent1">
                    <a:lumMod val="75000"/>
                  </a:schemeClr>
                </a:solidFill>
                <a:latin typeface="微软雅黑" panose="020B0503020204020204" pitchFamily="34" charset="-122"/>
                <a:ea typeface="微软雅黑" panose="020B0503020204020204" pitchFamily="34" charset="-122"/>
              </a:rPr>
              <a:t>The Hybrid Embedding Method</a:t>
            </a:r>
          </a:p>
        </p:txBody>
      </p:sp>
      <p:pic>
        <p:nvPicPr>
          <p:cNvPr id="11" name="图片 10"/>
          <p:cNvPicPr>
            <a:picLocks noChangeAspect="1"/>
          </p:cNvPicPr>
          <p:nvPr/>
        </p:nvPicPr>
        <p:blipFill>
          <a:blip r:embed="rId3"/>
          <a:stretch>
            <a:fillRect/>
          </a:stretch>
        </p:blipFill>
        <p:spPr>
          <a:xfrm>
            <a:off x="145574" y="2042516"/>
            <a:ext cx="6067306" cy="1379764"/>
          </a:xfrm>
          <a:prstGeom prst="rect">
            <a:avLst/>
          </a:prstGeom>
        </p:spPr>
      </p:pic>
      <p:sp>
        <p:nvSpPr>
          <p:cNvPr id="3" name="文本框 2"/>
          <p:cNvSpPr txBox="1"/>
          <p:nvPr/>
        </p:nvSpPr>
        <p:spPr>
          <a:xfrm>
            <a:off x="271419" y="1152607"/>
            <a:ext cx="4181914" cy="461665"/>
          </a:xfrm>
          <a:prstGeom prst="rect">
            <a:avLst/>
          </a:prstGeom>
          <a:noFill/>
        </p:spPr>
        <p:txBody>
          <a:bodyPr wrap="none" rtlCol="0">
            <a:spAutoFit/>
          </a:bodyPr>
          <a:lstStyle/>
          <a:p>
            <a:pPr lvl="0">
              <a:defRPr/>
            </a:pPr>
            <a:r>
              <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rPr>
              <a:t>For </a:t>
            </a:r>
            <a:r>
              <a:rPr kumimoji="0" lang="en-US" altLang="zh-CN" sz="2000" b="1" i="0" u="none" strike="noStrike" kern="1200" cap="none" spc="0" normalizeH="0" baseline="0" noProof="0" dirty="0">
                <a:ln>
                  <a:noFill/>
                </a:ln>
                <a:solidFill>
                  <a:schemeClr val="accent1">
                    <a:lumMod val="75000"/>
                  </a:schemeClr>
                </a:solidFill>
                <a:effectLst/>
                <a:uLnTx/>
                <a:uFillTx/>
                <a:latin typeface="微软雅黑"/>
                <a:ea typeface="微软雅黑"/>
                <a:cs typeface="+mn-cs"/>
              </a:rPr>
              <a:t>community structures </a:t>
            </a:r>
            <a:r>
              <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rPr>
              <a:t>(</a:t>
            </a:r>
            <a:r>
              <a:rPr lang="en-US" altLang="zh-CN" sz="2400" i="1" dirty="0">
                <a:latin typeface="Calisto MT" panose="02040603050505030304" pitchFamily="18" charset="0"/>
              </a:rPr>
              <a:t>W</a:t>
            </a:r>
            <a:r>
              <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rPr>
              <a:t>) :</a:t>
            </a:r>
            <a:endPar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endParaRPr>
          </a:p>
        </p:txBody>
      </p:sp>
      <p:pic>
        <p:nvPicPr>
          <p:cNvPr id="13" name="图片 12"/>
          <p:cNvPicPr>
            <a:picLocks noChangeAspect="1"/>
          </p:cNvPicPr>
          <p:nvPr/>
        </p:nvPicPr>
        <p:blipFill>
          <a:blip r:embed="rId4"/>
          <a:stretch>
            <a:fillRect/>
          </a:stretch>
        </p:blipFill>
        <p:spPr>
          <a:xfrm>
            <a:off x="293957" y="4622610"/>
            <a:ext cx="5770539" cy="1354800"/>
          </a:xfrm>
          <a:prstGeom prst="rect">
            <a:avLst/>
          </a:prstGeom>
        </p:spPr>
      </p:pic>
      <p:sp>
        <p:nvSpPr>
          <p:cNvPr id="14" name="矩形 13"/>
          <p:cNvSpPr/>
          <p:nvPr/>
        </p:nvSpPr>
        <p:spPr>
          <a:xfrm>
            <a:off x="293957" y="3795350"/>
            <a:ext cx="4110036" cy="461665"/>
          </a:xfrm>
          <a:prstGeom prst="rect">
            <a:avLst/>
          </a:prstGeom>
        </p:spPr>
        <p:txBody>
          <a:bodyPr wrap="none">
            <a:spAutoFit/>
          </a:bodyPr>
          <a:lstStyle/>
          <a:p>
            <a:pPr lvl="0">
              <a:defRPr/>
            </a:pPr>
            <a:r>
              <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rPr>
              <a:t>For </a:t>
            </a:r>
            <a:r>
              <a:rPr kumimoji="0" lang="en-US" altLang="zh-CN" sz="2000" b="1" i="0" u="none" strike="noStrike" kern="1200" cap="none" spc="0" normalizeH="0" baseline="0" noProof="0" dirty="0">
                <a:ln>
                  <a:noFill/>
                </a:ln>
                <a:solidFill>
                  <a:schemeClr val="accent1">
                    <a:lumMod val="75000"/>
                  </a:schemeClr>
                </a:solidFill>
                <a:effectLst/>
                <a:uLnTx/>
                <a:uFillTx/>
                <a:latin typeface="微软雅黑"/>
                <a:ea typeface="微软雅黑"/>
              </a:rPr>
              <a:t>structural </a:t>
            </a:r>
            <a:r>
              <a:rPr lang="en-US" altLang="zh-CN" sz="2000" b="1" dirty="0">
                <a:solidFill>
                  <a:schemeClr val="accent1">
                    <a:lumMod val="75000"/>
                  </a:schemeClr>
                </a:solidFill>
                <a:latin typeface="微软雅黑"/>
                <a:ea typeface="微软雅黑"/>
              </a:rPr>
              <a:t>equivalence </a:t>
            </a:r>
            <a:r>
              <a:rPr lang="en-US" altLang="zh-CN" sz="2000" dirty="0">
                <a:solidFill>
                  <a:srgbClr val="000000"/>
                </a:solidFill>
                <a:latin typeface="微软雅黑"/>
                <a:ea typeface="微软雅黑"/>
              </a:rPr>
              <a:t>(</a:t>
            </a:r>
            <a:r>
              <a:rPr lang="en-US" altLang="zh-CN" sz="2400" i="1" dirty="0">
                <a:latin typeface="Cambria Math" panose="02040503050406030204" pitchFamily="18" charset="0"/>
                <a:ea typeface="Cambria Math" panose="02040503050406030204" pitchFamily="18" charset="0"/>
              </a:rPr>
              <a:t>S </a:t>
            </a:r>
            <a:r>
              <a:rPr lang="en-US" altLang="zh-CN" sz="2000" dirty="0">
                <a:solidFill>
                  <a:srgbClr val="000000"/>
                </a:solidFill>
                <a:latin typeface="微软雅黑"/>
                <a:ea typeface="微软雅黑"/>
              </a:rPr>
              <a:t>) </a:t>
            </a:r>
            <a:r>
              <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rPr>
              <a:t>:</a:t>
            </a:r>
            <a:endPar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endParaRPr>
          </a:p>
        </p:txBody>
      </p:sp>
      <p:grpSp>
        <p:nvGrpSpPr>
          <p:cNvPr id="18" name="组合 17"/>
          <p:cNvGrpSpPr/>
          <p:nvPr/>
        </p:nvGrpSpPr>
        <p:grpSpPr>
          <a:xfrm>
            <a:off x="6064496" y="3189719"/>
            <a:ext cx="6011612" cy="1473613"/>
            <a:chOff x="6180388" y="4700867"/>
            <a:chExt cx="6011612" cy="1473613"/>
          </a:xfrm>
        </p:grpSpPr>
        <p:pic>
          <p:nvPicPr>
            <p:cNvPr id="17" name="图片 16"/>
            <p:cNvPicPr>
              <a:picLocks noChangeAspect="1"/>
            </p:cNvPicPr>
            <p:nvPr/>
          </p:nvPicPr>
          <p:blipFill>
            <a:blip r:embed="rId5"/>
            <a:stretch>
              <a:fillRect/>
            </a:stretch>
          </p:blipFill>
          <p:spPr>
            <a:xfrm>
              <a:off x="6180388" y="5100977"/>
              <a:ext cx="6011612" cy="1073503"/>
            </a:xfrm>
            <a:prstGeom prst="rect">
              <a:avLst/>
            </a:prstGeom>
          </p:spPr>
        </p:pic>
        <p:sp>
          <p:nvSpPr>
            <p:cNvPr id="5" name="矩形 4"/>
            <p:cNvSpPr/>
            <p:nvPr/>
          </p:nvSpPr>
          <p:spPr>
            <a:xfrm>
              <a:off x="6421353" y="4700867"/>
              <a:ext cx="397621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1">
                      <a:lumMod val="75000"/>
                    </a:schemeClr>
                  </a:solidFill>
                  <a:effectLst/>
                  <a:uLnTx/>
                  <a:uFillTx/>
                  <a:latin typeface="微软雅黑"/>
                  <a:ea typeface="微软雅黑"/>
                  <a:cs typeface="+mn-cs"/>
                </a:rPr>
                <a:t>The</a:t>
              </a:r>
              <a:r>
                <a:rPr kumimoji="0" lang="en-US" altLang="zh-CN" sz="2000" b="1" i="0" u="none" strike="noStrike" kern="1200" cap="none" spc="0" normalizeH="0" noProof="0" dirty="0">
                  <a:ln>
                    <a:noFill/>
                  </a:ln>
                  <a:solidFill>
                    <a:schemeClr val="accent1">
                      <a:lumMod val="75000"/>
                    </a:schemeClr>
                  </a:solidFill>
                  <a:effectLst/>
                  <a:uLnTx/>
                  <a:uFillTx/>
                  <a:latin typeface="微软雅黑"/>
                  <a:ea typeface="微软雅黑"/>
                  <a:cs typeface="+mn-cs"/>
                </a:rPr>
                <a:t> final objective function</a:t>
              </a:r>
              <a:r>
                <a:rPr kumimoji="0" lang="zh-CN" altLang="en-US" sz="2000" b="1" i="0" u="none" strike="noStrike" kern="1200" cap="none" spc="0" normalizeH="0" baseline="0" noProof="0" dirty="0">
                  <a:ln>
                    <a:noFill/>
                  </a:ln>
                  <a:solidFill>
                    <a:schemeClr val="accent1">
                      <a:lumMod val="75000"/>
                    </a:schemeClr>
                  </a:solidFill>
                  <a:effectLst/>
                  <a:uLnTx/>
                  <a:uFillTx/>
                  <a:latin typeface="微软雅黑"/>
                  <a:ea typeface="微软雅黑"/>
                  <a:cs typeface="+mn-cs"/>
                </a:rPr>
                <a:t>：</a:t>
              </a:r>
            </a:p>
          </p:txBody>
        </p:sp>
      </p:grpSp>
      <p:sp>
        <p:nvSpPr>
          <p:cNvPr id="6" name="文本框 5"/>
          <p:cNvSpPr txBox="1"/>
          <p:nvPr/>
        </p:nvSpPr>
        <p:spPr>
          <a:xfrm>
            <a:off x="6674065" y="5011687"/>
            <a:ext cx="540204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2060"/>
                </a:solidFill>
                <a:effectLst/>
                <a:uLnTx/>
                <a:uFillTx/>
                <a:latin typeface="微软雅黑"/>
                <a:ea typeface="微软雅黑"/>
                <a:cs typeface="+mn-cs"/>
              </a:rPr>
              <a:t>U</a:t>
            </a:r>
            <a:r>
              <a:rPr kumimoji="0" lang="zh-CN" altLang="en-US" sz="2000" b="0" i="0" u="none" strike="noStrike" kern="1200" cap="none" spc="0" normalizeH="0" baseline="0" noProof="0" dirty="0">
                <a:ln>
                  <a:noFill/>
                </a:ln>
                <a:solidFill>
                  <a:srgbClr val="002060"/>
                </a:solidFill>
                <a:effectLst/>
                <a:uLnTx/>
                <a:uFillTx/>
                <a:latin typeface="微软雅黑"/>
                <a:ea typeface="微软雅黑"/>
                <a:cs typeface="+mn-cs"/>
              </a:rPr>
              <a:t>：</a:t>
            </a:r>
            <a:r>
              <a:rPr kumimoji="0" lang="en-US" altLang="zh-CN" sz="2000" b="0" i="0" u="none" strike="noStrike" kern="1200" cap="none" spc="0" normalizeH="0" baseline="0" noProof="0" dirty="0">
                <a:ln>
                  <a:noFill/>
                </a:ln>
                <a:solidFill>
                  <a:srgbClr val="002060"/>
                </a:solidFill>
                <a:effectLst/>
                <a:uLnTx/>
                <a:uFillTx/>
                <a:latin typeface="微软雅黑"/>
                <a:ea typeface="微软雅黑"/>
                <a:cs typeface="+mn-cs"/>
              </a:rPr>
              <a:t>Community structures embedding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2060"/>
                </a:solidFill>
                <a:effectLst/>
                <a:uLnTx/>
                <a:uFillTx/>
                <a:latin typeface="微软雅黑"/>
                <a:ea typeface="微软雅黑"/>
                <a:cs typeface="+mn-cs"/>
              </a:rPr>
              <a:t>G</a:t>
            </a:r>
            <a:r>
              <a:rPr kumimoji="0" lang="en-US" altLang="zh-CN" sz="2000" b="0" i="0" u="none" strike="noStrike" kern="1200" cap="none" spc="0" normalizeH="0" baseline="0" noProof="0" dirty="0">
                <a:ln>
                  <a:noFill/>
                </a:ln>
                <a:solidFill>
                  <a:srgbClr val="002060"/>
                </a:solidFill>
                <a:effectLst/>
                <a:uLnTx/>
                <a:uFillTx/>
                <a:latin typeface="微软雅黑"/>
                <a:ea typeface="微软雅黑"/>
                <a:cs typeface="+mn-cs"/>
              </a:rPr>
              <a:t>:  Structural equivalences embedding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2060"/>
                </a:solidFill>
                <a:effectLst/>
                <a:uLnTx/>
                <a:uFillTx/>
                <a:latin typeface="微软雅黑"/>
                <a:ea typeface="微软雅黑"/>
                <a:cs typeface="+mn-cs"/>
              </a:rPr>
              <a:t>H</a:t>
            </a:r>
            <a:r>
              <a:rPr kumimoji="0" lang="en-US" altLang="zh-CN" sz="2000" b="0" i="0" u="none" strike="noStrike" kern="1200" cap="none" spc="0" normalizeH="0" baseline="0" noProof="0" dirty="0">
                <a:ln>
                  <a:noFill/>
                </a:ln>
                <a:solidFill>
                  <a:srgbClr val="002060"/>
                </a:solidFill>
                <a:effectLst/>
                <a:uLnTx/>
                <a:uFillTx/>
                <a:latin typeface="微软雅黑"/>
                <a:ea typeface="微软雅黑"/>
                <a:cs typeface="+mn-cs"/>
              </a:rPr>
              <a:t>:  The final embedding</a:t>
            </a:r>
          </a:p>
        </p:txBody>
      </p:sp>
      <p:grpSp>
        <p:nvGrpSpPr>
          <p:cNvPr id="7" name="组合 6"/>
          <p:cNvGrpSpPr/>
          <p:nvPr/>
        </p:nvGrpSpPr>
        <p:grpSpPr>
          <a:xfrm>
            <a:off x="6275411" y="1066596"/>
            <a:ext cx="5800697" cy="1695130"/>
            <a:chOff x="6275411" y="1066596"/>
            <a:chExt cx="5800697" cy="1695130"/>
          </a:xfrm>
        </p:grpSpPr>
        <p:pic>
          <p:nvPicPr>
            <p:cNvPr id="16" name="图片 15"/>
            <p:cNvPicPr>
              <a:picLocks noChangeAspect="1"/>
            </p:cNvPicPr>
            <p:nvPr/>
          </p:nvPicPr>
          <p:blipFill rotWithShape="1">
            <a:blip r:embed="rId6"/>
            <a:srcRect t="43888"/>
            <a:stretch/>
          </p:blipFill>
          <p:spPr>
            <a:xfrm>
              <a:off x="6275412" y="1626915"/>
              <a:ext cx="5800696" cy="1134811"/>
            </a:xfrm>
            <a:prstGeom prst="rect">
              <a:avLst/>
            </a:prstGeom>
          </p:spPr>
        </p:pic>
        <p:sp>
          <p:nvSpPr>
            <p:cNvPr id="4" name="文本框 3"/>
            <p:cNvSpPr txBox="1"/>
            <p:nvPr/>
          </p:nvSpPr>
          <p:spPr>
            <a:xfrm>
              <a:off x="6275411" y="1066596"/>
              <a:ext cx="5664951" cy="707886"/>
            </a:xfrm>
            <a:prstGeom prst="rect">
              <a:avLst/>
            </a:prstGeom>
            <a:noFill/>
          </p:spPr>
          <p:txBody>
            <a:bodyPr wrap="square" rtlCol="0">
              <a:spAutoFit/>
            </a:bodyPr>
            <a:lstStyle/>
            <a:p>
              <a:r>
                <a:rPr lang="en-US" altLang="zh-CN" sz="2000" dirty="0">
                  <a:latin typeface="+mj-ea"/>
                  <a:ea typeface="+mj-ea"/>
                </a:rPr>
                <a:t>Project </a:t>
              </a:r>
              <a:r>
                <a:rPr lang="en-US" altLang="zh-CN" sz="2000" b="1" dirty="0">
                  <a:latin typeface="+mj-ea"/>
                  <a:ea typeface="+mj-ea"/>
                </a:rPr>
                <a:t>U </a:t>
              </a:r>
              <a:r>
                <a:rPr lang="en-US" altLang="zh-CN" sz="2000" dirty="0">
                  <a:latin typeface="+mj-ea"/>
                  <a:ea typeface="+mj-ea"/>
                </a:rPr>
                <a:t>and </a:t>
              </a:r>
              <a:r>
                <a:rPr lang="en-US" altLang="zh-CN" sz="2000" b="1" dirty="0">
                  <a:latin typeface="+mj-ea"/>
                  <a:ea typeface="+mj-ea"/>
                </a:rPr>
                <a:t>V </a:t>
              </a:r>
              <a:r>
                <a:rPr lang="en-US" altLang="zh-CN" sz="2000" dirty="0">
                  <a:latin typeface="+mj-ea"/>
                  <a:ea typeface="+mj-ea"/>
                </a:rPr>
                <a:t>into a </a:t>
              </a:r>
              <a:r>
                <a:rPr lang="en-US" altLang="zh-CN" sz="2000" b="1" dirty="0">
                  <a:solidFill>
                    <a:schemeClr val="accent1">
                      <a:lumMod val="75000"/>
                    </a:schemeClr>
                  </a:solidFill>
                  <a:latin typeface="+mj-ea"/>
                  <a:ea typeface="+mj-ea"/>
                </a:rPr>
                <a:t>unified embedding space</a:t>
              </a:r>
              <a:r>
                <a:rPr lang="en-US" altLang="zh-CN" sz="2000" dirty="0">
                  <a:latin typeface="+mj-ea"/>
                  <a:ea typeface="+mj-ea"/>
                </a:rPr>
                <a:t>:</a:t>
              </a:r>
              <a:endParaRPr lang="zh-CN" altLang="en-US" sz="2000" dirty="0">
                <a:latin typeface="+mj-ea"/>
                <a:ea typeface="+mj-ea"/>
              </a:endParaRPr>
            </a:p>
          </p:txBody>
        </p:sp>
      </p:grpSp>
    </p:spTree>
    <p:extLst>
      <p:ext uri="{BB962C8B-B14F-4D97-AF65-F5344CB8AC3E}">
        <p14:creationId xmlns:p14="http://schemas.microsoft.com/office/powerpoint/2010/main" val="313126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1419" y="408438"/>
            <a:ext cx="6557333" cy="416571"/>
          </a:xfrm>
        </p:spPr>
        <p:txBody>
          <a:bodyPr>
            <a:noAutofit/>
          </a:bodyPr>
          <a:lstStyle/>
          <a:p>
            <a:r>
              <a:rPr lang="en-US" altLang="zh-CN" sz="4000" b="1" dirty="0">
                <a:solidFill>
                  <a:schemeClr val="accent1">
                    <a:lumMod val="75000"/>
                  </a:schemeClr>
                </a:solidFill>
                <a:latin typeface="Calibri" panose="020F0502020204030204" pitchFamily="34" charset="0"/>
                <a:ea typeface="微软雅黑" panose="020B0503020204020204" pitchFamily="34" charset="-122"/>
                <a:cs typeface="Calibri" panose="020F0502020204030204" pitchFamily="34" charset="0"/>
              </a:rPr>
              <a:t>The Learning Algorithm</a:t>
            </a:r>
          </a:p>
        </p:txBody>
      </p:sp>
      <p:pic>
        <p:nvPicPr>
          <p:cNvPr id="4" name="图片 3"/>
          <p:cNvPicPr>
            <a:picLocks noChangeAspect="1"/>
          </p:cNvPicPr>
          <p:nvPr/>
        </p:nvPicPr>
        <p:blipFill>
          <a:blip r:embed="rId3"/>
          <a:stretch>
            <a:fillRect/>
          </a:stretch>
        </p:blipFill>
        <p:spPr>
          <a:xfrm>
            <a:off x="728615" y="4462888"/>
            <a:ext cx="4797829" cy="2003913"/>
          </a:xfrm>
          <a:prstGeom prst="rect">
            <a:avLst/>
          </a:prstGeom>
        </p:spPr>
      </p:pic>
      <p:pic>
        <p:nvPicPr>
          <p:cNvPr id="5" name="图片 4"/>
          <p:cNvPicPr>
            <a:picLocks noChangeAspect="1"/>
          </p:cNvPicPr>
          <p:nvPr/>
        </p:nvPicPr>
        <p:blipFill>
          <a:blip r:embed="rId4"/>
          <a:stretch>
            <a:fillRect/>
          </a:stretch>
        </p:blipFill>
        <p:spPr>
          <a:xfrm>
            <a:off x="6159080" y="1767829"/>
            <a:ext cx="5895760" cy="4359099"/>
          </a:xfrm>
          <a:prstGeom prst="rect">
            <a:avLst/>
          </a:prstGeom>
        </p:spPr>
      </p:pic>
      <p:pic>
        <p:nvPicPr>
          <p:cNvPr id="6" name="图片 5"/>
          <p:cNvPicPr>
            <a:picLocks noChangeAspect="1"/>
          </p:cNvPicPr>
          <p:nvPr/>
        </p:nvPicPr>
        <p:blipFill>
          <a:blip r:embed="rId5"/>
          <a:stretch>
            <a:fillRect/>
          </a:stretch>
        </p:blipFill>
        <p:spPr>
          <a:xfrm>
            <a:off x="0" y="1361164"/>
            <a:ext cx="6018849" cy="1074280"/>
          </a:xfrm>
          <a:prstGeom prst="rect">
            <a:avLst/>
          </a:prstGeom>
        </p:spPr>
      </p:pic>
      <p:pic>
        <p:nvPicPr>
          <p:cNvPr id="7" name="图片 6"/>
          <p:cNvPicPr>
            <a:picLocks noChangeAspect="1"/>
          </p:cNvPicPr>
          <p:nvPr/>
        </p:nvPicPr>
        <p:blipFill>
          <a:blip r:embed="rId6"/>
          <a:stretch>
            <a:fillRect/>
          </a:stretch>
        </p:blipFill>
        <p:spPr>
          <a:xfrm>
            <a:off x="138695" y="3460432"/>
            <a:ext cx="6018849" cy="973895"/>
          </a:xfrm>
          <a:prstGeom prst="rect">
            <a:avLst/>
          </a:prstGeom>
        </p:spPr>
      </p:pic>
      <p:sp>
        <p:nvSpPr>
          <p:cNvPr id="3" name="矩形 2"/>
          <p:cNvSpPr/>
          <p:nvPr/>
        </p:nvSpPr>
        <p:spPr>
          <a:xfrm>
            <a:off x="1238169" y="2738147"/>
            <a:ext cx="3228768"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Lagrange multiplier</a:t>
            </a:r>
          </a:p>
        </p:txBody>
      </p:sp>
    </p:spTree>
    <p:extLst>
      <p:ext uri="{BB962C8B-B14F-4D97-AF65-F5344CB8AC3E}">
        <p14:creationId xmlns:p14="http://schemas.microsoft.com/office/powerpoint/2010/main" val="187895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7334" y="346467"/>
            <a:ext cx="9818570" cy="416571"/>
          </a:xfrm>
        </p:spPr>
        <p:txBody>
          <a:bodyPr>
            <a:noAutofit/>
          </a:bodyPr>
          <a:lstStyle/>
          <a:p>
            <a:r>
              <a:rPr lang="en-US" altLang="zh-CN" sz="4000" b="1" dirty="0">
                <a:solidFill>
                  <a:schemeClr val="accent1">
                    <a:lumMod val="75000"/>
                  </a:schemeClr>
                </a:solidFill>
                <a:latin typeface="Calibri" panose="020F0502020204030204" pitchFamily="34" charset="0"/>
                <a:ea typeface="微软雅黑" panose="020B0503020204020204" pitchFamily="34" charset="-122"/>
                <a:cs typeface="Calibri" panose="020F0502020204030204" pitchFamily="34" charset="0"/>
              </a:rPr>
              <a:t>Experiment — Unsupervised clustering</a:t>
            </a:r>
          </a:p>
        </p:txBody>
      </p:sp>
      <p:pic>
        <p:nvPicPr>
          <p:cNvPr id="13" name="图片 12"/>
          <p:cNvPicPr>
            <a:picLocks noChangeAspect="1"/>
          </p:cNvPicPr>
          <p:nvPr/>
        </p:nvPicPr>
        <p:blipFill rotWithShape="1">
          <a:blip r:embed="rId3"/>
          <a:srcRect l="7470" r="3870" b="7705"/>
          <a:stretch/>
        </p:blipFill>
        <p:spPr>
          <a:xfrm>
            <a:off x="224169" y="1199634"/>
            <a:ext cx="11774261" cy="4612595"/>
          </a:xfrm>
          <a:prstGeom prst="rect">
            <a:avLst/>
          </a:prstGeom>
        </p:spPr>
      </p:pic>
      <p:sp>
        <p:nvSpPr>
          <p:cNvPr id="15" name="文本框 14"/>
          <p:cNvSpPr txBox="1"/>
          <p:nvPr/>
        </p:nvSpPr>
        <p:spPr>
          <a:xfrm>
            <a:off x="4091009" y="1182415"/>
            <a:ext cx="4246979" cy="830997"/>
          </a:xfrm>
          <a:prstGeom prst="rect">
            <a:avLst/>
          </a:prstGeom>
          <a:noFill/>
        </p:spPr>
        <p:txBody>
          <a:bodyPr wrap="square" rtlCol="0">
            <a:spAutoFit/>
          </a:bodyPr>
          <a:lstStyle/>
          <a:p>
            <a:pPr algn="ctr"/>
            <a:r>
              <a:rPr lang="en-US" altLang="zh-CN" sz="2400" b="1" dirty="0">
                <a:latin typeface="+mj-lt"/>
                <a:ea typeface="微软雅黑" panose="020B0503020204020204" pitchFamily="34" charset="-122"/>
              </a:rPr>
              <a:t>Run clustering method on the final embedding</a:t>
            </a:r>
            <a:endParaRPr lang="zh-CN" altLang="en-US" sz="2400" b="1" dirty="0">
              <a:latin typeface="+mj-lt"/>
              <a:ea typeface="微软雅黑" panose="020B0503020204020204" pitchFamily="34" charset="-122"/>
            </a:endParaRPr>
          </a:p>
        </p:txBody>
      </p:sp>
      <p:sp>
        <p:nvSpPr>
          <p:cNvPr id="16" name="文本框 15"/>
          <p:cNvSpPr txBox="1"/>
          <p:nvPr/>
        </p:nvSpPr>
        <p:spPr>
          <a:xfrm>
            <a:off x="2130893" y="3805023"/>
            <a:ext cx="1841298" cy="707886"/>
          </a:xfrm>
          <a:prstGeom prst="rect">
            <a:avLst/>
          </a:prstGeom>
          <a:noFill/>
        </p:spPr>
        <p:txBody>
          <a:bodyPr wrap="square" rtlCol="0">
            <a:spAutoFit/>
          </a:bodyPr>
          <a:lstStyle/>
          <a:p>
            <a:pPr algn="ctr"/>
            <a:r>
              <a:rPr lang="en-US" altLang="zh-CN" sz="2000" dirty="0">
                <a:latin typeface="+mj-ea"/>
                <a:ea typeface="+mj-ea"/>
              </a:rPr>
              <a:t>Different  communities</a:t>
            </a:r>
            <a:endParaRPr lang="zh-CN" altLang="en-US" sz="2000" dirty="0">
              <a:latin typeface="+mj-ea"/>
              <a:ea typeface="+mj-ea"/>
            </a:endParaRPr>
          </a:p>
        </p:txBody>
      </p:sp>
      <p:sp>
        <p:nvSpPr>
          <p:cNvPr id="17" name="文本框 16"/>
          <p:cNvSpPr txBox="1"/>
          <p:nvPr/>
        </p:nvSpPr>
        <p:spPr>
          <a:xfrm>
            <a:off x="8337988" y="3756800"/>
            <a:ext cx="1757916" cy="707886"/>
          </a:xfrm>
          <a:prstGeom prst="rect">
            <a:avLst/>
          </a:prstGeom>
          <a:noFill/>
        </p:spPr>
        <p:txBody>
          <a:bodyPr wrap="square" rtlCol="0">
            <a:spAutoFit/>
          </a:bodyPr>
          <a:lstStyle/>
          <a:p>
            <a:pPr algn="ctr"/>
            <a:r>
              <a:rPr lang="en-US" altLang="zh-CN" sz="2000" dirty="0">
                <a:latin typeface="+mj-ea"/>
                <a:ea typeface="+mj-ea"/>
              </a:rPr>
              <a:t>Same</a:t>
            </a:r>
          </a:p>
          <a:p>
            <a:pPr algn="ctr"/>
            <a:r>
              <a:rPr lang="en-US" altLang="zh-CN" sz="2000" dirty="0">
                <a:latin typeface="+mj-ea"/>
                <a:ea typeface="+mj-ea"/>
              </a:rPr>
              <a:t>Community </a:t>
            </a:r>
            <a:endParaRPr lang="zh-CN" altLang="en-US" sz="2000" dirty="0">
              <a:latin typeface="+mj-ea"/>
              <a:ea typeface="+mj-ea"/>
            </a:endParaRPr>
          </a:p>
        </p:txBody>
      </p:sp>
      <p:cxnSp>
        <p:nvCxnSpPr>
          <p:cNvPr id="19" name="直接箭头连接符 18"/>
          <p:cNvCxnSpPr/>
          <p:nvPr/>
        </p:nvCxnSpPr>
        <p:spPr>
          <a:xfrm flipH="1">
            <a:off x="1734207" y="4546717"/>
            <a:ext cx="603090" cy="3519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7931310" y="4561965"/>
            <a:ext cx="603090" cy="3519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3539368" y="4582329"/>
            <a:ext cx="738851" cy="3163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9790000" y="4597577"/>
            <a:ext cx="738851" cy="3163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500418" y="5760453"/>
            <a:ext cx="2398970" cy="830997"/>
          </a:xfrm>
          <a:prstGeom prst="rect">
            <a:avLst/>
          </a:prstGeom>
          <a:noFill/>
        </p:spPr>
        <p:txBody>
          <a:bodyPr wrap="square" rtlCol="0">
            <a:spAutoFit/>
          </a:bodyPr>
          <a:lstStyle/>
          <a:p>
            <a:pPr algn="ctr"/>
            <a:r>
              <a:rPr lang="en-US" altLang="zh-CN" sz="2400" dirty="0">
                <a:solidFill>
                  <a:srgbClr val="000000"/>
                </a:solidFill>
                <a:latin typeface="微软雅黑"/>
                <a:ea typeface="微软雅黑"/>
              </a:rPr>
              <a:t>community structures</a:t>
            </a:r>
            <a:endParaRPr lang="zh-CN" altLang="en-US" sz="2400" b="1"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8232855" y="5760452"/>
            <a:ext cx="2175510" cy="830997"/>
          </a:xfrm>
          <a:prstGeom prst="rect">
            <a:avLst/>
          </a:prstGeom>
          <a:noFill/>
        </p:spPr>
        <p:txBody>
          <a:bodyPr wrap="square" rtlCol="0">
            <a:spAutoFit/>
          </a:bodyPr>
          <a:lstStyle/>
          <a:p>
            <a:pPr algn="ctr"/>
            <a:r>
              <a:rPr lang="en-US" altLang="zh-CN" sz="2400" dirty="0">
                <a:solidFill>
                  <a:srgbClr val="000000"/>
                </a:solidFill>
                <a:latin typeface="微软雅黑"/>
                <a:ea typeface="微软雅黑"/>
              </a:rPr>
              <a:t>structural equivalence</a:t>
            </a:r>
            <a:endParaRPr lang="zh-CN" altLang="en-US" sz="2400" b="1" dirty="0">
              <a:latin typeface="微软雅黑" panose="020B0503020204020204" pitchFamily="34" charset="-122"/>
              <a:ea typeface="微软雅黑" panose="020B0503020204020204" pitchFamily="34" charset="-122"/>
            </a:endParaRPr>
          </a:p>
        </p:txBody>
      </p:sp>
      <p:cxnSp>
        <p:nvCxnSpPr>
          <p:cNvPr id="6" name="直接箭头连接符 5"/>
          <p:cNvCxnSpPr>
            <a:stCxn id="30" idx="3"/>
            <a:endCxn id="31" idx="1"/>
          </p:cNvCxnSpPr>
          <p:nvPr/>
        </p:nvCxnSpPr>
        <p:spPr>
          <a:xfrm flipV="1">
            <a:off x="3899388" y="6175951"/>
            <a:ext cx="4333467"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527627" y="6198025"/>
            <a:ext cx="1968205" cy="461665"/>
          </a:xfrm>
          <a:prstGeom prst="rect">
            <a:avLst/>
          </a:prstGeom>
          <a:noFill/>
        </p:spPr>
        <p:txBody>
          <a:bodyPr wrap="square" rtlCol="0">
            <a:spAutoFit/>
          </a:bodyPr>
          <a:lstStyle/>
          <a:p>
            <a:r>
              <a:rPr lang="en-US" altLang="zh-CN" sz="2400" b="1" dirty="0">
                <a:latin typeface="+mj-lt"/>
                <a:ea typeface="微软雅黑" panose="020B0503020204020204" pitchFamily="34" charset="-122"/>
              </a:rPr>
              <a:t>flexible</a:t>
            </a:r>
            <a:endParaRPr lang="zh-CN" altLang="en-US" sz="2400" b="1" dirty="0">
              <a:latin typeface="+mj-lt"/>
              <a:ea typeface="微软雅黑" panose="020B0503020204020204" pitchFamily="34" charset="-122"/>
            </a:endParaRPr>
          </a:p>
        </p:txBody>
      </p:sp>
    </p:spTree>
    <p:extLst>
      <p:ext uri="{BB962C8B-B14F-4D97-AF65-F5344CB8AC3E}">
        <p14:creationId xmlns:p14="http://schemas.microsoft.com/office/powerpoint/2010/main" val="61314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670361" y="202735"/>
                <a:ext cx="10531366" cy="840743"/>
              </a:xfrm>
              <a:prstGeom prst="rect">
                <a:avLst/>
              </a:prstGeom>
            </p:spPr>
            <p:txBody>
              <a:bodyPr wrap="square">
                <a:spAutoFit/>
              </a:bodyPr>
              <a:lstStyle/>
              <a:p>
                <a:pPr algn="ctr"/>
                <a:r>
                  <a:rPr lang="en-US" altLang="zh-CN" sz="2800" dirty="0">
                    <a:latin typeface="微软雅黑" panose="020B0503020204020204" pitchFamily="34" charset="-122"/>
                    <a:ea typeface="微软雅黑" panose="020B0503020204020204" pitchFamily="34" charset="-122"/>
                  </a:rPr>
                  <a:t>T</a:t>
                </a:r>
                <a:r>
                  <a:rPr lang="zh-CN" altLang="en-US" sz="2800" dirty="0">
                    <a:latin typeface="微软雅黑" panose="020B0503020204020204" pitchFamily="34" charset="-122"/>
                    <a:ea typeface="微软雅黑" panose="020B0503020204020204" pitchFamily="34" charset="-122"/>
                  </a:rPr>
                  <a:t>he </a:t>
                </a:r>
                <a:r>
                  <a:rPr lang="en-US" altLang="zh-CN" sz="2800" dirty="0">
                    <a:latin typeface="微软雅黑" panose="020B0503020204020204" pitchFamily="34" charset="-122"/>
                    <a:ea typeface="微软雅黑" panose="020B0503020204020204" pitchFamily="34" charset="-122"/>
                  </a:rPr>
                  <a:t>barbell network </a:t>
                </a:r>
                <a:r>
                  <a:rPr lang="zh-CN" altLang="en-US" sz="2800" dirty="0">
                    <a:latin typeface="微软雅黑" panose="020B0503020204020204" pitchFamily="34" charset="-122"/>
                    <a:ea typeface="微软雅黑" panose="020B0503020204020204" pitchFamily="34" charset="-122"/>
                  </a:rPr>
                  <a:t>latent representations in </a:t>
                </a:r>
                <a14:m>
                  <m:oMath xmlns:m="http://schemas.openxmlformats.org/officeDocument/2006/math">
                    <m:sSup>
                      <m:sSupPr>
                        <m:ctrlPr>
                          <a:rPr lang="en-US" altLang="zh-CN" sz="2800" b="1" i="1" smtClean="0">
                            <a:latin typeface="Cambria Math" panose="02040503050406030204" pitchFamily="18" charset="0"/>
                          </a:rPr>
                        </m:ctrlPr>
                      </m:sSupPr>
                      <m:e>
                        <m:r>
                          <a:rPr lang="en-US" altLang="zh-CN" sz="2800" b="1" i="1" smtClean="0">
                            <a:latin typeface="Cambria Math" panose="02040503050406030204" pitchFamily="18" charset="0"/>
                          </a:rPr>
                          <m:t> </m:t>
                        </m:r>
                        <m:r>
                          <a:rPr lang="en-US" altLang="zh-CN" sz="2800" b="1" i="1" smtClean="0">
                            <a:latin typeface="Cambria Math" panose="02040503050406030204" pitchFamily="18" charset="0"/>
                          </a:rPr>
                          <m:t>𝑹</m:t>
                        </m:r>
                      </m:e>
                      <m:sup>
                        <m:r>
                          <a:rPr lang="en-US" altLang="zh-CN" sz="2800" b="1" i="1" smtClean="0">
                            <a:latin typeface="Cambria Math" panose="02040503050406030204" pitchFamily="18" charset="0"/>
                          </a:rPr>
                          <m:t>𝟐</m:t>
                        </m:r>
                      </m:sup>
                    </m:sSup>
                    <m:r>
                      <a:rPr lang="en-US" altLang="zh-CN" sz="2800" b="0" i="0" smtClean="0">
                        <a:latin typeface="Cambria Math" panose="02040503050406030204" pitchFamily="18" charset="0"/>
                      </a:rPr>
                      <m:t> </m:t>
                    </m:r>
                  </m:oMath>
                </a14:m>
                <a:endParaRPr lang="en-US" altLang="zh-CN" sz="2800" b="0" dirty="0">
                  <a:latin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set</a:t>
                </a:r>
                <a:r>
                  <a:rPr lang="en-US" altLang="zh-CN" dirty="0">
                    <a:latin typeface="微软雅黑" panose="020B0503020204020204" pitchFamily="34" charset="-122"/>
                    <a:ea typeface="微软雅黑" panose="020B0503020204020204" pitchFamily="34" charset="-122"/>
                  </a:rPr>
                  <a:t>ting</a:t>
                </a:r>
                <a:r>
                  <a:rPr lang="zh-CN" altLang="en-US" dirty="0">
                    <a:latin typeface="微软雅黑" panose="020B0503020204020204" pitchFamily="34" charset="-122"/>
                    <a:ea typeface="微软雅黑" panose="020B0503020204020204" pitchFamily="34" charset="-122"/>
                  </a:rPr>
                  <a:t> the dimention of embedding </a:t>
                </a:r>
                <a:r>
                  <a:rPr lang="zh-CN" altLang="en-US" i="1" dirty="0">
                    <a:latin typeface="Times New Roman" panose="02020603050405020304" pitchFamily="18" charset="0"/>
                    <a:ea typeface="微软雅黑" panose="020B0503020204020204" pitchFamily="34" charset="-122"/>
                    <a:cs typeface="Times New Roman" panose="02020603050405020304" pitchFamily="18" charset="0"/>
                  </a:rPr>
                  <a:t>d </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 2</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670361" y="202735"/>
                <a:ext cx="10531366" cy="840743"/>
              </a:xfrm>
              <a:prstGeom prst="rect">
                <a:avLst/>
              </a:prstGeom>
              <a:blipFill>
                <a:blip r:embed="rId3"/>
                <a:stretch>
                  <a:fillRect t="-5797" b="-7246"/>
                </a:stretch>
              </a:blipFill>
            </p:spPr>
            <p:txBody>
              <a:bodyPr/>
              <a:lstStyle/>
              <a:p>
                <a:r>
                  <a:rPr lang="zh-CN" altLang="en-US">
                    <a:noFill/>
                  </a:rPr>
                  <a:t> </a:t>
                </a:r>
              </a:p>
            </p:txBody>
          </p:sp>
        </mc:Fallback>
      </mc:AlternateContent>
      <p:pic>
        <p:nvPicPr>
          <p:cNvPr id="13" name="图片 12"/>
          <p:cNvPicPr>
            <a:picLocks noChangeAspect="1"/>
          </p:cNvPicPr>
          <p:nvPr/>
        </p:nvPicPr>
        <p:blipFill rotWithShape="1">
          <a:blip r:embed="rId4"/>
          <a:srcRect t="1763" b="1730"/>
          <a:stretch/>
        </p:blipFill>
        <p:spPr>
          <a:xfrm>
            <a:off x="851336" y="1180112"/>
            <a:ext cx="10350391" cy="5570483"/>
          </a:xfrm>
          <a:prstGeom prst="rect">
            <a:avLst/>
          </a:prstGeom>
        </p:spPr>
      </p:pic>
    </p:spTree>
    <p:extLst>
      <p:ext uri="{BB962C8B-B14F-4D97-AF65-F5344CB8AC3E}">
        <p14:creationId xmlns:p14="http://schemas.microsoft.com/office/powerpoint/2010/main" val="417542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1419" y="381637"/>
            <a:ext cx="6557333" cy="416571"/>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Karate Network</a:t>
            </a:r>
          </a:p>
        </p:txBody>
      </p:sp>
      <p:pic>
        <p:nvPicPr>
          <p:cNvPr id="3" name="图片 2"/>
          <p:cNvPicPr>
            <a:picLocks noChangeAspect="1"/>
          </p:cNvPicPr>
          <p:nvPr/>
        </p:nvPicPr>
        <p:blipFill rotWithShape="1">
          <a:blip r:embed="rId3"/>
          <a:srcRect l="3410" r="4751" b="5911"/>
          <a:stretch/>
        </p:blipFill>
        <p:spPr>
          <a:xfrm>
            <a:off x="271419" y="950608"/>
            <a:ext cx="11821527" cy="4981562"/>
          </a:xfrm>
          <a:prstGeom prst="rect">
            <a:avLst/>
          </a:prstGeom>
        </p:spPr>
      </p:pic>
      <p:sp>
        <p:nvSpPr>
          <p:cNvPr id="8" name="文本框 7"/>
          <p:cNvSpPr txBox="1"/>
          <p:nvPr/>
        </p:nvSpPr>
        <p:spPr>
          <a:xfrm>
            <a:off x="3441240" y="5932170"/>
            <a:ext cx="5787820" cy="584775"/>
          </a:xfrm>
          <a:prstGeom prst="rect">
            <a:avLst/>
          </a:prstGeom>
          <a:noFill/>
        </p:spPr>
        <p:txBody>
          <a:bodyPr wrap="square" rtlCol="0">
            <a:spAutoFit/>
          </a:bodyPr>
          <a:lstStyle/>
          <a:p>
            <a:pPr algn="ctr"/>
            <a:r>
              <a:rPr lang="en-US" altLang="zh-CN" sz="3200" dirty="0">
                <a:solidFill>
                  <a:srgbClr val="000000"/>
                </a:solidFill>
                <a:latin typeface="微软雅黑"/>
                <a:ea typeface="微软雅黑"/>
              </a:rPr>
              <a:t>Community structures</a:t>
            </a:r>
            <a:endParaRPr lang="zh-CN" altLang="en-US" sz="3200" b="1" dirty="0">
              <a:latin typeface="微软雅黑" panose="020B0503020204020204" pitchFamily="34" charset="-122"/>
              <a:ea typeface="微软雅黑" panose="020B0503020204020204" pitchFamily="34" charset="-122"/>
            </a:endParaRPr>
          </a:p>
        </p:txBody>
      </p:sp>
      <p:sp>
        <p:nvSpPr>
          <p:cNvPr id="5" name="矩形 4"/>
          <p:cNvSpPr/>
          <p:nvPr/>
        </p:nvSpPr>
        <p:spPr>
          <a:xfrm>
            <a:off x="167741" y="4168750"/>
            <a:ext cx="3421129" cy="461665"/>
          </a:xfrm>
          <a:prstGeom prst="rect">
            <a:avLst/>
          </a:prstGeom>
        </p:spPr>
        <p:txBody>
          <a:bodyPr wrap="none">
            <a:spAutoFit/>
          </a:bodyPr>
          <a:lstStyle/>
          <a:p>
            <a:r>
              <a:rPr lang="en-US" altLang="zh-CN" sz="2400" b="1" dirty="0"/>
              <a:t>Administrator “John A”</a:t>
            </a:r>
            <a:endParaRPr lang="zh-CN" altLang="en-US" sz="2400" b="1" dirty="0"/>
          </a:p>
        </p:txBody>
      </p:sp>
      <p:sp>
        <p:nvSpPr>
          <p:cNvPr id="9" name="矩形 8"/>
          <p:cNvSpPr/>
          <p:nvPr/>
        </p:nvSpPr>
        <p:spPr>
          <a:xfrm>
            <a:off x="4181431" y="1589099"/>
            <a:ext cx="2754280" cy="461665"/>
          </a:xfrm>
          <a:prstGeom prst="rect">
            <a:avLst/>
          </a:prstGeom>
        </p:spPr>
        <p:txBody>
          <a:bodyPr wrap="none">
            <a:spAutoFit/>
          </a:bodyPr>
          <a:lstStyle/>
          <a:p>
            <a:r>
              <a:rPr lang="en-US" altLang="zh-CN" sz="2400" b="1" dirty="0">
                <a:ea typeface="微软雅黑" panose="020B0503020204020204" pitchFamily="34" charset="-122"/>
              </a:rPr>
              <a:t>Instructor “Mr. Hi”</a:t>
            </a:r>
          </a:p>
        </p:txBody>
      </p:sp>
      <p:cxnSp>
        <p:nvCxnSpPr>
          <p:cNvPr id="10" name="直接箭头连接符 9"/>
          <p:cNvCxnSpPr>
            <a:stCxn id="5" idx="0"/>
          </p:cNvCxnSpPr>
          <p:nvPr/>
        </p:nvCxnSpPr>
        <p:spPr>
          <a:xfrm flipV="1">
            <a:off x="1878306" y="2915548"/>
            <a:ext cx="563286" cy="1253202"/>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4864034" y="2050764"/>
            <a:ext cx="694178" cy="128129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44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23545" y="388307"/>
            <a:ext cx="9538625" cy="511667"/>
          </a:xfrm>
        </p:spPr>
        <p:txBody>
          <a:bodyPr>
            <a:noAutofit/>
          </a:bodyPr>
          <a:lstStyle/>
          <a:p>
            <a:r>
              <a:rPr lang="en-US" altLang="zh-CN" sz="4000" b="1" dirty="0">
                <a:solidFill>
                  <a:srgbClr val="002060"/>
                </a:solidFill>
                <a:latin typeface="Calibri" panose="020F0502020204030204" pitchFamily="34" charset="0"/>
                <a:cs typeface="Calibri" panose="020F0502020204030204" pitchFamily="34" charset="0"/>
              </a:rPr>
              <a:t>Complex Networks</a:t>
            </a:r>
          </a:p>
        </p:txBody>
      </p:sp>
      <p:pic>
        <p:nvPicPr>
          <p:cNvPr id="6" name="图片 5"/>
          <p:cNvPicPr>
            <a:picLocks noChangeAspect="1"/>
          </p:cNvPicPr>
          <p:nvPr/>
        </p:nvPicPr>
        <p:blipFill>
          <a:blip r:embed="rId3"/>
          <a:stretch>
            <a:fillRect/>
          </a:stretch>
        </p:blipFill>
        <p:spPr>
          <a:xfrm>
            <a:off x="557124" y="1318437"/>
            <a:ext cx="3264505" cy="3804707"/>
          </a:xfrm>
          <a:prstGeom prst="rect">
            <a:avLst/>
          </a:prstGeom>
        </p:spPr>
      </p:pic>
      <p:pic>
        <p:nvPicPr>
          <p:cNvPr id="3" name="图片 2"/>
          <p:cNvPicPr>
            <a:picLocks noChangeAspect="1"/>
          </p:cNvPicPr>
          <p:nvPr/>
        </p:nvPicPr>
        <p:blipFill>
          <a:blip r:embed="rId4"/>
          <a:stretch>
            <a:fillRect/>
          </a:stretch>
        </p:blipFill>
        <p:spPr>
          <a:xfrm>
            <a:off x="8298836" y="1195965"/>
            <a:ext cx="3025516" cy="3927179"/>
          </a:xfrm>
          <a:prstGeom prst="rect">
            <a:avLst/>
          </a:prstGeom>
        </p:spPr>
      </p:pic>
      <p:pic>
        <p:nvPicPr>
          <p:cNvPr id="8" name="图片 7"/>
          <p:cNvPicPr>
            <a:picLocks noChangeAspect="1"/>
          </p:cNvPicPr>
          <p:nvPr/>
        </p:nvPicPr>
        <p:blipFill>
          <a:blip r:embed="rId5"/>
          <a:stretch>
            <a:fillRect/>
          </a:stretch>
        </p:blipFill>
        <p:spPr>
          <a:xfrm>
            <a:off x="4265456" y="1156771"/>
            <a:ext cx="3701097" cy="3966373"/>
          </a:xfrm>
          <a:prstGeom prst="rect">
            <a:avLst/>
          </a:prstGeom>
        </p:spPr>
      </p:pic>
      <p:sp>
        <p:nvSpPr>
          <p:cNvPr id="9" name="文本框 8"/>
          <p:cNvSpPr txBox="1"/>
          <p:nvPr/>
        </p:nvSpPr>
        <p:spPr>
          <a:xfrm>
            <a:off x="1114096" y="5309758"/>
            <a:ext cx="1857047" cy="400110"/>
          </a:xfrm>
          <a:prstGeom prst="rect">
            <a:avLst/>
          </a:prstGeom>
          <a:noFill/>
        </p:spPr>
        <p:txBody>
          <a:bodyPr wrap="none" rtlCol="0">
            <a:spAutoFit/>
          </a:bodyPr>
          <a:lstStyle/>
          <a:p>
            <a:r>
              <a:rPr lang="en-US" altLang="zh-CN" sz="2000" b="1" dirty="0">
                <a:solidFill>
                  <a:schemeClr val="accent1"/>
                </a:solidFill>
                <a:latin typeface="Calibri" panose="020F0502020204030204" pitchFamily="34" charset="0"/>
                <a:ea typeface="+mj-ea"/>
                <a:cs typeface="Calibri" panose="020F0502020204030204" pitchFamily="34" charset="0"/>
              </a:rPr>
              <a:t>Social networks</a:t>
            </a:r>
            <a:endParaRPr lang="zh-CN" altLang="en-US" sz="2000" b="1" dirty="0">
              <a:solidFill>
                <a:schemeClr val="accent1"/>
              </a:solidFill>
              <a:latin typeface="Calibri" panose="020F0502020204030204" pitchFamily="34" charset="0"/>
              <a:ea typeface="+mj-ea"/>
              <a:cs typeface="Calibri" panose="020F0502020204030204" pitchFamily="34" charset="0"/>
            </a:endParaRPr>
          </a:p>
        </p:txBody>
      </p:sp>
      <p:sp>
        <p:nvSpPr>
          <p:cNvPr id="11" name="文本框 10"/>
          <p:cNvSpPr txBox="1"/>
          <p:nvPr/>
        </p:nvSpPr>
        <p:spPr>
          <a:xfrm>
            <a:off x="4896040" y="5309758"/>
            <a:ext cx="2258823" cy="400110"/>
          </a:xfrm>
          <a:prstGeom prst="rect">
            <a:avLst/>
          </a:prstGeom>
          <a:noFill/>
        </p:spPr>
        <p:txBody>
          <a:bodyPr wrap="none" rtlCol="0">
            <a:spAutoFit/>
          </a:bodyPr>
          <a:lstStyle/>
          <a:p>
            <a:r>
              <a:rPr lang="en-US" altLang="zh-CN" sz="2000" b="1" dirty="0">
                <a:solidFill>
                  <a:schemeClr val="accent1"/>
                </a:solidFill>
                <a:latin typeface="Calibri" panose="020F0502020204030204" pitchFamily="34" charset="0"/>
                <a:ea typeface="+mj-ea"/>
                <a:cs typeface="Calibri" panose="020F0502020204030204" pitchFamily="34" charset="0"/>
              </a:rPr>
              <a:t>Air-traffic networks</a:t>
            </a:r>
            <a:endParaRPr lang="zh-CN" altLang="en-US" sz="2000" b="1" dirty="0">
              <a:solidFill>
                <a:schemeClr val="accent1"/>
              </a:solidFill>
              <a:latin typeface="Calibri" panose="020F0502020204030204" pitchFamily="34" charset="0"/>
              <a:ea typeface="+mj-ea"/>
              <a:cs typeface="Calibri" panose="020F0502020204030204" pitchFamily="34" charset="0"/>
            </a:endParaRPr>
          </a:p>
        </p:txBody>
      </p:sp>
      <p:sp>
        <p:nvSpPr>
          <p:cNvPr id="12" name="矩形 11"/>
          <p:cNvSpPr/>
          <p:nvPr/>
        </p:nvSpPr>
        <p:spPr>
          <a:xfrm>
            <a:off x="8710688" y="5309758"/>
            <a:ext cx="2416624" cy="400110"/>
          </a:xfrm>
          <a:prstGeom prst="rect">
            <a:avLst/>
          </a:prstGeom>
        </p:spPr>
        <p:txBody>
          <a:bodyPr wrap="none">
            <a:spAutoFit/>
          </a:bodyPr>
          <a:lstStyle/>
          <a:p>
            <a:r>
              <a:rPr lang="en-US" altLang="zh-CN" sz="2000" b="1" dirty="0">
                <a:solidFill>
                  <a:schemeClr val="accent1"/>
                </a:solidFill>
                <a:latin typeface="Calibri" panose="020F0502020204030204" pitchFamily="34" charset="0"/>
                <a:ea typeface="+mj-ea"/>
                <a:cs typeface="Calibri" panose="020F0502020204030204" pitchFamily="34" charset="0"/>
              </a:rPr>
              <a:t>Biomedical networks</a:t>
            </a:r>
            <a:endParaRPr lang="zh-CN" altLang="en-US" sz="2000" b="1" dirty="0">
              <a:solidFill>
                <a:schemeClr val="accent1"/>
              </a:solidFill>
              <a:latin typeface="Calibri" panose="020F0502020204030204" pitchFamily="34" charset="0"/>
              <a:ea typeface="+mj-ea"/>
              <a:cs typeface="Calibri" panose="020F0502020204030204" pitchFamily="34" charset="0"/>
            </a:endParaRPr>
          </a:p>
        </p:txBody>
      </p:sp>
      <p:sp>
        <p:nvSpPr>
          <p:cNvPr id="5" name="Rectangle 4"/>
          <p:cNvSpPr/>
          <p:nvPr/>
        </p:nvSpPr>
        <p:spPr>
          <a:xfrm>
            <a:off x="773628" y="5896482"/>
            <a:ext cx="10550723" cy="892552"/>
          </a:xfrm>
          <a:prstGeom prst="rect">
            <a:avLst/>
          </a:prstGeom>
        </p:spPr>
        <p:txBody>
          <a:bodyPr wrap="square">
            <a:spAutoFit/>
          </a:bodyPr>
          <a:lstStyle/>
          <a:p>
            <a:r>
              <a:rPr lang="en-US" sz="2600" b="1" dirty="0">
                <a:solidFill>
                  <a:schemeClr val="accent1">
                    <a:lumMod val="75000"/>
                  </a:schemeClr>
                </a:solidFill>
                <a:latin typeface="Calibri" panose="020F0502020204030204" pitchFamily="34" charset="0"/>
                <a:cs typeface="Calibri" panose="020F0502020204030204" pitchFamily="34" charset="0"/>
              </a:rPr>
              <a:t>Graphs</a:t>
            </a:r>
            <a:r>
              <a:rPr lang="en-US" sz="2600" b="1" dirty="0">
                <a:solidFill>
                  <a:schemeClr val="accent1"/>
                </a:solidFill>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or </a:t>
            </a:r>
            <a:r>
              <a:rPr lang="en-US" sz="2600" b="1" dirty="0">
                <a:solidFill>
                  <a:schemeClr val="accent1">
                    <a:lumMod val="75000"/>
                  </a:schemeClr>
                </a:solidFill>
                <a:latin typeface="Calibri" panose="020F0502020204030204" pitchFamily="34" charset="0"/>
                <a:cs typeface="Calibri" panose="020F0502020204030204" pitchFamily="34" charset="0"/>
              </a:rPr>
              <a:t>Networks</a:t>
            </a:r>
            <a:r>
              <a:rPr lang="en-US" sz="2600" b="1" dirty="0">
                <a:solidFill>
                  <a:schemeClr val="accent1"/>
                </a:solidFill>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are a general language and a ubiquitous data structure for describing and modeling  complex systems.</a:t>
            </a:r>
          </a:p>
        </p:txBody>
      </p:sp>
    </p:spTree>
    <p:extLst>
      <p:ext uri="{BB962C8B-B14F-4D97-AF65-F5344CB8AC3E}">
        <p14:creationId xmlns:p14="http://schemas.microsoft.com/office/powerpoint/2010/main" val="368234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1419" y="368937"/>
            <a:ext cx="6557333" cy="416571"/>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Karate Network</a:t>
            </a:r>
          </a:p>
        </p:txBody>
      </p:sp>
      <p:pic>
        <p:nvPicPr>
          <p:cNvPr id="4" name="图片 3"/>
          <p:cNvPicPr>
            <a:picLocks noChangeAspect="1"/>
          </p:cNvPicPr>
          <p:nvPr/>
        </p:nvPicPr>
        <p:blipFill rotWithShape="1">
          <a:blip r:embed="rId3"/>
          <a:srcRect l="2430" r="4736"/>
          <a:stretch/>
        </p:blipFill>
        <p:spPr>
          <a:xfrm>
            <a:off x="162953" y="977657"/>
            <a:ext cx="11902391" cy="4838700"/>
          </a:xfrm>
          <a:prstGeom prst="rect">
            <a:avLst/>
          </a:prstGeom>
        </p:spPr>
      </p:pic>
      <p:sp>
        <p:nvSpPr>
          <p:cNvPr id="5" name="文本框 4"/>
          <p:cNvSpPr txBox="1"/>
          <p:nvPr/>
        </p:nvSpPr>
        <p:spPr>
          <a:xfrm>
            <a:off x="3955312" y="5957707"/>
            <a:ext cx="6220274" cy="954107"/>
          </a:xfrm>
          <a:prstGeom prst="rect">
            <a:avLst/>
          </a:prstGeom>
          <a:noFill/>
        </p:spPr>
        <p:txBody>
          <a:bodyPr wrap="square" rtlCol="0">
            <a:spAutoFit/>
          </a:bodyPr>
          <a:lstStyle/>
          <a:p>
            <a:r>
              <a:rPr lang="en-US" altLang="zh-CN" sz="3200" dirty="0">
                <a:solidFill>
                  <a:srgbClr val="000000"/>
                </a:solidFill>
                <a:latin typeface="微软雅黑"/>
                <a:ea typeface="微软雅黑"/>
              </a:rPr>
              <a:t>Structural equivalence</a:t>
            </a:r>
            <a:r>
              <a:rPr lang="zh-CN" altLang="en-US" sz="3200" dirty="0">
                <a:solidFill>
                  <a:srgbClr val="000000"/>
                </a:solidFill>
                <a:latin typeface="微软雅黑"/>
                <a:ea typeface="微软雅黑"/>
              </a:rPr>
              <a:t>（</a:t>
            </a:r>
            <a:r>
              <a:rPr lang="en-US" altLang="zh-CN" sz="3200" dirty="0">
                <a:solidFill>
                  <a:srgbClr val="000000"/>
                </a:solidFill>
                <a:latin typeface="微软雅黑"/>
                <a:ea typeface="微软雅黑"/>
              </a:rPr>
              <a:t>role</a:t>
            </a:r>
            <a:r>
              <a:rPr lang="zh-CN" altLang="en-US" sz="3200" dirty="0">
                <a:solidFill>
                  <a:srgbClr val="000000"/>
                </a:solidFill>
                <a:latin typeface="微软雅黑"/>
                <a:ea typeface="微软雅黑"/>
              </a:rPr>
              <a:t>）</a:t>
            </a:r>
            <a:endParaRPr lang="zh-CN" altLang="en-US" sz="3200" b="1"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sp>
        <p:nvSpPr>
          <p:cNvPr id="3" name="矩形 2"/>
          <p:cNvSpPr/>
          <p:nvPr/>
        </p:nvSpPr>
        <p:spPr>
          <a:xfrm>
            <a:off x="162953" y="4230986"/>
            <a:ext cx="3421129" cy="461665"/>
          </a:xfrm>
          <a:prstGeom prst="rect">
            <a:avLst/>
          </a:prstGeom>
        </p:spPr>
        <p:txBody>
          <a:bodyPr wrap="none">
            <a:spAutoFit/>
          </a:bodyPr>
          <a:lstStyle/>
          <a:p>
            <a:r>
              <a:rPr lang="en-US" altLang="zh-CN" sz="2400" b="1" dirty="0"/>
              <a:t>Administrator “John A”</a:t>
            </a:r>
            <a:endParaRPr lang="zh-CN" altLang="en-US" sz="2400" b="1" dirty="0"/>
          </a:p>
        </p:txBody>
      </p:sp>
      <p:sp>
        <p:nvSpPr>
          <p:cNvPr id="6" name="矩形 5"/>
          <p:cNvSpPr/>
          <p:nvPr/>
        </p:nvSpPr>
        <p:spPr>
          <a:xfrm>
            <a:off x="4023445" y="1555587"/>
            <a:ext cx="2754280" cy="461665"/>
          </a:xfrm>
          <a:prstGeom prst="rect">
            <a:avLst/>
          </a:prstGeom>
        </p:spPr>
        <p:txBody>
          <a:bodyPr wrap="none">
            <a:spAutoFit/>
          </a:bodyPr>
          <a:lstStyle/>
          <a:p>
            <a:r>
              <a:rPr lang="en-US" altLang="zh-CN" sz="2400" b="1" dirty="0">
                <a:ea typeface="微软雅黑" panose="020B0503020204020204" pitchFamily="34" charset="-122"/>
              </a:rPr>
              <a:t>Instructor “Mr. Hi”</a:t>
            </a:r>
          </a:p>
        </p:txBody>
      </p:sp>
      <p:cxnSp>
        <p:nvCxnSpPr>
          <p:cNvPr id="11" name="直接箭头连接符 10"/>
          <p:cNvCxnSpPr/>
          <p:nvPr/>
        </p:nvCxnSpPr>
        <p:spPr>
          <a:xfrm flipV="1">
            <a:off x="1873517" y="2915548"/>
            <a:ext cx="568075" cy="1404922"/>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4820947" y="2017252"/>
            <a:ext cx="546126" cy="131959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725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1419" y="368937"/>
            <a:ext cx="8839127" cy="416571"/>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Supervised — Node Classification</a:t>
            </a:r>
          </a:p>
        </p:txBody>
      </p:sp>
      <p:pic>
        <p:nvPicPr>
          <p:cNvPr id="3" name="图片 2"/>
          <p:cNvPicPr>
            <a:picLocks noChangeAspect="1"/>
          </p:cNvPicPr>
          <p:nvPr/>
        </p:nvPicPr>
        <p:blipFill>
          <a:blip r:embed="rId3"/>
          <a:stretch>
            <a:fillRect/>
          </a:stretch>
        </p:blipFill>
        <p:spPr>
          <a:xfrm>
            <a:off x="70348" y="2141126"/>
            <a:ext cx="11649292" cy="4695765"/>
          </a:xfrm>
          <a:prstGeom prst="rect">
            <a:avLst/>
          </a:prstGeom>
        </p:spPr>
      </p:pic>
      <p:sp>
        <p:nvSpPr>
          <p:cNvPr id="5" name="文本框 4"/>
          <p:cNvSpPr txBox="1"/>
          <p:nvPr/>
        </p:nvSpPr>
        <p:spPr>
          <a:xfrm>
            <a:off x="639720" y="1228474"/>
            <a:ext cx="7856580" cy="830997"/>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Use labels</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and embeddings</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to train a logistic classifier</a:t>
            </a:r>
            <a:endParaRPr lang="zh-CN" altLang="en-US" sz="24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8196089" y="44935"/>
            <a:ext cx="2742732" cy="2098190"/>
          </a:xfrm>
          <a:prstGeom prst="rect">
            <a:avLst/>
          </a:prstGeom>
        </p:spPr>
      </p:pic>
      <p:sp>
        <p:nvSpPr>
          <p:cNvPr id="6" name="文本框 5"/>
          <p:cNvSpPr txBox="1"/>
          <p:nvPr/>
        </p:nvSpPr>
        <p:spPr>
          <a:xfrm>
            <a:off x="10007666" y="1500134"/>
            <a:ext cx="1484104" cy="369332"/>
          </a:xfrm>
          <a:prstGeom prst="rect">
            <a:avLst/>
          </a:prstGeom>
          <a:noFill/>
        </p:spPr>
        <p:txBody>
          <a:bodyPr wrap="square" rtlCol="0">
            <a:spAutoFit/>
          </a:bodyPr>
          <a:lstStyle/>
          <a:p>
            <a:r>
              <a:rPr lang="en-US" altLang="zh-CN" b="1" dirty="0" err="1"/>
              <a:t>embeddings</a:t>
            </a:r>
            <a:endParaRPr lang="zh-CN" altLang="en-US" b="1" dirty="0"/>
          </a:p>
        </p:txBody>
      </p:sp>
      <p:sp>
        <p:nvSpPr>
          <p:cNvPr id="7" name="矩形 6"/>
          <p:cNvSpPr/>
          <p:nvPr/>
        </p:nvSpPr>
        <p:spPr>
          <a:xfrm>
            <a:off x="10306880" y="859142"/>
            <a:ext cx="1899879" cy="369332"/>
          </a:xfrm>
          <a:prstGeom prst="rect">
            <a:avLst/>
          </a:prstGeom>
        </p:spPr>
        <p:txBody>
          <a:bodyPr wrap="none">
            <a:spAutoFit/>
          </a:bodyPr>
          <a:lstStyle/>
          <a:p>
            <a:r>
              <a:rPr lang="en-US" altLang="zh-CN" b="1" dirty="0"/>
              <a:t>logistic classifier</a:t>
            </a:r>
            <a:endParaRPr lang="zh-CN" altLang="en-US" b="1" dirty="0"/>
          </a:p>
        </p:txBody>
      </p:sp>
    </p:spTree>
    <p:extLst>
      <p:ext uri="{BB962C8B-B14F-4D97-AF65-F5344CB8AC3E}">
        <p14:creationId xmlns:p14="http://schemas.microsoft.com/office/powerpoint/2010/main" val="315576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1419" y="427620"/>
            <a:ext cx="8774258" cy="416571"/>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Random Walk-based Approach</a:t>
            </a:r>
          </a:p>
        </p:txBody>
      </p:sp>
      <p:sp>
        <p:nvSpPr>
          <p:cNvPr id="3" name="文本框 2"/>
          <p:cNvSpPr txBox="1"/>
          <p:nvPr/>
        </p:nvSpPr>
        <p:spPr>
          <a:xfrm>
            <a:off x="3468023" y="1044857"/>
            <a:ext cx="6379362" cy="584775"/>
          </a:xfrm>
          <a:prstGeom prst="rect">
            <a:avLst/>
          </a:prstGeom>
          <a:noFill/>
        </p:spPr>
        <p:txBody>
          <a:bodyPr wrap="square" rtlCol="0">
            <a:spAutoFit/>
          </a:bodyPr>
          <a:lstStyle/>
          <a:p>
            <a:r>
              <a:rPr lang="en-US" altLang="zh-CN" sz="3200" dirty="0">
                <a:latin typeface="Calibri" panose="020F0502020204030204" pitchFamily="34" charset="0"/>
                <a:ea typeface="+mj-ea"/>
                <a:cs typeface="Calibri" panose="020F0502020204030204" pitchFamily="34" charset="0"/>
              </a:rPr>
              <a:t>Natural Language Process (NPL)</a:t>
            </a:r>
            <a:endParaRPr lang="zh-CN" altLang="en-US" sz="3200" dirty="0">
              <a:latin typeface="Calibri" panose="020F0502020204030204" pitchFamily="34" charset="0"/>
              <a:ea typeface="+mj-ea"/>
              <a:cs typeface="Calibri" panose="020F0502020204030204" pitchFamily="34" charset="0"/>
            </a:endParaRPr>
          </a:p>
        </p:txBody>
      </p:sp>
      <p:pic>
        <p:nvPicPr>
          <p:cNvPr id="1026" name="Picture 2" descr="https://images2015.cnblogs.com/blog/1042406/201707/1042406-20170713145606275-21003718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19" y="1754098"/>
            <a:ext cx="5190690" cy="2067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2015.cnblogs.com/blog/1042406/201707/1042406-20170713151608181-133663208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00" y="3692770"/>
            <a:ext cx="4955728" cy="287432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00504" y="2164090"/>
            <a:ext cx="4819189" cy="523220"/>
          </a:xfrm>
          <a:prstGeom prst="rect">
            <a:avLst/>
          </a:prstGeom>
        </p:spPr>
        <p:txBody>
          <a:bodyPr wrap="square">
            <a:spAutoFit/>
          </a:bodyPr>
          <a:lstStyle/>
          <a:p>
            <a:r>
              <a:rPr lang="en-US" altLang="zh-CN" sz="2800" b="1" dirty="0">
                <a:solidFill>
                  <a:srgbClr val="000000"/>
                </a:solidFill>
                <a:latin typeface="等线" panose="02010600030101010101" pitchFamily="2" charset="-122"/>
                <a:ea typeface="等线" panose="02010600030101010101" pitchFamily="2" charset="-122"/>
              </a:rPr>
              <a:t>One Hot representation</a:t>
            </a:r>
            <a:endParaRPr lang="zh-CN" altLang="en-US" sz="2800" b="1" dirty="0">
              <a:latin typeface="等线" panose="02010600030101010101" pitchFamily="2" charset="-122"/>
              <a:ea typeface="等线" panose="02010600030101010101" pitchFamily="2" charset="-122"/>
            </a:endParaRPr>
          </a:p>
        </p:txBody>
      </p:sp>
      <p:sp>
        <p:nvSpPr>
          <p:cNvPr id="5" name="文本框 4"/>
          <p:cNvSpPr txBox="1"/>
          <p:nvPr/>
        </p:nvSpPr>
        <p:spPr>
          <a:xfrm>
            <a:off x="5737917" y="2821658"/>
            <a:ext cx="5742883" cy="400110"/>
          </a:xfrm>
          <a:prstGeom prst="rect">
            <a:avLst/>
          </a:prstGeom>
          <a:noFill/>
        </p:spPr>
        <p:txBody>
          <a:bodyPr wrap="square" rtlCol="0">
            <a:spAutoFit/>
          </a:bodyPr>
          <a:lstStyle/>
          <a:p>
            <a:r>
              <a:rPr lang="en-US" altLang="zh-CN" sz="2000" dirty="0">
                <a:latin typeface="Calibri" panose="020F0502020204030204" pitchFamily="34" charset="0"/>
                <a:ea typeface="等线" panose="02010600030101010101" pitchFamily="2" charset="-122"/>
                <a:cs typeface="Calibri" panose="020F0502020204030204" pitchFamily="34" charset="0"/>
              </a:rPr>
              <a:t>1000 word in dictionary : vector of 1000 dimensions </a:t>
            </a:r>
            <a:endParaRPr lang="zh-CN" altLang="en-US" sz="2000" dirty="0">
              <a:latin typeface="Calibri" panose="020F0502020204030204" pitchFamily="34" charset="0"/>
              <a:ea typeface="等线" panose="02010600030101010101" pitchFamily="2" charset="-122"/>
              <a:cs typeface="Calibri" panose="020F0502020204030204" pitchFamily="34" charset="0"/>
            </a:endParaRPr>
          </a:p>
        </p:txBody>
      </p:sp>
      <p:sp>
        <p:nvSpPr>
          <p:cNvPr id="8" name="矩形 7"/>
          <p:cNvSpPr/>
          <p:nvPr/>
        </p:nvSpPr>
        <p:spPr>
          <a:xfrm>
            <a:off x="7203080" y="3560113"/>
            <a:ext cx="2474011" cy="523220"/>
          </a:xfrm>
          <a:prstGeom prst="rect">
            <a:avLst/>
          </a:prstGeom>
        </p:spPr>
        <p:txBody>
          <a:bodyPr wrap="square">
            <a:spAutoFit/>
          </a:bodyPr>
          <a:lstStyle/>
          <a:p>
            <a:pPr lvl="0"/>
            <a:r>
              <a:rPr lang="en-US" altLang="zh-CN" sz="2800" b="1" dirty="0">
                <a:solidFill>
                  <a:srgbClr val="000000"/>
                </a:solidFill>
                <a:latin typeface="+mj-lt"/>
                <a:ea typeface="等线" panose="02010600030101010101" pitchFamily="2" charset="-122"/>
              </a:rPr>
              <a:t>Word2vec</a:t>
            </a:r>
            <a:endParaRPr lang="zh-CN" altLang="en-US" sz="2800" b="1" dirty="0">
              <a:solidFill>
                <a:srgbClr val="000000"/>
              </a:solidFill>
              <a:latin typeface="+mj-lt"/>
              <a:ea typeface="等线" panose="02010600030101010101" pitchFamily="2" charset="-122"/>
            </a:endParaRPr>
          </a:p>
        </p:txBody>
      </p:sp>
      <p:pic>
        <p:nvPicPr>
          <p:cNvPr id="11" name="图片 10"/>
          <p:cNvPicPr>
            <a:picLocks noChangeAspect="1"/>
          </p:cNvPicPr>
          <p:nvPr/>
        </p:nvPicPr>
        <p:blipFill>
          <a:blip r:embed="rId5"/>
          <a:stretch>
            <a:fillRect/>
          </a:stretch>
        </p:blipFill>
        <p:spPr>
          <a:xfrm>
            <a:off x="5737917" y="5113703"/>
            <a:ext cx="5065224" cy="633153"/>
          </a:xfrm>
          <a:prstGeom prst="rect">
            <a:avLst/>
          </a:prstGeom>
        </p:spPr>
      </p:pic>
      <p:sp>
        <p:nvSpPr>
          <p:cNvPr id="12" name="矩形 11"/>
          <p:cNvSpPr/>
          <p:nvPr/>
        </p:nvSpPr>
        <p:spPr>
          <a:xfrm>
            <a:off x="5365344" y="4236760"/>
            <a:ext cx="6489508" cy="707886"/>
          </a:xfrm>
          <a:prstGeom prst="rect">
            <a:avLst/>
          </a:prstGeom>
        </p:spPr>
        <p:txBody>
          <a:bodyPr wrap="square">
            <a:spAutoFit/>
          </a:bodyPr>
          <a:lstStyle/>
          <a:p>
            <a:r>
              <a:rPr lang="en-US" altLang="zh-CN" sz="2000" b="1" dirty="0">
                <a:latin typeface="等线" panose="02010600030101010101" pitchFamily="2" charset="-122"/>
                <a:ea typeface="等线" panose="02010600030101010101" pitchFamily="2" charset="-122"/>
              </a:rPr>
              <a:t>Learning a representation means learning a mapping function from word co-occurrence</a:t>
            </a:r>
            <a:endParaRPr lang="zh-CN" altLang="en-US" sz="2000" b="1" dirty="0">
              <a:latin typeface="等线" panose="02010600030101010101" pitchFamily="2" charset="-122"/>
              <a:ea typeface="等线" panose="02010600030101010101" pitchFamily="2" charset="-122"/>
            </a:endParaRPr>
          </a:p>
        </p:txBody>
      </p:sp>
      <p:sp>
        <p:nvSpPr>
          <p:cNvPr id="14" name="文本框 13"/>
          <p:cNvSpPr txBox="1"/>
          <p:nvPr/>
        </p:nvSpPr>
        <p:spPr>
          <a:xfrm>
            <a:off x="5737917" y="5959638"/>
            <a:ext cx="5404339" cy="523220"/>
          </a:xfrm>
          <a:prstGeom prst="rect">
            <a:avLst/>
          </a:prstGeom>
          <a:noFill/>
        </p:spPr>
        <p:txBody>
          <a:bodyPr wrap="square" rtlCol="0">
            <a:spAutoFit/>
          </a:bodyPr>
          <a:lstStyle/>
          <a:p>
            <a:r>
              <a:rPr lang="en-US" altLang="zh-CN" sz="2800" dirty="0">
                <a:latin typeface="Consolas" panose="020B0609020204030204" pitchFamily="49" charset="0"/>
              </a:rPr>
              <a:t>Man – King ≈ Woman - Queen</a:t>
            </a:r>
            <a:endParaRPr lang="zh-CN" altLang="en-US" sz="2800" dirty="0">
              <a:latin typeface="Consolas" panose="020B0609020204030204" pitchFamily="49" charset="0"/>
            </a:endParaRPr>
          </a:p>
        </p:txBody>
      </p:sp>
    </p:spTree>
    <p:extLst>
      <p:ext uri="{BB962C8B-B14F-4D97-AF65-F5344CB8AC3E}">
        <p14:creationId xmlns:p14="http://schemas.microsoft.com/office/powerpoint/2010/main" val="388915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0"/>
          <p:cNvPicPr>
            <a:picLocks noChangeAspect="1"/>
          </p:cNvPicPr>
          <p:nvPr/>
        </p:nvPicPr>
        <p:blipFill rotWithShape="1">
          <a:blip r:embed="rId3"/>
          <a:srcRect r="42599"/>
          <a:stretch/>
        </p:blipFill>
        <p:spPr>
          <a:xfrm>
            <a:off x="7823663" y="899808"/>
            <a:ext cx="4189595" cy="2347142"/>
          </a:xfrm>
          <a:prstGeom prst="rect">
            <a:avLst/>
          </a:prstGeom>
        </p:spPr>
      </p:pic>
      <p:pic>
        <p:nvPicPr>
          <p:cNvPr id="8" name="图片 7"/>
          <p:cNvPicPr>
            <a:picLocks noChangeAspect="1"/>
          </p:cNvPicPr>
          <p:nvPr/>
        </p:nvPicPr>
        <p:blipFill rotWithShape="1">
          <a:blip r:embed="rId4"/>
          <a:srcRect b="16106"/>
          <a:stretch/>
        </p:blipFill>
        <p:spPr>
          <a:xfrm>
            <a:off x="8372988" y="3487153"/>
            <a:ext cx="3054957" cy="3151639"/>
          </a:xfrm>
          <a:prstGeom prst="rect">
            <a:avLst/>
          </a:prstGeom>
        </p:spPr>
      </p:pic>
      <p:sp>
        <p:nvSpPr>
          <p:cNvPr id="5" name="矩形 4"/>
          <p:cNvSpPr/>
          <p:nvPr/>
        </p:nvSpPr>
        <p:spPr>
          <a:xfrm>
            <a:off x="1239667" y="2366378"/>
            <a:ext cx="5476602" cy="1246495"/>
          </a:xfrm>
          <a:prstGeom prst="rect">
            <a:avLst/>
          </a:prstGeom>
          <a:solidFill>
            <a:schemeClr val="accent6">
              <a:lumMod val="40000"/>
              <a:lumOff val="60000"/>
            </a:schemeClr>
          </a:solidFill>
          <a:ln>
            <a:solidFill>
              <a:schemeClr val="accent6">
                <a:lumMod val="75000"/>
              </a:schemeClr>
            </a:solidFill>
          </a:ln>
          <a:scene3d>
            <a:camera prst="orthographicFront">
              <a:rot lat="1080000" lon="0" rev="0"/>
            </a:camera>
            <a:lightRig rig="threePt" dir="t"/>
          </a:scene3d>
        </p:spPr>
        <p:txBody>
          <a:bodyPr wrap="square">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accent1">
                    <a:lumMod val="75000"/>
                  </a:schemeClr>
                </a:solidFill>
                <a:effectLst/>
                <a:uLnTx/>
                <a:uFillTx/>
                <a:latin typeface="微软雅黑"/>
                <a:ea typeface="等线" panose="02010600030101010101" pitchFamily="2" charset="-122"/>
                <a:cs typeface="+mn-cs"/>
              </a:rPr>
              <a:t>Random walks in Network</a:t>
            </a:r>
          </a:p>
          <a:p>
            <a:pPr marL="0" marR="0" lvl="0" indent="0" algn="ctr" defTabSz="914400" rtl="0" eaLnBrk="1" fontAlgn="auto" latinLnBrk="0" hangingPunct="1">
              <a:lnSpc>
                <a:spcPts val="3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accent1">
                    <a:lumMod val="75000"/>
                  </a:schemeClr>
                </a:solidFill>
                <a:effectLst/>
                <a:uLnTx/>
                <a:uFillTx/>
                <a:latin typeface="微软雅黑"/>
                <a:ea typeface="等线" panose="02010600030101010101" pitchFamily="2" charset="-122"/>
                <a:cs typeface="+mn-cs"/>
              </a:rPr>
              <a:t>=</a:t>
            </a:r>
            <a:r>
              <a:rPr kumimoji="0" lang="en-US" altLang="zh-CN" sz="2800" b="1" i="0" u="none" strike="noStrike" kern="1200" cap="none" spc="0" normalizeH="0" baseline="0" noProof="0" dirty="0">
                <a:ln>
                  <a:noFill/>
                </a:ln>
                <a:solidFill>
                  <a:schemeClr val="accent1">
                    <a:lumMod val="75000"/>
                  </a:schemeClr>
                </a:solidFill>
                <a:effectLst/>
                <a:uLnTx/>
                <a:uFillTx/>
                <a:latin typeface="微软雅黑"/>
                <a:ea typeface="等线" panose="02010600030101010101" pitchFamily="2" charset="-122"/>
                <a:cs typeface="+mn-cs"/>
              </a:rPr>
              <a:t> </a:t>
            </a:r>
          </a:p>
          <a:p>
            <a:pPr marL="0" marR="0" lvl="0" indent="0" algn="ctr" defTabSz="914400" rtl="0" eaLnBrk="1" fontAlgn="auto" latinLnBrk="0" hangingPunct="1">
              <a:lnSpc>
                <a:spcPts val="3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accent1">
                    <a:lumMod val="75000"/>
                  </a:schemeClr>
                </a:solidFill>
                <a:effectLst/>
                <a:uLnTx/>
                <a:uFillTx/>
                <a:latin typeface="微软雅黑"/>
                <a:ea typeface="等线" panose="02010600030101010101" pitchFamily="2" charset="-122"/>
                <a:cs typeface="+mn-cs"/>
              </a:rPr>
              <a:t>Sentences in NLP</a:t>
            </a:r>
            <a:endParaRPr kumimoji="0" lang="zh-CN" altLang="en-US" sz="2800" b="1" i="0" u="none" strike="noStrike" kern="1200" cap="none" spc="0" normalizeH="0" baseline="0" noProof="0" dirty="0">
              <a:ln>
                <a:noFill/>
              </a:ln>
              <a:solidFill>
                <a:schemeClr val="accent1">
                  <a:lumMod val="75000"/>
                </a:schemeClr>
              </a:solidFill>
              <a:effectLst/>
              <a:uLnTx/>
              <a:uFillTx/>
              <a:latin typeface="微软雅黑"/>
              <a:ea typeface="等线" panose="02010600030101010101" pitchFamily="2" charset="-122"/>
              <a:cs typeface="+mn-cs"/>
            </a:endParaRPr>
          </a:p>
        </p:txBody>
      </p:sp>
      <p:sp>
        <p:nvSpPr>
          <p:cNvPr id="20" name="矩形 19"/>
          <p:cNvSpPr/>
          <p:nvPr/>
        </p:nvSpPr>
        <p:spPr>
          <a:xfrm>
            <a:off x="528009" y="6478437"/>
            <a:ext cx="719405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err="1">
                <a:ln>
                  <a:noFill/>
                </a:ln>
                <a:solidFill>
                  <a:srgbClr val="222222"/>
                </a:solidFill>
                <a:effectLst/>
                <a:uLnTx/>
                <a:uFillTx/>
                <a:latin typeface="Times New Roman" panose="02020603050405020304" pitchFamily="18" charset="0"/>
                <a:ea typeface="微软雅黑 Light"/>
                <a:cs typeface="Times New Roman" panose="02020603050405020304" pitchFamily="18" charset="0"/>
              </a:rPr>
              <a:t>Perozzi</a:t>
            </a:r>
            <a:r>
              <a:rPr kumimoji="0" lang="en-US" altLang="zh-CN" sz="1400" b="0" i="0" u="none" strike="noStrike" kern="1200" cap="none" spc="0" normalizeH="0" baseline="0" noProof="0" dirty="0">
                <a:ln>
                  <a:noFill/>
                </a:ln>
                <a:solidFill>
                  <a:srgbClr val="222222"/>
                </a:solidFill>
                <a:effectLst/>
                <a:uLnTx/>
                <a:uFillTx/>
                <a:latin typeface="Times New Roman" panose="02020603050405020304" pitchFamily="18" charset="0"/>
                <a:ea typeface="微软雅黑 Light"/>
                <a:cs typeface="Times New Roman" panose="02020603050405020304" pitchFamily="18" charset="0"/>
              </a:rPr>
              <a:t> B, Al-</a:t>
            </a:r>
            <a:r>
              <a:rPr kumimoji="0" lang="en-US" altLang="zh-CN" sz="1400" b="0" i="0" u="none" strike="noStrike" kern="1200" cap="none" spc="0" normalizeH="0" baseline="0" noProof="0" dirty="0" err="1">
                <a:ln>
                  <a:noFill/>
                </a:ln>
                <a:solidFill>
                  <a:srgbClr val="222222"/>
                </a:solidFill>
                <a:effectLst/>
                <a:uLnTx/>
                <a:uFillTx/>
                <a:latin typeface="Times New Roman" panose="02020603050405020304" pitchFamily="18" charset="0"/>
                <a:ea typeface="微软雅黑 Light"/>
                <a:cs typeface="Times New Roman" panose="02020603050405020304" pitchFamily="18" charset="0"/>
              </a:rPr>
              <a:t>Rfou</a:t>
            </a:r>
            <a:r>
              <a:rPr kumimoji="0" lang="en-US" altLang="zh-CN" sz="1400" b="0" i="0" u="none" strike="noStrike" kern="1200" cap="none" spc="0" normalizeH="0" baseline="0" noProof="0" dirty="0">
                <a:ln>
                  <a:noFill/>
                </a:ln>
                <a:solidFill>
                  <a:srgbClr val="222222"/>
                </a:solidFill>
                <a:effectLst/>
                <a:uLnTx/>
                <a:uFillTx/>
                <a:latin typeface="Times New Roman" panose="02020603050405020304" pitchFamily="18" charset="0"/>
                <a:ea typeface="微软雅黑 Light"/>
                <a:cs typeface="Times New Roman" panose="02020603050405020304" pitchFamily="18" charset="0"/>
              </a:rPr>
              <a:t> R, </a:t>
            </a:r>
            <a:r>
              <a:rPr kumimoji="0" lang="en-US" altLang="zh-CN" sz="1400" b="0" i="0" u="none" strike="noStrike" kern="1200" cap="none" spc="0" normalizeH="0" baseline="0" noProof="0" dirty="0" err="1">
                <a:ln>
                  <a:noFill/>
                </a:ln>
                <a:solidFill>
                  <a:srgbClr val="222222"/>
                </a:solidFill>
                <a:effectLst/>
                <a:uLnTx/>
                <a:uFillTx/>
                <a:latin typeface="Times New Roman" panose="02020603050405020304" pitchFamily="18" charset="0"/>
                <a:ea typeface="微软雅黑 Light"/>
                <a:cs typeface="Times New Roman" panose="02020603050405020304" pitchFamily="18" charset="0"/>
              </a:rPr>
              <a:t>Skiena</a:t>
            </a:r>
            <a:r>
              <a:rPr kumimoji="0" lang="en-US" altLang="zh-CN" sz="1400" b="0" i="0" u="none" strike="noStrike" kern="1200" cap="none" spc="0" normalizeH="0" baseline="0" noProof="0" dirty="0">
                <a:ln>
                  <a:noFill/>
                </a:ln>
                <a:solidFill>
                  <a:srgbClr val="222222"/>
                </a:solidFill>
                <a:effectLst/>
                <a:uLnTx/>
                <a:uFillTx/>
                <a:latin typeface="Times New Roman" panose="02020603050405020304" pitchFamily="18" charset="0"/>
                <a:ea typeface="微软雅黑 Light"/>
                <a:cs typeface="Times New Roman" panose="02020603050405020304" pitchFamily="18" charset="0"/>
              </a:rPr>
              <a:t> S. Proceedings of the 20th ACM SIGKDD. ACM, 2014</a:t>
            </a:r>
            <a:endPar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Light"/>
              <a:cs typeface="Times New Roman" panose="02020603050405020304" pitchFamily="18" charset="0"/>
            </a:endParaRPr>
          </a:p>
        </p:txBody>
      </p:sp>
      <p:sp>
        <p:nvSpPr>
          <p:cNvPr id="21" name="矩形 20"/>
          <p:cNvSpPr/>
          <p:nvPr/>
        </p:nvSpPr>
        <p:spPr>
          <a:xfrm>
            <a:off x="433849" y="1134971"/>
            <a:ext cx="11452336" cy="461665"/>
          </a:xfrm>
          <a:prstGeom prst="rect">
            <a:avLst/>
          </a:prstGeom>
        </p:spPr>
        <p:txBody>
          <a:bodyPr wrap="square">
            <a:spAutoFit/>
          </a:bodyPr>
          <a:lstStyle/>
          <a:p>
            <a:pPr lvl="0"/>
            <a:r>
              <a:rPr lang="en-US" altLang="zh-CN" sz="2400" dirty="0">
                <a:solidFill>
                  <a:srgbClr val="000000"/>
                </a:solidFill>
                <a:latin typeface="Calibri" panose="020F0502020204030204" pitchFamily="34" charset="0"/>
                <a:ea typeface="等线" panose="02010600030101010101" pitchFamily="2" charset="-122"/>
                <a:cs typeface="Calibri" panose="020F0502020204030204" pitchFamily="34" charset="0"/>
              </a:rPr>
              <a:t>Employ random walks on the graph to discover the structure</a:t>
            </a:r>
          </a:p>
        </p:txBody>
      </p:sp>
      <p:pic>
        <p:nvPicPr>
          <p:cNvPr id="2" name="图片 1"/>
          <p:cNvPicPr>
            <a:picLocks noChangeAspect="1"/>
          </p:cNvPicPr>
          <p:nvPr/>
        </p:nvPicPr>
        <p:blipFill>
          <a:blip r:embed="rId5"/>
          <a:stretch>
            <a:fillRect/>
          </a:stretch>
        </p:blipFill>
        <p:spPr>
          <a:xfrm>
            <a:off x="474844" y="1672833"/>
            <a:ext cx="6768133" cy="534326"/>
          </a:xfrm>
          <a:prstGeom prst="rect">
            <a:avLst/>
          </a:prstGeom>
        </p:spPr>
      </p:pic>
      <p:pic>
        <p:nvPicPr>
          <p:cNvPr id="4" name="图片 3"/>
          <p:cNvPicPr>
            <a:picLocks noChangeAspect="1"/>
          </p:cNvPicPr>
          <p:nvPr/>
        </p:nvPicPr>
        <p:blipFill rotWithShape="1">
          <a:blip r:embed="rId6"/>
          <a:srcRect t="13484" r="33364" b="71019"/>
          <a:stretch/>
        </p:blipFill>
        <p:spPr>
          <a:xfrm>
            <a:off x="1480486" y="3867243"/>
            <a:ext cx="5476601" cy="715578"/>
          </a:xfrm>
          <a:prstGeom prst="rect">
            <a:avLst/>
          </a:prstGeom>
        </p:spPr>
      </p:pic>
      <p:sp>
        <p:nvSpPr>
          <p:cNvPr id="6" name="文本框 5"/>
          <p:cNvSpPr txBox="1"/>
          <p:nvPr/>
        </p:nvSpPr>
        <p:spPr>
          <a:xfrm>
            <a:off x="3125461" y="4703422"/>
            <a:ext cx="3986807" cy="707886"/>
          </a:xfrm>
          <a:prstGeom prst="rect">
            <a:avLst/>
          </a:prstGeom>
          <a:noFill/>
        </p:spPr>
        <p:txBody>
          <a:bodyPr wrap="square" rtlCol="0">
            <a:spAutoFit/>
          </a:bodyPr>
          <a:lstStyle/>
          <a:p>
            <a:pPr algn="ctr"/>
            <a:r>
              <a:rPr lang="en-US" altLang="zh-CN" sz="2000" b="1" dirty="0">
                <a:latin typeface="+mj-lt"/>
              </a:rPr>
              <a:t>Node sequence as the input of word2vec models</a:t>
            </a:r>
          </a:p>
        </p:txBody>
      </p:sp>
      <p:sp>
        <p:nvSpPr>
          <p:cNvPr id="7" name="文本框 6"/>
          <p:cNvSpPr txBox="1"/>
          <p:nvPr/>
        </p:nvSpPr>
        <p:spPr>
          <a:xfrm>
            <a:off x="8004642" y="5710922"/>
            <a:ext cx="1895824" cy="830997"/>
          </a:xfrm>
          <a:prstGeom prst="rect">
            <a:avLst/>
          </a:prstGeom>
          <a:noFill/>
        </p:spPr>
        <p:txBody>
          <a:bodyPr wrap="square" rtlCol="0">
            <a:spAutoFit/>
          </a:bodyPr>
          <a:lstStyle/>
          <a:p>
            <a:pPr algn="ctr"/>
            <a:r>
              <a:rPr lang="en-US" altLang="zh-CN" sz="2400" b="1" dirty="0">
                <a:latin typeface="+mj-lt"/>
              </a:rPr>
              <a:t>word2vec</a:t>
            </a:r>
          </a:p>
          <a:p>
            <a:pPr algn="ctr"/>
            <a:r>
              <a:rPr lang="en-US" altLang="zh-CN" sz="2400" b="1" dirty="0">
                <a:latin typeface="+mj-lt"/>
              </a:rPr>
              <a:t>models</a:t>
            </a:r>
            <a:endParaRPr lang="zh-CN" altLang="en-US" sz="2400" b="1" dirty="0">
              <a:latin typeface="+mj-lt"/>
            </a:endParaRPr>
          </a:p>
        </p:txBody>
      </p:sp>
      <p:pic>
        <p:nvPicPr>
          <p:cNvPr id="9" name="图片 8"/>
          <p:cNvPicPr>
            <a:picLocks noChangeAspect="1"/>
          </p:cNvPicPr>
          <p:nvPr/>
        </p:nvPicPr>
        <p:blipFill>
          <a:blip r:embed="rId7"/>
          <a:stretch>
            <a:fillRect/>
          </a:stretch>
        </p:blipFill>
        <p:spPr>
          <a:xfrm>
            <a:off x="301607" y="4492034"/>
            <a:ext cx="2455508" cy="1909321"/>
          </a:xfrm>
          <a:prstGeom prst="rect">
            <a:avLst/>
          </a:prstGeom>
        </p:spPr>
      </p:pic>
      <p:pic>
        <p:nvPicPr>
          <p:cNvPr id="11" name="图片 10"/>
          <p:cNvPicPr>
            <a:picLocks noChangeAspect="1"/>
          </p:cNvPicPr>
          <p:nvPr/>
        </p:nvPicPr>
        <p:blipFill>
          <a:blip r:embed="rId8"/>
          <a:stretch>
            <a:fillRect/>
          </a:stretch>
        </p:blipFill>
        <p:spPr>
          <a:xfrm>
            <a:off x="3323978" y="5617699"/>
            <a:ext cx="4065507" cy="508800"/>
          </a:xfrm>
          <a:prstGeom prst="rect">
            <a:avLst/>
          </a:prstGeom>
        </p:spPr>
      </p:pic>
      <p:sp>
        <p:nvSpPr>
          <p:cNvPr id="14" name="文本占位符 1"/>
          <p:cNvSpPr>
            <a:spLocks noGrp="1"/>
          </p:cNvSpPr>
          <p:nvPr>
            <p:ph type="body" sz="quarter" idx="10"/>
          </p:nvPr>
        </p:nvSpPr>
        <p:spPr>
          <a:xfrm>
            <a:off x="271419" y="381637"/>
            <a:ext cx="6557333" cy="416571"/>
          </a:xfrm>
        </p:spPr>
        <p:txBody>
          <a:bodyPr>
            <a:noAutofit/>
          </a:bodyPr>
          <a:lstStyle/>
          <a:p>
            <a:r>
              <a:rPr lang="en-US" altLang="zh-CN" sz="40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DeepWalk</a:t>
            </a:r>
            <a:endPar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84085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
          <p:cNvSpPr>
            <a:spLocks noGrp="1"/>
          </p:cNvSpPr>
          <p:nvPr>
            <p:ph type="body" sz="quarter" idx="10"/>
          </p:nvPr>
        </p:nvSpPr>
        <p:spPr>
          <a:xfrm>
            <a:off x="271419" y="381637"/>
            <a:ext cx="6557333" cy="416571"/>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Node2Vec</a:t>
            </a:r>
          </a:p>
        </p:txBody>
      </p:sp>
      <p:sp>
        <p:nvSpPr>
          <p:cNvPr id="16" name="矩形 2"/>
          <p:cNvSpPr/>
          <p:nvPr/>
        </p:nvSpPr>
        <p:spPr>
          <a:xfrm>
            <a:off x="2281820" y="6496797"/>
            <a:ext cx="7197460" cy="307777"/>
          </a:xfrm>
          <a:prstGeom prst="rect">
            <a:avLst/>
          </a:prstGeom>
        </p:spPr>
        <p:txBody>
          <a:bodyPr wrap="square">
            <a:spAutoFit/>
          </a:bodyPr>
          <a:lstStyle/>
          <a:p>
            <a:r>
              <a:rPr lang="zh-CN" altLang="en-US" sz="1400" dirty="0">
                <a:latin typeface="Times New Roman" panose="02020603050405020304" pitchFamily="18" charset="0"/>
                <a:cs typeface="Times New Roman" panose="02020603050405020304" pitchFamily="18" charset="0"/>
              </a:rPr>
              <a:t> </a:t>
            </a:r>
            <a:r>
              <a:rPr lang="zh-CN" altLang="en-US" sz="1400" dirty="0">
                <a:latin typeface="Times New Roman" panose="02020603050405020304" pitchFamily="18" charset="0"/>
                <a:ea typeface="等线" panose="02010600030101010101" pitchFamily="2" charset="-122"/>
                <a:cs typeface="Times New Roman" panose="02020603050405020304" pitchFamily="18" charset="0"/>
              </a:rPr>
              <a:t>A. Grover and J. Leskovec. node2vec: Scalable feature learning for networks. In KDD, 2016</a:t>
            </a:r>
          </a:p>
        </p:txBody>
      </p:sp>
      <p:sp>
        <p:nvSpPr>
          <p:cNvPr id="18" name="矩形 6"/>
          <p:cNvSpPr/>
          <p:nvPr/>
        </p:nvSpPr>
        <p:spPr>
          <a:xfrm>
            <a:off x="522011" y="1699348"/>
            <a:ext cx="3640069" cy="4031873"/>
          </a:xfrm>
          <a:prstGeom prst="rect">
            <a:avLst/>
          </a:prstGeom>
          <a:solidFill>
            <a:schemeClr val="accent6">
              <a:lumMod val="40000"/>
              <a:lumOff val="60000"/>
            </a:schemeClr>
          </a:solidFill>
          <a:ln>
            <a:solidFill>
              <a:schemeClr val="accent6">
                <a:lumMod val="75000"/>
              </a:schemeClr>
            </a:solidFill>
          </a:ln>
        </p:spPr>
        <p:txBody>
          <a:bodyPr wrap="square">
            <a:spAutoFit/>
          </a:bodyPr>
          <a:lstStyle/>
          <a:p>
            <a:r>
              <a:rPr lang="en-US" altLang="zh-CN" sz="3200" b="1" dirty="0">
                <a:solidFill>
                  <a:schemeClr val="accent5">
                    <a:lumMod val="75000"/>
                  </a:schemeClr>
                </a:solidFill>
                <a:latin typeface="Calibri" panose="020F0502020204030204" pitchFamily="34" charset="0"/>
                <a:ea typeface="等线" panose="02010600030101010101" pitchFamily="2" charset="-122"/>
                <a:cs typeface="Calibri" panose="020F0502020204030204" pitchFamily="34" charset="0"/>
              </a:rPr>
              <a:t>Biased random walks</a:t>
            </a:r>
          </a:p>
          <a:p>
            <a:endParaRPr lang="en-US" altLang="zh-CN" sz="2400" b="1" dirty="0">
              <a:solidFill>
                <a:schemeClr val="accent5">
                  <a:lumMod val="75000"/>
                </a:schemeClr>
              </a:solidFill>
              <a:latin typeface="Calibri" panose="020F0502020204030204" pitchFamily="34" charset="0"/>
              <a:ea typeface="等线" panose="02010600030101010101" pitchFamily="2" charset="-122"/>
              <a:cs typeface="Calibri" panose="020F0502020204030204" pitchFamily="34" charset="0"/>
            </a:endParaRPr>
          </a:p>
          <a:p>
            <a:r>
              <a:rPr lang="en-US" altLang="zh-CN" sz="2800" i="1" dirty="0">
                <a:solidFill>
                  <a:schemeClr val="accent5">
                    <a:lumMod val="75000"/>
                  </a:schemeClr>
                </a:solidFill>
                <a:latin typeface="Times New Roman" panose="02020603050405020304" pitchFamily="18" charset="0"/>
                <a:ea typeface="等线" panose="02010600030101010101" pitchFamily="2" charset="-122"/>
                <a:cs typeface="Times New Roman" panose="02020603050405020304" pitchFamily="18" charset="0"/>
              </a:rPr>
              <a:t>p</a:t>
            </a:r>
            <a:r>
              <a:rPr lang="en-US" altLang="zh-CN" sz="2800" dirty="0">
                <a:solidFill>
                  <a:schemeClr val="accent5">
                    <a:lumMod val="75000"/>
                  </a:schemeClr>
                </a:solidFill>
                <a:latin typeface="Calibri" panose="020F0502020204030204" pitchFamily="34" charset="0"/>
                <a:ea typeface="等线" panose="02010600030101010101" pitchFamily="2" charset="-122"/>
                <a:cs typeface="Calibri" panose="020F0502020204030204" pitchFamily="34" charset="0"/>
              </a:rPr>
              <a:t>: </a:t>
            </a:r>
            <a:r>
              <a:rPr lang="zh-CN" altLang="en-US" sz="2800" dirty="0">
                <a:solidFill>
                  <a:schemeClr val="accent5">
                    <a:lumMod val="75000"/>
                  </a:schemeClr>
                </a:solidFill>
                <a:latin typeface="Calibri" panose="020F0502020204030204" pitchFamily="34" charset="0"/>
                <a:ea typeface="等线" panose="02010600030101010101" pitchFamily="2" charset="-122"/>
                <a:cs typeface="Calibri" panose="020F0502020204030204" pitchFamily="34" charset="0"/>
              </a:rPr>
              <a:t>controls the walk revisiting a node</a:t>
            </a:r>
            <a:endParaRPr lang="en-US" altLang="zh-CN" sz="2800" dirty="0">
              <a:solidFill>
                <a:schemeClr val="accent5">
                  <a:lumMod val="75000"/>
                </a:schemeClr>
              </a:solidFill>
              <a:latin typeface="Calibri" panose="020F0502020204030204" pitchFamily="34" charset="0"/>
              <a:ea typeface="等线" panose="02010600030101010101" pitchFamily="2" charset="-122"/>
              <a:cs typeface="Calibri" panose="020F0502020204030204" pitchFamily="34" charset="0"/>
            </a:endParaRPr>
          </a:p>
          <a:p>
            <a:endParaRPr lang="zh-CN" altLang="en-US" sz="2800" dirty="0">
              <a:solidFill>
                <a:schemeClr val="accent5">
                  <a:lumMod val="75000"/>
                </a:schemeClr>
              </a:solidFill>
              <a:latin typeface="Calibri" panose="020F0502020204030204" pitchFamily="34" charset="0"/>
              <a:ea typeface="等线" panose="02010600030101010101" pitchFamily="2" charset="-122"/>
              <a:cs typeface="Calibri" panose="020F0502020204030204" pitchFamily="34" charset="0"/>
            </a:endParaRPr>
          </a:p>
          <a:p>
            <a:r>
              <a:rPr lang="en-US" altLang="zh-CN" sz="2800" i="1" dirty="0">
                <a:solidFill>
                  <a:schemeClr val="accent5">
                    <a:lumMod val="75000"/>
                  </a:schemeClr>
                </a:solidFill>
                <a:latin typeface="Times New Roman" panose="02020603050405020304" pitchFamily="18" charset="0"/>
                <a:ea typeface="等线" panose="02010600030101010101" pitchFamily="2" charset="-122"/>
                <a:cs typeface="Times New Roman" panose="02020603050405020304" pitchFamily="18" charset="0"/>
              </a:rPr>
              <a:t>q</a:t>
            </a:r>
            <a:r>
              <a:rPr lang="en-US" altLang="zh-CN" sz="2800" dirty="0">
                <a:solidFill>
                  <a:schemeClr val="accent5">
                    <a:lumMod val="75000"/>
                  </a:schemeClr>
                </a:solidFill>
                <a:latin typeface="Calibri" panose="020F0502020204030204" pitchFamily="34" charset="0"/>
                <a:ea typeface="等线" panose="02010600030101010101" pitchFamily="2" charset="-122"/>
                <a:cs typeface="Calibri" panose="020F0502020204030204" pitchFamily="34" charset="0"/>
              </a:rPr>
              <a:t>:</a:t>
            </a:r>
            <a:r>
              <a:rPr lang="zh-CN" altLang="en-US" sz="2800" dirty="0">
                <a:solidFill>
                  <a:schemeClr val="accent5">
                    <a:lumMod val="75000"/>
                  </a:schemeClr>
                </a:solidFill>
                <a:latin typeface="Calibri" panose="020F0502020204030204" pitchFamily="34" charset="0"/>
                <a:ea typeface="等线" panose="02010600030101010101" pitchFamily="2" charset="-122"/>
                <a:cs typeface="Calibri" panose="020F0502020204030204" pitchFamily="34" charset="0"/>
              </a:rPr>
              <a:t> controls the walk revisiting a</a:t>
            </a:r>
            <a:r>
              <a:rPr lang="en-US" altLang="zh-CN" sz="2800" dirty="0">
                <a:solidFill>
                  <a:schemeClr val="accent5">
                    <a:lumMod val="75000"/>
                  </a:schemeClr>
                </a:solidFill>
                <a:latin typeface="Calibri" panose="020F0502020204030204" pitchFamily="34" charset="0"/>
                <a:ea typeface="等线" panose="02010600030101010101" pitchFamily="2" charset="-122"/>
                <a:cs typeface="Calibri" panose="020F0502020204030204" pitchFamily="34" charset="0"/>
              </a:rPr>
              <a:t>node’s one-hop </a:t>
            </a:r>
            <a:r>
              <a:rPr lang="zh-CN" altLang="en-US" sz="2800" dirty="0">
                <a:solidFill>
                  <a:schemeClr val="accent5">
                    <a:lumMod val="75000"/>
                  </a:schemeClr>
                </a:solidFill>
                <a:latin typeface="Calibri" panose="020F0502020204030204" pitchFamily="34" charset="0"/>
                <a:ea typeface="等线" panose="02010600030101010101" pitchFamily="2" charset="-122"/>
                <a:cs typeface="Calibri" panose="020F0502020204030204" pitchFamily="34" charset="0"/>
              </a:rPr>
              <a:t>neighborhood</a:t>
            </a:r>
          </a:p>
        </p:txBody>
      </p:sp>
      <p:pic>
        <p:nvPicPr>
          <p:cNvPr id="22" name="图片 8"/>
          <p:cNvPicPr>
            <a:picLocks noChangeAspect="1"/>
          </p:cNvPicPr>
          <p:nvPr/>
        </p:nvPicPr>
        <p:blipFill>
          <a:blip r:embed="rId3"/>
          <a:stretch>
            <a:fillRect/>
          </a:stretch>
        </p:blipFill>
        <p:spPr>
          <a:xfrm>
            <a:off x="7495325" y="3973817"/>
            <a:ext cx="4410075" cy="1571625"/>
          </a:xfrm>
          <a:prstGeom prst="rect">
            <a:avLst/>
          </a:prstGeom>
        </p:spPr>
      </p:pic>
      <p:pic>
        <p:nvPicPr>
          <p:cNvPr id="23" name="图片 9"/>
          <p:cNvPicPr>
            <a:picLocks noChangeAspect="1"/>
          </p:cNvPicPr>
          <p:nvPr/>
        </p:nvPicPr>
        <p:blipFill>
          <a:blip r:embed="rId4"/>
          <a:stretch>
            <a:fillRect/>
          </a:stretch>
        </p:blipFill>
        <p:spPr>
          <a:xfrm>
            <a:off x="4833322" y="937868"/>
            <a:ext cx="6495701" cy="2319415"/>
          </a:xfrm>
          <a:prstGeom prst="rect">
            <a:avLst/>
          </a:prstGeom>
        </p:spPr>
      </p:pic>
      <p:pic>
        <p:nvPicPr>
          <p:cNvPr id="24" name="图片 10"/>
          <p:cNvPicPr>
            <a:picLocks noChangeAspect="1"/>
          </p:cNvPicPr>
          <p:nvPr/>
        </p:nvPicPr>
        <p:blipFill>
          <a:blip r:embed="rId5"/>
          <a:stretch>
            <a:fillRect/>
          </a:stretch>
        </p:blipFill>
        <p:spPr>
          <a:xfrm>
            <a:off x="4568480" y="3579998"/>
            <a:ext cx="2964945" cy="2205229"/>
          </a:xfrm>
          <a:prstGeom prst="rect">
            <a:avLst/>
          </a:prstGeom>
        </p:spPr>
      </p:pic>
      <p:sp>
        <p:nvSpPr>
          <p:cNvPr id="25" name="文本框 11"/>
          <p:cNvSpPr txBox="1"/>
          <p:nvPr/>
        </p:nvSpPr>
        <p:spPr>
          <a:xfrm>
            <a:off x="5290522" y="5750692"/>
            <a:ext cx="6043961" cy="461665"/>
          </a:xfrm>
          <a:prstGeom prst="rect">
            <a:avLst/>
          </a:prstGeom>
          <a:noFill/>
        </p:spPr>
        <p:txBody>
          <a:bodyPr wrap="square" rtlCol="0">
            <a:spAutoFit/>
          </a:bodyPr>
          <a:lstStyle/>
          <a:p>
            <a:r>
              <a:rPr lang="en-US" altLang="zh-CN" sz="2400" b="1" i="1" dirty="0">
                <a:latin typeface="Times New Roman" panose="02020603050405020304" pitchFamily="18" charset="0"/>
                <a:ea typeface="等线" panose="02010600030101010101" pitchFamily="2" charset="-122"/>
                <a:cs typeface="Times New Roman" panose="02020603050405020304" pitchFamily="18" charset="0"/>
              </a:rPr>
              <a:t>p</a:t>
            </a:r>
            <a:r>
              <a:rPr lang="en-US" altLang="zh-CN" sz="2400" b="1" dirty="0">
                <a:latin typeface="Times New Roman" panose="02020603050405020304" pitchFamily="18" charset="0"/>
                <a:ea typeface="等线" panose="02010600030101010101" pitchFamily="2" charset="-122"/>
                <a:cs typeface="Times New Roman" panose="02020603050405020304" pitchFamily="18" charset="0"/>
              </a:rPr>
              <a:t> increase </a:t>
            </a:r>
            <a:r>
              <a:rPr lang="en-US" altLang="zh-CN" sz="2400" b="1" dirty="0">
                <a:latin typeface="Times New Roman" panose="02020603050405020304" pitchFamily="18" charset="0"/>
                <a:ea typeface="等线" panose="02010600030101010101" pitchFamily="2" charset="-122"/>
                <a:cs typeface="Times New Roman" panose="02020603050405020304" pitchFamily="18" charset="0"/>
                <a:sym typeface="Symbol" panose="05050102010706020507" pitchFamily="18" charset="2"/>
              </a:rPr>
              <a:t> DFS           </a:t>
            </a:r>
            <a:r>
              <a:rPr lang="en-US" altLang="zh-CN" sz="2400" b="1" i="1" dirty="0">
                <a:latin typeface="Times New Roman" panose="02020603050405020304" pitchFamily="18" charset="0"/>
                <a:ea typeface="等线" panose="02010600030101010101" pitchFamily="2" charset="-122"/>
                <a:cs typeface="Times New Roman" panose="02020603050405020304" pitchFamily="18" charset="0"/>
                <a:sym typeface="Symbol" panose="05050102010706020507" pitchFamily="18" charset="2"/>
              </a:rPr>
              <a:t>q</a:t>
            </a:r>
            <a:r>
              <a:rPr lang="en-US" altLang="zh-CN" sz="2400" b="1" dirty="0">
                <a:latin typeface="Times New Roman" panose="02020603050405020304" pitchFamily="18" charset="0"/>
                <a:ea typeface="等线" panose="02010600030101010101" pitchFamily="2" charset="-122"/>
                <a:cs typeface="Times New Roman" panose="02020603050405020304" pitchFamily="18" charset="0"/>
                <a:sym typeface="Symbol" panose="05050102010706020507" pitchFamily="18" charset="2"/>
              </a:rPr>
              <a:t> increase  BFS</a:t>
            </a:r>
            <a:endParaRPr lang="zh-CN" altLang="en-US" sz="2400" b="1" dirty="0">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5799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rotWithShape="1">
          <a:blip r:embed="rId3">
            <a:extLst>
              <a:ext uri="{28A0092B-C50C-407E-A947-70E740481C1C}">
                <a14:useLocalDpi xmlns:a14="http://schemas.microsoft.com/office/drawing/2010/main" val="0"/>
              </a:ext>
            </a:extLst>
          </a:blip>
          <a:srcRect l="15903" r="30204"/>
          <a:stretch/>
        </p:blipFill>
        <p:spPr>
          <a:xfrm>
            <a:off x="6847819" y="1264919"/>
            <a:ext cx="5087007" cy="5093839"/>
          </a:xfrm>
          <a:prstGeom prst="rect">
            <a:avLst/>
          </a:prstGeom>
        </p:spPr>
      </p:pic>
      <p:sp>
        <p:nvSpPr>
          <p:cNvPr id="4" name="文本占位符 1"/>
          <p:cNvSpPr>
            <a:spLocks noGrp="1"/>
          </p:cNvSpPr>
          <p:nvPr>
            <p:ph type="body" sz="quarter" idx="10"/>
          </p:nvPr>
        </p:nvSpPr>
        <p:spPr>
          <a:xfrm>
            <a:off x="281929" y="394250"/>
            <a:ext cx="8938271" cy="416571"/>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Unsupervised Cross-layer Random Walks</a:t>
            </a:r>
          </a:p>
        </p:txBody>
      </p:sp>
      <p:sp>
        <p:nvSpPr>
          <p:cNvPr id="5" name="文本框 4"/>
          <p:cNvSpPr txBox="1"/>
          <p:nvPr/>
        </p:nvSpPr>
        <p:spPr>
          <a:xfrm>
            <a:off x="7628557" y="3040898"/>
            <a:ext cx="3873035" cy="830997"/>
          </a:xfrm>
          <a:prstGeom prst="rect">
            <a:avLst/>
          </a:prstGeom>
          <a:noFill/>
        </p:spPr>
        <p:txBody>
          <a:bodyPr wrap="square" rtlCol="0">
            <a:spAutoFit/>
          </a:bodyPr>
          <a:lstStyle/>
          <a:p>
            <a:pPr algn="ctr"/>
            <a:r>
              <a:rPr lang="en-US" altLang="zh-CN" sz="2000" dirty="0">
                <a:latin typeface="微软雅黑" panose="020B0503020204020204" pitchFamily="34" charset="-122"/>
                <a:ea typeface="微软雅黑" panose="020B0503020204020204" pitchFamily="34" charset="-122"/>
              </a:rPr>
              <a:t>The original adjacency network </a:t>
            </a:r>
            <a:r>
              <a:rPr lang="en-US" altLang="zh-CN" sz="2800" b="1" i="1" dirty="0">
                <a:latin typeface="Calisto MT" panose="02040603050505030304" pitchFamily="18" charset="0"/>
              </a:rPr>
              <a:t>W</a:t>
            </a:r>
            <a:endParaRPr lang="zh-CN" altLang="en-US" sz="2400" b="1" dirty="0"/>
          </a:p>
        </p:txBody>
      </p:sp>
      <p:sp>
        <p:nvSpPr>
          <p:cNvPr id="7" name="文本框 6"/>
          <p:cNvSpPr txBox="1"/>
          <p:nvPr/>
        </p:nvSpPr>
        <p:spPr>
          <a:xfrm>
            <a:off x="8208029" y="5844819"/>
            <a:ext cx="2714089" cy="707886"/>
          </a:xfrm>
          <a:prstGeom prst="rect">
            <a:avLst/>
          </a:prstGeom>
          <a:noFill/>
        </p:spPr>
        <p:txBody>
          <a:bodyPr wrap="square" rtlCol="0">
            <a:spAutoFit/>
          </a:bodyPr>
          <a:lstStyle/>
          <a:p>
            <a:pPr algn="ctr"/>
            <a:r>
              <a:rPr lang="en-US" altLang="zh-CN" sz="2000" dirty="0">
                <a:latin typeface="微软雅黑" panose="020B0503020204020204" pitchFamily="34" charset="-122"/>
                <a:ea typeface="微软雅黑" panose="020B0503020204020204" pitchFamily="34" charset="-122"/>
              </a:rPr>
              <a:t>The role-based similarity network </a:t>
            </a:r>
            <a:r>
              <a:rPr lang="en-US" altLang="zh-CN" sz="2000" b="1" i="1" dirty="0">
                <a:latin typeface="微软雅黑" panose="020B0503020204020204" pitchFamily="34" charset="-122"/>
                <a:ea typeface="微软雅黑" panose="020B0503020204020204" pitchFamily="34" charset="-122"/>
              </a:rPr>
              <a:t>S</a:t>
            </a:r>
          </a:p>
        </p:txBody>
      </p:sp>
      <p:sp>
        <p:nvSpPr>
          <p:cNvPr id="8" name="文本框 7"/>
          <p:cNvSpPr txBox="1"/>
          <p:nvPr/>
        </p:nvSpPr>
        <p:spPr>
          <a:xfrm>
            <a:off x="8057568" y="1618345"/>
            <a:ext cx="2903525" cy="984885"/>
          </a:xfrm>
          <a:prstGeom prst="rect">
            <a:avLst/>
          </a:prstGeom>
          <a:solidFill>
            <a:schemeClr val="accent5">
              <a:lumMod val="20000"/>
              <a:lumOff val="80000"/>
            </a:schemeClr>
          </a:solidFill>
        </p:spPr>
        <p:txBody>
          <a:bodyPr wrap="square" rtlCol="0">
            <a:spAutoFit/>
          </a:bodyPr>
          <a:lstStyle/>
          <a:p>
            <a:pPr algn="ctr"/>
            <a:r>
              <a:rPr lang="en-US" altLang="zh-CN" sz="2000" dirty="0">
                <a:solidFill>
                  <a:srgbClr val="0070C0"/>
                </a:solidFill>
                <a:latin typeface="微软雅黑" panose="020B0503020204020204" pitchFamily="34" charset="-122"/>
                <a:ea typeface="微软雅黑" panose="020B0503020204020204" pitchFamily="34" charset="-122"/>
              </a:rPr>
              <a:t>Sample based on proximity </a:t>
            </a:r>
          </a:p>
          <a:p>
            <a:pPr algn="ctr"/>
            <a:r>
              <a:rPr lang="en-US" altLang="zh-CN" b="1" dirty="0">
                <a:solidFill>
                  <a:srgbClr val="0070C0"/>
                </a:solidFill>
                <a:latin typeface="微软雅黑" panose="020B0503020204020204" pitchFamily="34" charset="-122"/>
                <a:ea typeface="微软雅黑" panose="020B0503020204020204" pitchFamily="34" charset="-122"/>
              </a:rPr>
              <a:t>(local community level )</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271464" y="4474068"/>
            <a:ext cx="2629544" cy="984885"/>
          </a:xfrm>
          <a:prstGeom prst="rect">
            <a:avLst/>
          </a:prstGeom>
          <a:solidFill>
            <a:schemeClr val="accent5">
              <a:lumMod val="20000"/>
              <a:lumOff val="80000"/>
            </a:schemeClr>
          </a:solidFill>
        </p:spPr>
        <p:txBody>
          <a:bodyPr wrap="square" rtlCol="0">
            <a:spAutoFit/>
          </a:bodyPr>
          <a:lstStyle/>
          <a:p>
            <a:pPr algn="ctr"/>
            <a:r>
              <a:rPr lang="en-US" altLang="zh-CN" sz="2000" dirty="0">
                <a:solidFill>
                  <a:srgbClr val="0070C0"/>
                </a:solidFill>
                <a:latin typeface="微软雅黑" panose="020B0503020204020204" pitchFamily="34" charset="-122"/>
                <a:ea typeface="微软雅黑" panose="020B0503020204020204" pitchFamily="34" charset="-122"/>
              </a:rPr>
              <a:t>Sample based on similarity </a:t>
            </a:r>
          </a:p>
          <a:p>
            <a:pPr algn="ctr"/>
            <a:r>
              <a:rPr lang="en-US" altLang="zh-CN" b="1" dirty="0">
                <a:solidFill>
                  <a:srgbClr val="0070C0"/>
                </a:solidFill>
                <a:latin typeface="微软雅黑" panose="020B0503020204020204" pitchFamily="34" charset="-122"/>
                <a:ea typeface="微软雅黑" panose="020B0503020204020204" pitchFamily="34" charset="-122"/>
              </a:rPr>
              <a:t>( global role level )</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485964" y="3110328"/>
            <a:ext cx="3142593" cy="954107"/>
          </a:xfrm>
          <a:prstGeom prst="rect">
            <a:avLst/>
          </a:prstGeom>
          <a:noFill/>
        </p:spPr>
        <p:txBody>
          <a:bodyPr wrap="square" rtlCol="0">
            <a:spAutoFit/>
          </a:bodyPr>
          <a:lstStyle/>
          <a:p>
            <a:pPr algn="ctr"/>
            <a:r>
              <a:rPr lang="en-US" altLang="zh-CN" sz="2800" b="1" dirty="0">
                <a:solidFill>
                  <a:srgbClr val="002060"/>
                </a:solidFill>
                <a:latin typeface="微软雅黑" panose="020B0503020204020204" pitchFamily="34" charset="-122"/>
                <a:ea typeface="微软雅黑" panose="020B0503020204020204" pitchFamily="34" charset="-122"/>
              </a:rPr>
              <a:t>Cross-layer Random Walks</a:t>
            </a:r>
          </a:p>
        </p:txBody>
      </p:sp>
      <p:sp>
        <p:nvSpPr>
          <p:cNvPr id="11" name="右箭头 10"/>
          <p:cNvSpPr/>
          <p:nvPr/>
        </p:nvSpPr>
        <p:spPr>
          <a:xfrm rot="19191272">
            <a:off x="6183249" y="2474878"/>
            <a:ext cx="893380" cy="348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rot="2733300">
            <a:off x="6192200" y="4257960"/>
            <a:ext cx="890519" cy="378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92008" y="1490835"/>
            <a:ext cx="3992265" cy="3816429"/>
          </a:xfrm>
          <a:prstGeom prst="rect">
            <a:avLst/>
          </a:prstGeom>
          <a:noFill/>
        </p:spPr>
        <p:txBody>
          <a:bodyPr wrap="square" rtlCol="0">
            <a:spAutoFit/>
          </a:bodyPr>
          <a:lstStyle/>
          <a:p>
            <a:r>
              <a:rPr lang="en-US" altLang="zh-CN" sz="2600" b="1" dirty="0">
                <a:latin typeface="Calibri" panose="020F0502020204030204" pitchFamily="34" charset="0"/>
                <a:cs typeface="Calibri" panose="020F0502020204030204" pitchFamily="34" charset="0"/>
              </a:rPr>
              <a:t>Build a 2-layer network</a:t>
            </a:r>
          </a:p>
          <a:p>
            <a:r>
              <a:rPr lang="en-US" altLang="zh-CN" sz="2200" dirty="0">
                <a:latin typeface="Calibri" panose="020F0502020204030204" pitchFamily="34" charset="0"/>
                <a:cs typeface="Calibri" panose="020F0502020204030204" pitchFamily="34" charset="0"/>
              </a:rPr>
              <a:t>-- One layer based on community</a:t>
            </a:r>
          </a:p>
          <a:p>
            <a:r>
              <a:rPr lang="en-US" altLang="zh-CN" sz="2200" dirty="0">
                <a:latin typeface="Calibri" panose="020F0502020204030204" pitchFamily="34" charset="0"/>
                <a:cs typeface="Calibri" panose="020F0502020204030204" pitchFamily="34" charset="0"/>
              </a:rPr>
              <a: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The other based on node role</a:t>
            </a:r>
          </a:p>
          <a:p>
            <a:endParaRPr lang="en-US" altLang="zh-CN" sz="2400" b="1" dirty="0">
              <a:latin typeface="Calibri" panose="020F0502020204030204" pitchFamily="34" charset="0"/>
              <a:cs typeface="Calibri" panose="020F0502020204030204" pitchFamily="34" charset="0"/>
            </a:endParaRPr>
          </a:p>
          <a:p>
            <a:r>
              <a:rPr lang="en-US" altLang="zh-CN" sz="2600" b="1" dirty="0">
                <a:latin typeface="Calibri" panose="020F0502020204030204" pitchFamily="34" charset="0"/>
                <a:cs typeface="Calibri" panose="020F0502020204030204" pitchFamily="34" charset="0"/>
              </a:rPr>
              <a:t>Random walks on the 2-layer network</a:t>
            </a:r>
          </a:p>
          <a:p>
            <a:r>
              <a:rPr lang="en-US" altLang="zh-CN" sz="2200" dirty="0">
                <a:latin typeface="Calibri" panose="020F0502020204030204" pitchFamily="34" charset="0"/>
                <a:cs typeface="Calibri" panose="020F0502020204030204" pitchFamily="34" charset="0"/>
              </a:rPr>
              <a:t>-- A hyperparameter</a:t>
            </a:r>
          </a:p>
          <a:p>
            <a:endParaRPr lang="en-US" altLang="zh-CN" sz="2400" b="1" dirty="0">
              <a:latin typeface="Calibri" panose="020F0502020204030204" pitchFamily="34" charset="0"/>
              <a:cs typeface="Calibri" panose="020F0502020204030204" pitchFamily="34" charset="0"/>
            </a:endParaRPr>
          </a:p>
          <a:p>
            <a:r>
              <a:rPr lang="en-US" altLang="zh-CN" sz="2600" b="1" dirty="0">
                <a:latin typeface="Calibri" panose="020F0502020204030204" pitchFamily="34" charset="0"/>
                <a:cs typeface="Calibri" panose="020F0502020204030204" pitchFamily="34" charset="0"/>
              </a:rPr>
              <a:t>Use CBOW or </a:t>
            </a:r>
            <a:r>
              <a:rPr lang="en-US" altLang="zh-CN" sz="2600" b="1" dirty="0" err="1">
                <a:latin typeface="Calibri" panose="020F0502020204030204" pitchFamily="34" charset="0"/>
                <a:cs typeface="Calibri" panose="020F0502020204030204" pitchFamily="34" charset="0"/>
              </a:rPr>
              <a:t>SkipGram</a:t>
            </a:r>
            <a:r>
              <a:rPr lang="zh-CN" altLang="en-US" sz="2600" b="1" dirty="0">
                <a:latin typeface="Calibri" panose="020F0502020204030204" pitchFamily="34" charset="0"/>
                <a:cs typeface="Calibri" panose="020F0502020204030204" pitchFamily="34" charset="0"/>
              </a:rPr>
              <a:t> </a:t>
            </a:r>
            <a:r>
              <a:rPr lang="en-US" altLang="zh-CN" sz="2600" b="1" dirty="0">
                <a:latin typeface="Calibri" panose="020F0502020204030204" pitchFamily="34" charset="0"/>
                <a:cs typeface="Calibri" panose="020F0502020204030204" pitchFamily="34" charset="0"/>
              </a:rPr>
              <a:t>to obtain </a:t>
            </a:r>
            <a:r>
              <a:rPr lang="en-US" altLang="zh-CN" sz="2600" b="1" dirty="0" err="1">
                <a:latin typeface="Calibri" panose="020F0502020204030204" pitchFamily="34" charset="0"/>
                <a:cs typeface="Calibri" panose="020F0502020204030204" pitchFamily="34" charset="0"/>
              </a:rPr>
              <a:t>embeddings</a:t>
            </a:r>
            <a:endParaRPr lang="en-US" altLang="zh-CN" sz="2600" b="1" dirty="0">
              <a:latin typeface="Calibri" panose="020F0502020204030204" pitchFamily="34" charset="0"/>
              <a:cs typeface="Calibri" panose="020F0502020204030204" pitchFamily="34" charset="0"/>
            </a:endParaRPr>
          </a:p>
        </p:txBody>
      </p:sp>
      <p:sp>
        <p:nvSpPr>
          <p:cNvPr id="3" name="文本框 2"/>
          <p:cNvSpPr txBox="1"/>
          <p:nvPr/>
        </p:nvSpPr>
        <p:spPr>
          <a:xfrm>
            <a:off x="765059" y="5593081"/>
            <a:ext cx="6437826" cy="830997"/>
          </a:xfrm>
          <a:prstGeom prst="rect">
            <a:avLst/>
          </a:prstGeom>
          <a:noFill/>
        </p:spPr>
        <p:txBody>
          <a:bodyPr wrap="square" rtlCol="0">
            <a:spAutoFit/>
          </a:bodyPr>
          <a:lstStyle/>
          <a:p>
            <a:pPr marL="285750" indent="-285750">
              <a:buFont typeface="Wingdings" panose="05000000000000000000" pitchFamily="2" charset="2"/>
              <a:buChar char="ü"/>
            </a:pPr>
            <a:r>
              <a:rPr lang="en-US" altLang="zh-CN" sz="2400" b="1" dirty="0">
                <a:latin typeface="微软雅黑" panose="020B0503020204020204" pitchFamily="34" charset="-122"/>
                <a:ea typeface="微软雅黑" panose="020B0503020204020204" pitchFamily="34" charset="-122"/>
              </a:rPr>
              <a:t>More efficient than matrix factorization-based methods</a:t>
            </a:r>
            <a:endParaRPr lang="zh-CN" altLang="en-US"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0156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rotWithShape="1">
          <a:blip r:embed="rId3">
            <a:extLst>
              <a:ext uri="{28A0092B-C50C-407E-A947-70E740481C1C}">
                <a14:useLocalDpi xmlns:a14="http://schemas.microsoft.com/office/drawing/2010/main" val="0"/>
              </a:ext>
            </a:extLst>
          </a:blip>
          <a:srcRect l="15903" r="30204"/>
          <a:stretch/>
        </p:blipFill>
        <p:spPr>
          <a:xfrm>
            <a:off x="6819780" y="651493"/>
            <a:ext cx="5087007" cy="5824788"/>
          </a:xfrm>
          <a:prstGeom prst="rect">
            <a:avLst/>
          </a:prstGeom>
        </p:spPr>
      </p:pic>
      <p:sp>
        <p:nvSpPr>
          <p:cNvPr id="4" name="文本占位符 1"/>
          <p:cNvSpPr>
            <a:spLocks noGrp="1"/>
          </p:cNvSpPr>
          <p:nvPr>
            <p:ph type="body" sz="quarter" idx="10"/>
          </p:nvPr>
        </p:nvSpPr>
        <p:spPr>
          <a:xfrm>
            <a:off x="197637" y="348032"/>
            <a:ext cx="8451063" cy="416571"/>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Semi-Supervised Cross-layer Random Walks</a:t>
            </a:r>
          </a:p>
        </p:txBody>
      </p:sp>
      <p:sp>
        <p:nvSpPr>
          <p:cNvPr id="11" name="右箭头 10"/>
          <p:cNvSpPr/>
          <p:nvPr/>
        </p:nvSpPr>
        <p:spPr>
          <a:xfrm rot="19191272">
            <a:off x="6044782" y="2377709"/>
            <a:ext cx="893380" cy="348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rot="2733300">
            <a:off x="5925902" y="4158211"/>
            <a:ext cx="1048016" cy="348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478534" y="1513019"/>
            <a:ext cx="1244621" cy="461665"/>
          </a:xfrm>
          <a:prstGeom prst="rect">
            <a:avLst/>
          </a:prstGeom>
          <a:noFill/>
        </p:spPr>
        <p:txBody>
          <a:bodyPr wrap="square" rtlCol="0">
            <a:spAutoFit/>
          </a:bodyPr>
          <a:lstStyle/>
          <a:p>
            <a:r>
              <a:rPr lang="en-US" altLang="zh-CN" sz="2400" b="1" dirty="0">
                <a:solidFill>
                  <a:srgbClr val="C00000"/>
                </a:solidFill>
              </a:rPr>
              <a:t>Label A</a:t>
            </a:r>
            <a:endParaRPr lang="zh-CN" altLang="en-US" sz="2400" b="1" dirty="0">
              <a:solidFill>
                <a:srgbClr val="C00000"/>
              </a:solidFill>
            </a:endParaRPr>
          </a:p>
        </p:txBody>
      </p:sp>
      <p:sp>
        <p:nvSpPr>
          <p:cNvPr id="14" name="矩形 13"/>
          <p:cNvSpPr/>
          <p:nvPr/>
        </p:nvSpPr>
        <p:spPr>
          <a:xfrm>
            <a:off x="9792719" y="954201"/>
            <a:ext cx="1217000" cy="461665"/>
          </a:xfrm>
          <a:prstGeom prst="rect">
            <a:avLst/>
          </a:prstGeom>
        </p:spPr>
        <p:txBody>
          <a:bodyPr wrap="none">
            <a:spAutoFit/>
          </a:bodyPr>
          <a:lstStyle/>
          <a:p>
            <a:pPr lvl="0"/>
            <a:r>
              <a:rPr lang="en-US" altLang="zh-CN" sz="2400" b="1" dirty="0">
                <a:solidFill>
                  <a:srgbClr val="C00000"/>
                </a:solidFill>
              </a:rPr>
              <a:t>Label A</a:t>
            </a:r>
            <a:endParaRPr lang="zh-CN" altLang="en-US" sz="2400" b="1" dirty="0">
              <a:solidFill>
                <a:srgbClr val="C00000"/>
              </a:solidFill>
            </a:endParaRPr>
          </a:p>
        </p:txBody>
      </p:sp>
      <p:sp>
        <p:nvSpPr>
          <p:cNvPr id="16" name="矩形 15"/>
          <p:cNvSpPr/>
          <p:nvPr/>
        </p:nvSpPr>
        <p:spPr>
          <a:xfrm>
            <a:off x="10468158" y="3720624"/>
            <a:ext cx="1217000" cy="461665"/>
          </a:xfrm>
          <a:prstGeom prst="rect">
            <a:avLst/>
          </a:prstGeom>
        </p:spPr>
        <p:txBody>
          <a:bodyPr wrap="none">
            <a:spAutoFit/>
          </a:bodyPr>
          <a:lstStyle/>
          <a:p>
            <a:pPr lvl="0"/>
            <a:r>
              <a:rPr lang="en-US" altLang="zh-CN" sz="2400" b="1" dirty="0">
                <a:solidFill>
                  <a:srgbClr val="C00000"/>
                </a:solidFill>
              </a:rPr>
              <a:t>Label A</a:t>
            </a:r>
            <a:endParaRPr lang="zh-CN" altLang="en-US" sz="2400" b="1" dirty="0">
              <a:solidFill>
                <a:srgbClr val="C00000"/>
              </a:solidFill>
            </a:endParaRPr>
          </a:p>
        </p:txBody>
      </p:sp>
      <p:sp>
        <p:nvSpPr>
          <p:cNvPr id="17" name="矩形 16"/>
          <p:cNvSpPr/>
          <p:nvPr/>
        </p:nvSpPr>
        <p:spPr>
          <a:xfrm>
            <a:off x="6537760" y="5190713"/>
            <a:ext cx="1217000" cy="461665"/>
          </a:xfrm>
          <a:prstGeom prst="rect">
            <a:avLst/>
          </a:prstGeom>
        </p:spPr>
        <p:txBody>
          <a:bodyPr wrap="none">
            <a:spAutoFit/>
          </a:bodyPr>
          <a:lstStyle/>
          <a:p>
            <a:pPr lvl="0"/>
            <a:r>
              <a:rPr lang="en-US" altLang="zh-CN" sz="2400" b="1" dirty="0">
                <a:solidFill>
                  <a:srgbClr val="C00000"/>
                </a:solidFill>
              </a:rPr>
              <a:t>Label A</a:t>
            </a:r>
            <a:endParaRPr lang="zh-CN" altLang="en-US" sz="2400" b="1" dirty="0">
              <a:solidFill>
                <a:srgbClr val="C00000"/>
              </a:solidFill>
            </a:endParaRPr>
          </a:p>
        </p:txBody>
      </p:sp>
      <p:sp>
        <p:nvSpPr>
          <p:cNvPr id="18" name="矩形 17"/>
          <p:cNvSpPr/>
          <p:nvPr/>
        </p:nvSpPr>
        <p:spPr>
          <a:xfrm>
            <a:off x="10744138" y="2203645"/>
            <a:ext cx="1196161" cy="461665"/>
          </a:xfrm>
          <a:prstGeom prst="rect">
            <a:avLst/>
          </a:prstGeom>
        </p:spPr>
        <p:txBody>
          <a:bodyPr wrap="none">
            <a:spAutoFit/>
          </a:bodyPr>
          <a:lstStyle/>
          <a:p>
            <a:pPr lvl="0"/>
            <a:r>
              <a:rPr lang="en-US" altLang="zh-CN" sz="2400" b="1" dirty="0">
                <a:solidFill>
                  <a:srgbClr val="C00000"/>
                </a:solidFill>
              </a:rPr>
              <a:t>Label B</a:t>
            </a:r>
            <a:endParaRPr lang="zh-CN" altLang="en-US" sz="2400" b="1" dirty="0">
              <a:solidFill>
                <a:srgbClr val="C00000"/>
              </a:solidFill>
            </a:endParaRPr>
          </a:p>
        </p:txBody>
      </p:sp>
      <p:sp>
        <p:nvSpPr>
          <p:cNvPr id="19" name="矩形 18"/>
          <p:cNvSpPr/>
          <p:nvPr/>
        </p:nvSpPr>
        <p:spPr>
          <a:xfrm>
            <a:off x="10826081" y="5506189"/>
            <a:ext cx="1196161" cy="461665"/>
          </a:xfrm>
          <a:prstGeom prst="rect">
            <a:avLst/>
          </a:prstGeom>
        </p:spPr>
        <p:txBody>
          <a:bodyPr wrap="none">
            <a:spAutoFit/>
          </a:bodyPr>
          <a:lstStyle/>
          <a:p>
            <a:pPr lvl="0"/>
            <a:r>
              <a:rPr lang="en-US" altLang="zh-CN" sz="2400" b="1" dirty="0">
                <a:solidFill>
                  <a:srgbClr val="C00000"/>
                </a:solidFill>
              </a:rPr>
              <a:t>Label B</a:t>
            </a:r>
            <a:endParaRPr lang="zh-CN" altLang="en-US" sz="2400" b="1" dirty="0">
              <a:solidFill>
                <a:srgbClr val="C00000"/>
              </a:solidFill>
            </a:endParaRPr>
          </a:p>
        </p:txBody>
      </p:sp>
      <p:sp>
        <p:nvSpPr>
          <p:cNvPr id="21" name="文本框 20"/>
          <p:cNvSpPr txBox="1"/>
          <p:nvPr/>
        </p:nvSpPr>
        <p:spPr>
          <a:xfrm>
            <a:off x="7559894" y="2641904"/>
            <a:ext cx="3481573" cy="738664"/>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The </a:t>
            </a:r>
            <a:r>
              <a:rPr lang="en-US" altLang="zh-CN" dirty="0" err="1">
                <a:latin typeface="微软雅黑" panose="020B0503020204020204" pitchFamily="34" charset="-122"/>
                <a:ea typeface="微软雅黑" panose="020B0503020204020204" pitchFamily="34" charset="-122"/>
              </a:rPr>
              <a:t>Orignal</a:t>
            </a:r>
            <a:r>
              <a:rPr lang="en-US" altLang="zh-CN" dirty="0">
                <a:latin typeface="微软雅黑" panose="020B0503020204020204" pitchFamily="34" charset="-122"/>
                <a:ea typeface="微软雅黑" panose="020B0503020204020204" pitchFamily="34" charset="-122"/>
              </a:rPr>
              <a:t> Adjacency Network </a:t>
            </a:r>
            <a:r>
              <a:rPr lang="en-US" altLang="zh-CN" sz="2400" b="1" i="1" dirty="0">
                <a:latin typeface="Calisto MT" panose="02040603050505030304" pitchFamily="18" charset="0"/>
              </a:rPr>
              <a:t>W</a:t>
            </a:r>
            <a:endParaRPr lang="zh-CN" altLang="en-US" sz="2000" b="1" dirty="0"/>
          </a:p>
        </p:txBody>
      </p:sp>
      <p:sp>
        <p:nvSpPr>
          <p:cNvPr id="22" name="文本框 21"/>
          <p:cNvSpPr txBox="1"/>
          <p:nvPr/>
        </p:nvSpPr>
        <p:spPr>
          <a:xfrm>
            <a:off x="8041487" y="5892627"/>
            <a:ext cx="2714089" cy="646331"/>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The Role-based Similarity Network </a:t>
            </a:r>
            <a:r>
              <a:rPr lang="en-US" altLang="zh-CN" b="1" i="1" dirty="0">
                <a:latin typeface="微软雅黑" panose="020B0503020204020204" pitchFamily="34" charset="-122"/>
                <a:ea typeface="微软雅黑" panose="020B0503020204020204" pitchFamily="34" charset="-122"/>
              </a:rPr>
              <a:t>S</a:t>
            </a:r>
          </a:p>
        </p:txBody>
      </p:sp>
      <p:cxnSp>
        <p:nvCxnSpPr>
          <p:cNvPr id="15" name="直接连接符 14"/>
          <p:cNvCxnSpPr/>
          <p:nvPr/>
        </p:nvCxnSpPr>
        <p:spPr>
          <a:xfrm flipV="1">
            <a:off x="7460974" y="926717"/>
            <a:ext cx="2492501" cy="707747"/>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5900360" y="941114"/>
            <a:ext cx="2379356" cy="369332"/>
          </a:xfrm>
          <a:prstGeom prst="rect">
            <a:avLst/>
          </a:prstGeom>
          <a:noFill/>
        </p:spPr>
        <p:txBody>
          <a:bodyPr wrap="square" rtlCol="0">
            <a:spAutoFit/>
          </a:bodyPr>
          <a:lstStyle/>
          <a:p>
            <a:r>
              <a:rPr lang="en-US" altLang="zh-CN" b="1" dirty="0"/>
              <a:t>High probability</a:t>
            </a:r>
            <a:endParaRPr lang="zh-CN" altLang="en-US" b="1" dirty="0"/>
          </a:p>
        </p:txBody>
      </p:sp>
      <p:sp>
        <p:nvSpPr>
          <p:cNvPr id="23" name="文本框 9"/>
          <p:cNvSpPr txBox="1"/>
          <p:nvPr/>
        </p:nvSpPr>
        <p:spPr>
          <a:xfrm>
            <a:off x="4617426" y="2968277"/>
            <a:ext cx="3142593" cy="954107"/>
          </a:xfrm>
          <a:prstGeom prst="rect">
            <a:avLst/>
          </a:prstGeom>
          <a:noFill/>
        </p:spPr>
        <p:txBody>
          <a:bodyPr wrap="square" rtlCol="0">
            <a:spAutoFit/>
          </a:bodyPr>
          <a:lstStyle/>
          <a:p>
            <a:pPr algn="ctr"/>
            <a:r>
              <a:rPr lang="en-US" altLang="zh-CN" sz="2800" b="1" dirty="0">
                <a:solidFill>
                  <a:srgbClr val="002060"/>
                </a:solidFill>
                <a:latin typeface="微软雅黑" panose="020B0503020204020204" pitchFamily="34" charset="-122"/>
                <a:ea typeface="微软雅黑" panose="020B0503020204020204" pitchFamily="34" charset="-122"/>
              </a:rPr>
              <a:t>Cross-layer Random Walks</a:t>
            </a:r>
          </a:p>
        </p:txBody>
      </p:sp>
      <p:sp>
        <p:nvSpPr>
          <p:cNvPr id="5" name="Rectangle 4"/>
          <p:cNvSpPr/>
          <p:nvPr/>
        </p:nvSpPr>
        <p:spPr>
          <a:xfrm>
            <a:off x="607207" y="2521624"/>
            <a:ext cx="3905465" cy="2062103"/>
          </a:xfrm>
          <a:prstGeom prst="rect">
            <a:avLst/>
          </a:prstGeom>
        </p:spPr>
        <p:txBody>
          <a:bodyPr wrap="square">
            <a:spAutoFit/>
          </a:bodyPr>
          <a:lstStyle/>
          <a:p>
            <a:r>
              <a:rPr lang="en-US" altLang="zh-CN" sz="3200" dirty="0">
                <a:latin typeface="Calibri" panose="020F0502020204030204" pitchFamily="34" charset="0"/>
                <a:ea typeface="微软雅黑" panose="020B0503020204020204" pitchFamily="34" charset="-122"/>
                <a:cs typeface="Calibri" panose="020F0502020204030204" pitchFamily="34" charset="0"/>
              </a:rPr>
              <a:t>Guide the random walks using label information in a </a:t>
            </a:r>
            <a:r>
              <a:rPr lang="en-US" altLang="zh-CN" sz="3200" b="1" dirty="0">
                <a:latin typeface="Calibri" panose="020F0502020204030204" pitchFamily="34" charset="0"/>
                <a:ea typeface="微软雅黑" panose="020B0503020204020204" pitchFamily="34" charset="-122"/>
                <a:cs typeface="Calibri" panose="020F0502020204030204" pitchFamily="34" charset="0"/>
              </a:rPr>
              <a:t>supervised manner</a:t>
            </a:r>
            <a:endParaRPr lang="zh-CN" altLang="en-US" sz="3200" b="1" dirty="0">
              <a:latin typeface="Calibri" panose="020F050202020403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265793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a:spLocks noGrp="1"/>
          </p:cNvSpPr>
          <p:nvPr>
            <p:ph type="body" sz="quarter" idx="10"/>
          </p:nvPr>
        </p:nvSpPr>
        <p:spPr>
          <a:xfrm>
            <a:off x="197637" y="348032"/>
            <a:ext cx="7483323" cy="711577"/>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Experimental Results: Clustering</a:t>
            </a:r>
          </a:p>
        </p:txBody>
      </p:sp>
      <p:pic>
        <p:nvPicPr>
          <p:cNvPr id="20" name="图片 5">
            <a:extLst>
              <a:ext uri="{FF2B5EF4-FFF2-40B4-BE49-F238E27FC236}">
                <a16:creationId xmlns:a16="http://schemas.microsoft.com/office/drawing/2014/main" id="{351D37B8-D907-47F5-88E5-1D7FCD5D6B88}"/>
              </a:ext>
            </a:extLst>
          </p:cNvPr>
          <p:cNvPicPr>
            <a:picLocks noChangeAspect="1"/>
          </p:cNvPicPr>
          <p:nvPr/>
        </p:nvPicPr>
        <p:blipFill>
          <a:blip r:embed="rId3"/>
          <a:stretch>
            <a:fillRect/>
          </a:stretch>
        </p:blipFill>
        <p:spPr>
          <a:xfrm>
            <a:off x="1023240" y="1104026"/>
            <a:ext cx="3432645" cy="2734619"/>
          </a:xfrm>
          <a:prstGeom prst="rect">
            <a:avLst/>
          </a:prstGeom>
        </p:spPr>
      </p:pic>
      <p:pic>
        <p:nvPicPr>
          <p:cNvPr id="24" name="图片 7">
            <a:extLst>
              <a:ext uri="{FF2B5EF4-FFF2-40B4-BE49-F238E27FC236}">
                <a16:creationId xmlns:a16="http://schemas.microsoft.com/office/drawing/2014/main" id="{160AA581-BDC5-4FD6-B304-86FE5E95010B}"/>
              </a:ext>
            </a:extLst>
          </p:cNvPr>
          <p:cNvPicPr>
            <a:picLocks noChangeAspect="1"/>
          </p:cNvPicPr>
          <p:nvPr/>
        </p:nvPicPr>
        <p:blipFill>
          <a:blip r:embed="rId4"/>
          <a:stretch>
            <a:fillRect/>
          </a:stretch>
        </p:blipFill>
        <p:spPr>
          <a:xfrm>
            <a:off x="908924" y="3838645"/>
            <a:ext cx="3432645" cy="2742709"/>
          </a:xfrm>
          <a:prstGeom prst="rect">
            <a:avLst/>
          </a:prstGeom>
        </p:spPr>
      </p:pic>
      <p:pic>
        <p:nvPicPr>
          <p:cNvPr id="3" name="Picture 2"/>
          <p:cNvPicPr>
            <a:picLocks noChangeAspect="1"/>
          </p:cNvPicPr>
          <p:nvPr/>
        </p:nvPicPr>
        <p:blipFill>
          <a:blip r:embed="rId5"/>
          <a:stretch>
            <a:fillRect/>
          </a:stretch>
        </p:blipFill>
        <p:spPr>
          <a:xfrm>
            <a:off x="5301343" y="1140639"/>
            <a:ext cx="6135914" cy="4523270"/>
          </a:xfrm>
          <a:prstGeom prst="rect">
            <a:avLst/>
          </a:prstGeom>
        </p:spPr>
      </p:pic>
      <p:sp>
        <p:nvSpPr>
          <p:cNvPr id="5" name="TextBox 4"/>
          <p:cNvSpPr txBox="1"/>
          <p:nvPr/>
        </p:nvSpPr>
        <p:spPr>
          <a:xfrm>
            <a:off x="6647543" y="5663909"/>
            <a:ext cx="3978590"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The mirrored Karate network.</a:t>
            </a:r>
          </a:p>
        </p:txBody>
      </p:sp>
    </p:spTree>
    <p:extLst>
      <p:ext uri="{BB962C8B-B14F-4D97-AF65-F5344CB8AC3E}">
        <p14:creationId xmlns:p14="http://schemas.microsoft.com/office/powerpoint/2010/main" val="1684784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a:spLocks noGrp="1"/>
          </p:cNvSpPr>
          <p:nvPr>
            <p:ph type="body" sz="quarter" idx="10"/>
          </p:nvPr>
        </p:nvSpPr>
        <p:spPr>
          <a:xfrm>
            <a:off x="197637" y="348032"/>
            <a:ext cx="10940263" cy="711577"/>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Experimental Results: </a:t>
            </a:r>
            <a:r>
              <a:rPr lang="en-US" altLang="zh-CN" sz="40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Transductive</a:t>
            </a:r>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Classification</a:t>
            </a:r>
          </a:p>
        </p:txBody>
      </p:sp>
      <p:pic>
        <p:nvPicPr>
          <p:cNvPr id="5" name="图片 2">
            <a:extLst>
              <a:ext uri="{FF2B5EF4-FFF2-40B4-BE49-F238E27FC236}">
                <a16:creationId xmlns:a16="http://schemas.microsoft.com/office/drawing/2014/main" id="{0889C9F0-D903-43C0-B031-E285E02FD14B}"/>
              </a:ext>
            </a:extLst>
          </p:cNvPr>
          <p:cNvPicPr>
            <a:picLocks noChangeAspect="1"/>
          </p:cNvPicPr>
          <p:nvPr/>
        </p:nvPicPr>
        <p:blipFill>
          <a:blip r:embed="rId3"/>
          <a:stretch>
            <a:fillRect/>
          </a:stretch>
        </p:blipFill>
        <p:spPr>
          <a:xfrm>
            <a:off x="2955410" y="1030014"/>
            <a:ext cx="6281179" cy="5565228"/>
          </a:xfrm>
          <a:prstGeom prst="rect">
            <a:avLst/>
          </a:prstGeom>
        </p:spPr>
      </p:pic>
      <p:sp>
        <p:nvSpPr>
          <p:cNvPr id="6" name="文本框 4">
            <a:extLst>
              <a:ext uri="{FF2B5EF4-FFF2-40B4-BE49-F238E27FC236}">
                <a16:creationId xmlns:a16="http://schemas.microsoft.com/office/drawing/2014/main" id="{52B0CD6F-1374-474A-8240-9AE14FE06746}"/>
              </a:ext>
            </a:extLst>
          </p:cNvPr>
          <p:cNvSpPr txBox="1"/>
          <p:nvPr/>
        </p:nvSpPr>
        <p:spPr>
          <a:xfrm>
            <a:off x="9459310" y="5108028"/>
            <a:ext cx="1880643" cy="461665"/>
          </a:xfrm>
          <a:prstGeom prst="rect">
            <a:avLst/>
          </a:prstGeom>
          <a:noFill/>
        </p:spPr>
        <p:txBody>
          <a:bodyPr wrap="none" rtlCol="0">
            <a:spAutoFit/>
          </a:bodyPr>
          <a:lstStyle/>
          <a:p>
            <a:r>
              <a:rPr lang="en-US" altLang="zh-CN" sz="2400" b="1" dirty="0"/>
              <a:t>7 categories</a:t>
            </a:r>
            <a:endParaRPr lang="zh-CN" altLang="en-US" sz="2400" b="1" dirty="0"/>
          </a:p>
        </p:txBody>
      </p:sp>
      <p:sp>
        <p:nvSpPr>
          <p:cNvPr id="7" name="文本框 8">
            <a:extLst>
              <a:ext uri="{FF2B5EF4-FFF2-40B4-BE49-F238E27FC236}">
                <a16:creationId xmlns:a16="http://schemas.microsoft.com/office/drawing/2014/main" id="{F2713700-CDC5-461F-9B06-C0CE8F207C14}"/>
              </a:ext>
            </a:extLst>
          </p:cNvPr>
          <p:cNvSpPr txBox="1"/>
          <p:nvPr/>
        </p:nvSpPr>
        <p:spPr>
          <a:xfrm>
            <a:off x="939876" y="4934252"/>
            <a:ext cx="2052165" cy="461665"/>
          </a:xfrm>
          <a:prstGeom prst="rect">
            <a:avLst/>
          </a:prstGeom>
          <a:noFill/>
        </p:spPr>
        <p:txBody>
          <a:bodyPr wrap="none" rtlCol="0">
            <a:spAutoFit/>
          </a:bodyPr>
          <a:lstStyle/>
          <a:p>
            <a:r>
              <a:rPr lang="en-US" altLang="zh-CN" sz="2400" b="1" dirty="0"/>
              <a:t>42 categories</a:t>
            </a:r>
            <a:endParaRPr lang="zh-CN" altLang="en-US" sz="2400" b="1" dirty="0"/>
          </a:p>
        </p:txBody>
      </p:sp>
      <p:sp>
        <p:nvSpPr>
          <p:cNvPr id="8" name="文本框 9">
            <a:extLst>
              <a:ext uri="{FF2B5EF4-FFF2-40B4-BE49-F238E27FC236}">
                <a16:creationId xmlns:a16="http://schemas.microsoft.com/office/drawing/2014/main" id="{44306319-148E-466C-B3E6-82E36205B746}"/>
              </a:ext>
            </a:extLst>
          </p:cNvPr>
          <p:cNvSpPr txBox="1"/>
          <p:nvPr/>
        </p:nvSpPr>
        <p:spPr>
          <a:xfrm>
            <a:off x="9454056" y="2012742"/>
            <a:ext cx="1880643" cy="461665"/>
          </a:xfrm>
          <a:prstGeom prst="rect">
            <a:avLst/>
          </a:prstGeom>
          <a:noFill/>
        </p:spPr>
        <p:txBody>
          <a:bodyPr wrap="none" rtlCol="0">
            <a:spAutoFit/>
          </a:bodyPr>
          <a:lstStyle/>
          <a:p>
            <a:r>
              <a:rPr lang="en-US" altLang="zh-CN" sz="2400" b="1" dirty="0"/>
              <a:t>4 categories</a:t>
            </a:r>
            <a:endParaRPr lang="zh-CN" altLang="en-US" sz="2400" b="1" dirty="0"/>
          </a:p>
        </p:txBody>
      </p:sp>
      <p:sp>
        <p:nvSpPr>
          <p:cNvPr id="9" name="文本框 10">
            <a:extLst>
              <a:ext uri="{FF2B5EF4-FFF2-40B4-BE49-F238E27FC236}">
                <a16:creationId xmlns:a16="http://schemas.microsoft.com/office/drawing/2014/main" id="{16A8A0C0-C98B-4FB3-81E1-98867C008548}"/>
              </a:ext>
            </a:extLst>
          </p:cNvPr>
          <p:cNvSpPr txBox="1"/>
          <p:nvPr/>
        </p:nvSpPr>
        <p:spPr>
          <a:xfrm>
            <a:off x="1074767" y="2012742"/>
            <a:ext cx="1880643" cy="461665"/>
          </a:xfrm>
          <a:prstGeom prst="rect">
            <a:avLst/>
          </a:prstGeom>
          <a:noFill/>
        </p:spPr>
        <p:txBody>
          <a:bodyPr wrap="none" rtlCol="0">
            <a:spAutoFit/>
          </a:bodyPr>
          <a:lstStyle/>
          <a:p>
            <a:r>
              <a:rPr lang="en-US" altLang="zh-CN" sz="2400" b="1" dirty="0"/>
              <a:t>4 categories</a:t>
            </a:r>
            <a:endParaRPr lang="zh-CN" altLang="en-US" sz="2400" b="1" dirty="0"/>
          </a:p>
        </p:txBody>
      </p:sp>
    </p:spTree>
    <p:extLst>
      <p:ext uri="{BB962C8B-B14F-4D97-AF65-F5344CB8AC3E}">
        <p14:creationId xmlns:p14="http://schemas.microsoft.com/office/powerpoint/2010/main" val="1023607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a:spLocks noGrp="1"/>
          </p:cNvSpPr>
          <p:nvPr>
            <p:ph type="body" sz="quarter" idx="10"/>
          </p:nvPr>
        </p:nvSpPr>
        <p:spPr>
          <a:xfrm>
            <a:off x="281928" y="417110"/>
            <a:ext cx="11097271" cy="416571"/>
          </a:xfrm>
        </p:spPr>
        <p:txBody>
          <a:bodyPr>
            <a:noAutofit/>
          </a:bodyPr>
          <a:lstStyle/>
          <a:p>
            <a:r>
              <a:rPr lang="en-US" altLang="zh-CN" sz="40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EpiRep</a:t>
            </a:r>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Representing Epidemic Dynamics </a:t>
            </a:r>
          </a:p>
        </p:txBody>
      </p:sp>
      <p:pic>
        <p:nvPicPr>
          <p:cNvPr id="5" name="Picture 4"/>
          <p:cNvPicPr>
            <a:picLocks noChangeAspect="1"/>
          </p:cNvPicPr>
          <p:nvPr/>
        </p:nvPicPr>
        <p:blipFill>
          <a:blip r:embed="rId3"/>
          <a:stretch>
            <a:fillRect/>
          </a:stretch>
        </p:blipFill>
        <p:spPr>
          <a:xfrm>
            <a:off x="733476" y="1446893"/>
            <a:ext cx="10645723" cy="4155621"/>
          </a:xfrm>
          <a:prstGeom prst="rect">
            <a:avLst/>
          </a:prstGeom>
        </p:spPr>
      </p:pic>
    </p:spTree>
    <p:extLst>
      <p:ext uri="{BB962C8B-B14F-4D97-AF65-F5344CB8AC3E}">
        <p14:creationId xmlns:p14="http://schemas.microsoft.com/office/powerpoint/2010/main" val="1475935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1419" y="375782"/>
            <a:ext cx="10932875" cy="544610"/>
          </a:xfrm>
        </p:spPr>
        <p:txBody>
          <a:bodyPr>
            <a:noAutofit/>
          </a:bodyPr>
          <a:lstStyle/>
          <a:p>
            <a:r>
              <a:rPr lang="en-US" altLang="zh-CN" sz="4000" b="1" dirty="0">
                <a:solidFill>
                  <a:schemeClr val="accent1">
                    <a:lumMod val="75000"/>
                  </a:schemeClr>
                </a:solidFill>
                <a:latin typeface="Calibri" panose="020F0502020204030204" pitchFamily="34" charset="0"/>
                <a:cs typeface="Calibri" panose="020F0502020204030204" pitchFamily="34" charset="0"/>
              </a:rPr>
              <a:t>What’s Network Embedding?</a:t>
            </a:r>
            <a:endParaRPr lang="zh-CN" altLang="en-US" sz="4000" b="1" dirty="0">
              <a:solidFill>
                <a:schemeClr val="accent1">
                  <a:lumMod val="75000"/>
                </a:schemeClr>
              </a:solidFill>
              <a:latin typeface="Calibri" panose="020F0502020204030204" pitchFamily="34" charset="0"/>
              <a:cs typeface="Calibri" panose="020F0502020204030204" pitchFamily="34" charset="0"/>
            </a:endParaRPr>
          </a:p>
        </p:txBody>
      </p:sp>
      <p:pic>
        <p:nvPicPr>
          <p:cNvPr id="3" name="图片 2"/>
          <p:cNvPicPr>
            <a:picLocks noChangeAspect="1"/>
          </p:cNvPicPr>
          <p:nvPr/>
        </p:nvPicPr>
        <p:blipFill rotWithShape="1">
          <a:blip r:embed="rId3"/>
          <a:srcRect l="5507"/>
          <a:stretch/>
        </p:blipFill>
        <p:spPr>
          <a:xfrm>
            <a:off x="256637" y="1180214"/>
            <a:ext cx="4761262" cy="4679385"/>
          </a:xfrm>
          <a:prstGeom prst="rect">
            <a:avLst/>
          </a:prstGeom>
        </p:spPr>
      </p:pic>
      <p:pic>
        <p:nvPicPr>
          <p:cNvPr id="4" name="图片 3"/>
          <p:cNvPicPr>
            <a:picLocks noChangeAspect="1"/>
          </p:cNvPicPr>
          <p:nvPr/>
        </p:nvPicPr>
        <p:blipFill rotWithShape="1">
          <a:blip r:embed="rId4"/>
          <a:srcRect l="475" t="17676"/>
          <a:stretch/>
        </p:blipFill>
        <p:spPr>
          <a:xfrm>
            <a:off x="5010238" y="1334342"/>
            <a:ext cx="6880964" cy="4485527"/>
          </a:xfrm>
          <a:prstGeom prst="rect">
            <a:avLst/>
          </a:prstGeom>
        </p:spPr>
      </p:pic>
      <p:sp>
        <p:nvSpPr>
          <p:cNvPr id="7" name="矩形 6"/>
          <p:cNvSpPr/>
          <p:nvPr/>
        </p:nvSpPr>
        <p:spPr>
          <a:xfrm>
            <a:off x="413359" y="6447389"/>
            <a:ext cx="11373633" cy="338554"/>
          </a:xfrm>
          <a:prstGeom prst="rect">
            <a:avLst/>
          </a:prstGeom>
        </p:spPr>
        <p:txBody>
          <a:bodyPr wrap="square">
            <a:spAutoFit/>
          </a:bodyPr>
          <a:lstStyle/>
          <a:p>
            <a:r>
              <a:rPr lang="en-US" altLang="zh-CN" sz="1600" dirty="0">
                <a:latin typeface="Times New Roman" panose="02020603050405020304" pitchFamily="18" charset="0"/>
                <a:cs typeface="Times New Roman" panose="02020603050405020304" pitchFamily="18" charset="0"/>
              </a:rPr>
              <a:t>Cui, Peng, et al. "A survey on network embedding." IEEE TKDE 31.5 (2018): 833-852.</a:t>
            </a:r>
            <a:endParaRPr lang="zh-CN" altLang="en-US" sz="16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256638" y="5685270"/>
            <a:ext cx="5559962" cy="738664"/>
          </a:xfrm>
          <a:prstGeom prst="rect">
            <a:avLst/>
          </a:prstGeom>
          <a:noFill/>
        </p:spPr>
        <p:txBody>
          <a:bodyPr wrap="square" rtlCol="0">
            <a:spAutoFit/>
          </a:bodyPr>
          <a:lstStyle/>
          <a:p>
            <a:pPr algn="ctr"/>
            <a:r>
              <a:rPr lang="en-US" altLang="zh-CN" sz="2400" dirty="0">
                <a:latin typeface="Calibri" panose="020F0502020204030204" pitchFamily="34" charset="0"/>
                <a:ea typeface="微软雅黑" panose="020B0503020204020204" pitchFamily="34" charset="-122"/>
                <a:cs typeface="Calibri" panose="020F0502020204030204" pitchFamily="34" charset="0"/>
              </a:rPr>
              <a:t>features are </a:t>
            </a:r>
            <a:r>
              <a:rPr lang="en-US" altLang="zh-CN" sz="2400" b="1" dirty="0">
                <a:solidFill>
                  <a:schemeClr val="accent1">
                    <a:lumMod val="75000"/>
                  </a:schemeClr>
                </a:solidFill>
                <a:latin typeface="Calibri" panose="020F0502020204030204" pitchFamily="34" charset="0"/>
                <a:ea typeface="微软雅黑" panose="020B0503020204020204" pitchFamily="34" charset="-122"/>
                <a:cs typeface="Calibri" panose="020F0502020204030204" pitchFamily="34" charset="0"/>
              </a:rPr>
              <a:t>hand-engineered</a:t>
            </a:r>
            <a:r>
              <a:rPr lang="en-US" altLang="zh-CN" sz="2400" b="1" dirty="0">
                <a:latin typeface="Calibri" panose="020F0502020204030204" pitchFamily="34" charset="0"/>
                <a:ea typeface="微软雅黑" panose="020B0503020204020204" pitchFamily="34" charset="-122"/>
                <a:cs typeface="Calibri" panose="020F0502020204030204" pitchFamily="34" charset="0"/>
              </a:rPr>
              <a:t> </a:t>
            </a:r>
            <a:r>
              <a:rPr lang="en-US" altLang="zh-CN" sz="2400" dirty="0">
                <a:latin typeface="Calibri" panose="020F0502020204030204" pitchFamily="34" charset="0"/>
                <a:ea typeface="微软雅黑" panose="020B0503020204020204" pitchFamily="34" charset="-122"/>
                <a:cs typeface="Calibri" panose="020F0502020204030204" pitchFamily="34" charset="0"/>
              </a:rPr>
              <a:t>by</a:t>
            </a:r>
            <a:r>
              <a:rPr lang="en-US" altLang="zh-CN" sz="2400" b="1" dirty="0">
                <a:latin typeface="Calibri" panose="020F0502020204030204" pitchFamily="34" charset="0"/>
                <a:ea typeface="微软雅黑" panose="020B0503020204020204" pitchFamily="34" charset="-122"/>
                <a:cs typeface="Calibri" panose="020F0502020204030204" pitchFamily="34" charset="0"/>
              </a:rPr>
              <a:t> </a:t>
            </a:r>
            <a:r>
              <a:rPr lang="en-US" altLang="zh-CN" sz="2400" dirty="0">
                <a:latin typeface="Calibri" panose="020F0502020204030204" pitchFamily="34" charset="0"/>
                <a:ea typeface="微软雅黑" panose="020B0503020204020204" pitchFamily="34" charset="-122"/>
                <a:cs typeface="Calibri" panose="020F0502020204030204" pitchFamily="34" charset="0"/>
              </a:rPr>
              <a:t>heuristics </a:t>
            </a:r>
            <a:r>
              <a:rPr lang="en-US" altLang="zh-CN" dirty="0">
                <a:latin typeface="Calibri" panose="020F0502020204030204" pitchFamily="34" charset="0"/>
                <a:ea typeface="等线" panose="02010600030101010101" pitchFamily="2" charset="-122"/>
                <a:cs typeface="Calibri" panose="020F0502020204030204" pitchFamily="34" charset="0"/>
              </a:rPr>
              <a:t>e.g., Centrality, Modularity, Clustering coefficient…</a:t>
            </a:r>
            <a:endParaRPr lang="zh-CN" altLang="en-US" dirty="0">
              <a:latin typeface="Calibri" panose="020F0502020204030204" pitchFamily="34" charset="0"/>
              <a:ea typeface="等线" panose="02010600030101010101" pitchFamily="2" charset="-122"/>
              <a:cs typeface="Calibri" panose="020F0502020204030204" pitchFamily="34" charset="0"/>
            </a:endParaRPr>
          </a:p>
        </p:txBody>
      </p:sp>
      <p:sp>
        <p:nvSpPr>
          <p:cNvPr id="5" name="矩形 4"/>
          <p:cNvSpPr/>
          <p:nvPr/>
        </p:nvSpPr>
        <p:spPr>
          <a:xfrm>
            <a:off x="6054438" y="5653261"/>
            <a:ext cx="5331529" cy="738664"/>
          </a:xfrm>
          <a:prstGeom prst="rect">
            <a:avLst/>
          </a:prstGeom>
        </p:spPr>
        <p:txBody>
          <a:bodyPr wrap="square">
            <a:spAutoFit/>
          </a:bodyPr>
          <a:lstStyle/>
          <a:p>
            <a:pPr algn="ctr"/>
            <a:r>
              <a:rPr lang="en-US" altLang="zh-CN" sz="2400" dirty="0">
                <a:latin typeface="Calibri" panose="020F0502020204030204" pitchFamily="34" charset="0"/>
                <a:cs typeface="Calibri" panose="020F0502020204030204" pitchFamily="34" charset="0"/>
              </a:rPr>
              <a:t>features are </a:t>
            </a:r>
            <a:r>
              <a:rPr lang="en-US" altLang="zh-CN" sz="2400" b="1" dirty="0">
                <a:solidFill>
                  <a:schemeClr val="accent1">
                    <a:lumMod val="75000"/>
                  </a:schemeClr>
                </a:solidFill>
                <a:latin typeface="Calibri" panose="020F0502020204030204" pitchFamily="34" charset="0"/>
                <a:ea typeface="+mj-ea"/>
                <a:cs typeface="Calibri" panose="020F0502020204030204" pitchFamily="34" charset="0"/>
              </a:rPr>
              <a:t>automatically</a:t>
            </a:r>
            <a:r>
              <a:rPr lang="en-US" altLang="zh-CN" sz="2400" dirty="0">
                <a:latin typeface="Calibri" panose="020F0502020204030204" pitchFamily="34" charset="0"/>
                <a:ea typeface="+mj-ea"/>
                <a:cs typeface="Calibri" panose="020F0502020204030204" pitchFamily="34" charset="0"/>
              </a:rPr>
              <a:t> learned </a:t>
            </a:r>
          </a:p>
          <a:p>
            <a:pPr algn="ctr"/>
            <a:r>
              <a:rPr lang="en-US" altLang="zh-CN" dirty="0">
                <a:latin typeface="Calibri" panose="020F0502020204030204" pitchFamily="34" charset="0"/>
                <a:ea typeface="+mj-ea"/>
                <a:cs typeface="Calibri" panose="020F0502020204030204" pitchFamily="34" charset="0"/>
              </a:rPr>
              <a:t>by preserving certain network properties</a:t>
            </a:r>
          </a:p>
        </p:txBody>
      </p:sp>
      <p:cxnSp>
        <p:nvCxnSpPr>
          <p:cNvPr id="9" name="Straight Connector 8"/>
          <p:cNvCxnSpPr/>
          <p:nvPr/>
        </p:nvCxnSpPr>
        <p:spPr>
          <a:xfrm>
            <a:off x="413359" y="6447389"/>
            <a:ext cx="7478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400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a:spLocks noGrp="1"/>
          </p:cNvSpPr>
          <p:nvPr>
            <p:ph type="body" sz="quarter" idx="10"/>
          </p:nvPr>
        </p:nvSpPr>
        <p:spPr>
          <a:xfrm>
            <a:off x="281928" y="417110"/>
            <a:ext cx="11097271" cy="569861"/>
          </a:xfrm>
        </p:spPr>
        <p:txBody>
          <a:bodyPr>
            <a:noAutofit/>
          </a:bodyPr>
          <a:lstStyle/>
          <a:p>
            <a:r>
              <a:rPr lang="en-US" altLang="zh-CN" sz="4000" b="1" dirty="0">
                <a:solidFill>
                  <a:schemeClr val="tx2"/>
                </a:solidFill>
                <a:latin typeface="Calibri" panose="020F0502020204030204" pitchFamily="34" charset="0"/>
                <a:ea typeface="微软雅黑" panose="020B0503020204020204" pitchFamily="34" charset="-122"/>
                <a:cs typeface="Calibri" panose="020F0502020204030204" pitchFamily="34" charset="0"/>
              </a:rPr>
              <a:t>Epidemic Dynamics</a:t>
            </a:r>
          </a:p>
        </p:txBody>
      </p:sp>
      <p:pic>
        <p:nvPicPr>
          <p:cNvPr id="6" name="图片 9" descr="1836000c08f5e5f4e171">
            <a:extLst>
              <a:ext uri="{FF2B5EF4-FFF2-40B4-BE49-F238E27FC236}">
                <a16:creationId xmlns:a16="http://schemas.microsoft.com/office/drawing/2014/main" id="{11DAB22F-A421-4813-BC15-B2D044135B9B}"/>
              </a:ext>
            </a:extLst>
          </p:cNvPr>
          <p:cNvPicPr>
            <a:picLocks noChangeAspect="1"/>
          </p:cNvPicPr>
          <p:nvPr/>
        </p:nvPicPr>
        <p:blipFill>
          <a:blip r:embed="rId3"/>
          <a:stretch>
            <a:fillRect/>
          </a:stretch>
        </p:blipFill>
        <p:spPr>
          <a:xfrm>
            <a:off x="5662613" y="1461728"/>
            <a:ext cx="6040958" cy="3508375"/>
          </a:xfrm>
          <a:prstGeom prst="rect">
            <a:avLst/>
          </a:prstGeom>
        </p:spPr>
      </p:pic>
      <p:sp>
        <p:nvSpPr>
          <p:cNvPr id="7" name="圆角矩形 3">
            <a:extLst>
              <a:ext uri="{FF2B5EF4-FFF2-40B4-BE49-F238E27FC236}">
                <a16:creationId xmlns:a16="http://schemas.microsoft.com/office/drawing/2014/main" id="{181CD84B-8BC0-4530-9F03-F4A4F6BD8C3F}"/>
              </a:ext>
            </a:extLst>
          </p:cNvPr>
          <p:cNvSpPr/>
          <p:nvPr/>
        </p:nvSpPr>
        <p:spPr>
          <a:xfrm>
            <a:off x="742071" y="1623061"/>
            <a:ext cx="4138540" cy="1805940"/>
          </a:xfrm>
          <a:prstGeom prst="roundRect">
            <a:avLst/>
          </a:prstGeom>
          <a:noFill/>
          <a:ln w="317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流程图: 接点 13">
            <a:extLst>
              <a:ext uri="{FF2B5EF4-FFF2-40B4-BE49-F238E27FC236}">
                <a16:creationId xmlns:a16="http://schemas.microsoft.com/office/drawing/2014/main" id="{D954C0AB-6B07-453A-8076-09CD5F2BE407}"/>
              </a:ext>
            </a:extLst>
          </p:cNvPr>
          <p:cNvSpPr/>
          <p:nvPr/>
        </p:nvSpPr>
        <p:spPr>
          <a:xfrm>
            <a:off x="1277658" y="2280875"/>
            <a:ext cx="600566" cy="590236"/>
          </a:xfrm>
          <a:prstGeom prst="flowChartConnector">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0"/>
                <a:solidFill>
                  <a:schemeClr val="tx1"/>
                </a:solidFill>
                <a:effectLst>
                  <a:outerShdw blurRad="38100" dist="25400" dir="5400000" algn="ctr" rotWithShape="0">
                    <a:srgbClr val="6E747A">
                      <a:alpha val="43000"/>
                    </a:srgbClr>
                  </a:outerShdw>
                </a:effectLst>
                <a:cs typeface="+mn-ea"/>
                <a:sym typeface="+mn-lt"/>
              </a:rPr>
              <a:t>S</a:t>
            </a:r>
            <a:endParaRPr lang="zh-CN" altLang="en-US" sz="2000" dirty="0">
              <a:ln w="0"/>
              <a:solidFill>
                <a:schemeClr val="tx1"/>
              </a:solidFill>
              <a:effectLst>
                <a:outerShdw blurRad="38100" dist="25400" dir="5400000" algn="ctr" rotWithShape="0">
                  <a:srgbClr val="6E747A">
                    <a:alpha val="43000"/>
                  </a:srgbClr>
                </a:outerShdw>
              </a:effectLst>
              <a:cs typeface="+mn-ea"/>
              <a:sym typeface="+mn-lt"/>
            </a:endParaRPr>
          </a:p>
        </p:txBody>
      </p:sp>
      <p:sp>
        <p:nvSpPr>
          <p:cNvPr id="9" name="流程图: 接点 14">
            <a:extLst>
              <a:ext uri="{FF2B5EF4-FFF2-40B4-BE49-F238E27FC236}">
                <a16:creationId xmlns:a16="http://schemas.microsoft.com/office/drawing/2014/main" id="{22D5D0EE-7195-4F06-B7CD-ABDB1FE234DC}"/>
              </a:ext>
            </a:extLst>
          </p:cNvPr>
          <p:cNvSpPr/>
          <p:nvPr/>
        </p:nvSpPr>
        <p:spPr>
          <a:xfrm>
            <a:off x="2458944" y="2261791"/>
            <a:ext cx="612648" cy="590236"/>
          </a:xfrm>
          <a:prstGeom prst="flowChartConnector">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0"/>
                <a:solidFill>
                  <a:schemeClr val="tx1"/>
                </a:solidFill>
                <a:effectLst>
                  <a:outerShdw blurRad="38100" dist="19050" dir="2700000" algn="tl" rotWithShape="0">
                    <a:schemeClr val="dk1">
                      <a:alpha val="40000"/>
                    </a:schemeClr>
                  </a:outerShdw>
                </a:effectLst>
                <a:cs typeface="+mn-ea"/>
                <a:sym typeface="+mn-lt"/>
              </a:rPr>
              <a:t>I</a:t>
            </a:r>
            <a:endParaRPr lang="zh-CN" altLang="en-US" sz="2000" dirty="0">
              <a:ln w="0"/>
              <a:solidFill>
                <a:schemeClr val="tx1"/>
              </a:solidFill>
              <a:effectLst>
                <a:outerShdw blurRad="38100" dist="19050" dir="2700000" algn="tl" rotWithShape="0">
                  <a:schemeClr val="dk1">
                    <a:alpha val="40000"/>
                  </a:schemeClr>
                </a:outerShdw>
              </a:effectLst>
              <a:cs typeface="+mn-ea"/>
              <a:sym typeface="+mn-lt"/>
            </a:endParaRPr>
          </a:p>
        </p:txBody>
      </p:sp>
      <p:sp>
        <p:nvSpPr>
          <p:cNvPr id="10" name="流程图: 接点 17">
            <a:extLst>
              <a:ext uri="{FF2B5EF4-FFF2-40B4-BE49-F238E27FC236}">
                <a16:creationId xmlns:a16="http://schemas.microsoft.com/office/drawing/2014/main" id="{ECEFA016-1F5A-4696-8CC2-6EF17FB73B25}"/>
              </a:ext>
            </a:extLst>
          </p:cNvPr>
          <p:cNvSpPr/>
          <p:nvPr/>
        </p:nvSpPr>
        <p:spPr>
          <a:xfrm>
            <a:off x="3707788" y="2270898"/>
            <a:ext cx="612648" cy="590236"/>
          </a:xfrm>
          <a:prstGeom prst="flowChartConnector">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0"/>
                <a:solidFill>
                  <a:schemeClr val="tx1"/>
                </a:solidFill>
                <a:effectLst>
                  <a:outerShdw blurRad="38100" dist="19050" dir="2700000" algn="tl" rotWithShape="0">
                    <a:schemeClr val="dk1">
                      <a:alpha val="40000"/>
                    </a:schemeClr>
                  </a:outerShdw>
                </a:effectLst>
                <a:cs typeface="+mn-ea"/>
                <a:sym typeface="+mn-lt"/>
              </a:rPr>
              <a:t>R</a:t>
            </a:r>
            <a:endParaRPr lang="zh-CN" altLang="en-US" sz="2000" dirty="0">
              <a:ln w="0"/>
              <a:solidFill>
                <a:schemeClr val="tx1"/>
              </a:solidFill>
              <a:effectLst>
                <a:outerShdw blurRad="38100" dist="19050" dir="2700000" algn="tl" rotWithShape="0">
                  <a:schemeClr val="dk1">
                    <a:alpha val="40000"/>
                  </a:schemeClr>
                </a:outerShdw>
              </a:effectLst>
              <a:cs typeface="+mn-ea"/>
              <a:sym typeface="+mn-lt"/>
            </a:endParaRPr>
          </a:p>
        </p:txBody>
      </p:sp>
      <p:cxnSp>
        <p:nvCxnSpPr>
          <p:cNvPr id="11" name="直接箭头连接符 22">
            <a:extLst>
              <a:ext uri="{FF2B5EF4-FFF2-40B4-BE49-F238E27FC236}">
                <a16:creationId xmlns:a16="http://schemas.microsoft.com/office/drawing/2014/main" id="{7802B3AE-7596-45FD-B0A8-56AE9ADCABC4}"/>
              </a:ext>
            </a:extLst>
          </p:cNvPr>
          <p:cNvCxnSpPr>
            <a:cxnSpLocks/>
            <a:endCxn id="9" idx="2"/>
          </p:cNvCxnSpPr>
          <p:nvPr/>
        </p:nvCxnSpPr>
        <p:spPr>
          <a:xfrm flipV="1">
            <a:off x="1913464" y="2556909"/>
            <a:ext cx="545480" cy="13918"/>
          </a:xfrm>
          <a:prstGeom prst="straightConnector1">
            <a:avLst/>
          </a:prstGeom>
          <a:ln w="254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24">
            <a:extLst>
              <a:ext uri="{FF2B5EF4-FFF2-40B4-BE49-F238E27FC236}">
                <a16:creationId xmlns:a16="http://schemas.microsoft.com/office/drawing/2014/main" id="{05D34C8E-46F7-4EFF-8946-974C0FE4FE56}"/>
              </a:ext>
            </a:extLst>
          </p:cNvPr>
          <p:cNvCxnSpPr>
            <a:stCxn id="9" idx="6"/>
            <a:endCxn id="10" idx="2"/>
          </p:cNvCxnSpPr>
          <p:nvPr/>
        </p:nvCxnSpPr>
        <p:spPr>
          <a:xfrm>
            <a:off x="3071592" y="2556909"/>
            <a:ext cx="636196" cy="91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矩形 25">
                <a:extLst>
                  <a:ext uri="{FF2B5EF4-FFF2-40B4-BE49-F238E27FC236}">
                    <a16:creationId xmlns:a16="http://schemas.microsoft.com/office/drawing/2014/main" id="{BD687E46-E804-46D6-8420-7AA45AE684FE}"/>
                  </a:ext>
                </a:extLst>
              </p:cNvPr>
              <p:cNvSpPr/>
              <p:nvPr/>
            </p:nvSpPr>
            <p:spPr>
              <a:xfrm>
                <a:off x="1882453" y="2271145"/>
                <a:ext cx="485775" cy="248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cs typeface="+mn-ea"/>
                          <a:sym typeface="+mn-lt"/>
                        </a:rPr>
                        <m:t>𝛽</m:t>
                      </m:r>
                    </m:oMath>
                  </m:oMathPara>
                </a14:m>
                <a:endParaRPr lang="zh-CN" altLang="en-US" dirty="0">
                  <a:cs typeface="+mn-ea"/>
                  <a:sym typeface="+mn-lt"/>
                </a:endParaRPr>
              </a:p>
            </p:txBody>
          </p:sp>
        </mc:Choice>
        <mc:Fallback xmlns="">
          <p:sp>
            <p:nvSpPr>
              <p:cNvPr id="13" name="矩形 25">
                <a:extLst>
                  <a:ext uri="{FF2B5EF4-FFF2-40B4-BE49-F238E27FC236}">
                    <a16:creationId xmlns:a16="http://schemas.microsoft.com/office/drawing/2014/main" id="{BD687E46-E804-46D6-8420-7AA45AE684FE}"/>
                  </a:ext>
                </a:extLst>
              </p:cNvPr>
              <p:cNvSpPr>
                <a:spLocks noRot="1" noChangeAspect="1" noMove="1" noResize="1" noEditPoints="1" noAdjustHandles="1" noChangeArrowheads="1" noChangeShapeType="1" noTextEdit="1"/>
              </p:cNvSpPr>
              <p:nvPr/>
            </p:nvSpPr>
            <p:spPr>
              <a:xfrm>
                <a:off x="1882453" y="2271145"/>
                <a:ext cx="485775" cy="248621"/>
              </a:xfrm>
              <a:prstGeom prst="rect">
                <a:avLst/>
              </a:prstGeom>
              <a:blipFill>
                <a:blip r:embed="rId4"/>
                <a:stretch>
                  <a:fillRect t="-10000" b="-4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圆角矩形 29">
                <a:extLst>
                  <a:ext uri="{FF2B5EF4-FFF2-40B4-BE49-F238E27FC236}">
                    <a16:creationId xmlns:a16="http://schemas.microsoft.com/office/drawing/2014/main" id="{41E280BA-29EE-4D0F-8592-DFE4EE2F58FA}"/>
                  </a:ext>
                </a:extLst>
              </p:cNvPr>
              <p:cNvSpPr/>
              <p:nvPr/>
            </p:nvSpPr>
            <p:spPr>
              <a:xfrm>
                <a:off x="3154771" y="2261791"/>
                <a:ext cx="416623" cy="2429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cs typeface="+mn-ea"/>
                          <a:sym typeface="+mn-lt"/>
                        </a:rPr>
                        <m:t>𝛾</m:t>
                      </m:r>
                    </m:oMath>
                  </m:oMathPara>
                </a14:m>
                <a:endParaRPr lang="zh-CN" altLang="en-US" dirty="0">
                  <a:cs typeface="+mn-ea"/>
                  <a:sym typeface="+mn-lt"/>
                </a:endParaRPr>
              </a:p>
            </p:txBody>
          </p:sp>
        </mc:Choice>
        <mc:Fallback xmlns="">
          <p:sp>
            <p:nvSpPr>
              <p:cNvPr id="14" name="圆角矩形 29">
                <a:extLst>
                  <a:ext uri="{FF2B5EF4-FFF2-40B4-BE49-F238E27FC236}">
                    <a16:creationId xmlns:a16="http://schemas.microsoft.com/office/drawing/2014/main" id="{41E280BA-29EE-4D0F-8592-DFE4EE2F58FA}"/>
                  </a:ext>
                </a:extLst>
              </p:cNvPr>
              <p:cNvSpPr>
                <a:spLocks noRot="1" noChangeAspect="1" noMove="1" noResize="1" noEditPoints="1" noAdjustHandles="1" noChangeArrowheads="1" noChangeShapeType="1" noTextEdit="1"/>
              </p:cNvSpPr>
              <p:nvPr/>
            </p:nvSpPr>
            <p:spPr>
              <a:xfrm>
                <a:off x="3154771" y="2261791"/>
                <a:ext cx="416623" cy="242992"/>
              </a:xfrm>
              <a:prstGeom prst="roundRect">
                <a:avLst/>
              </a:prstGeom>
              <a:blipFill>
                <a:blip r:embed="rId5"/>
                <a:stretch>
                  <a:fillRect b="-32500"/>
                </a:stretch>
              </a:blipFill>
              <a:ln>
                <a:noFill/>
              </a:ln>
            </p:spPr>
            <p:txBody>
              <a:bodyPr/>
              <a:lstStyle/>
              <a:p>
                <a:r>
                  <a:rPr lang="en-US">
                    <a:noFill/>
                  </a:rPr>
                  <a:t> </a:t>
                </a:r>
              </a:p>
            </p:txBody>
          </p:sp>
        </mc:Fallback>
      </mc:AlternateContent>
      <p:sp>
        <p:nvSpPr>
          <p:cNvPr id="15" name="矩形 28">
            <a:extLst>
              <a:ext uri="{FF2B5EF4-FFF2-40B4-BE49-F238E27FC236}">
                <a16:creationId xmlns:a16="http://schemas.microsoft.com/office/drawing/2014/main" id="{A36BC758-F2AB-49EC-8A0B-0FCAD37B089C}"/>
              </a:ext>
            </a:extLst>
          </p:cNvPr>
          <p:cNvSpPr/>
          <p:nvPr/>
        </p:nvSpPr>
        <p:spPr>
          <a:xfrm>
            <a:off x="818681" y="1734452"/>
            <a:ext cx="1666977" cy="406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0"/>
                <a:solidFill>
                  <a:schemeClr val="tx1"/>
                </a:solidFill>
                <a:effectLst>
                  <a:outerShdw blurRad="38100" dist="19050" dir="2700000" algn="tl" rotWithShape="0">
                    <a:schemeClr val="dk1">
                      <a:alpha val="40000"/>
                    </a:schemeClr>
                  </a:outerShdw>
                </a:effectLst>
                <a:cs typeface="+mn-ea"/>
                <a:sym typeface="+mn-lt"/>
              </a:rPr>
              <a:t>SIR Model</a:t>
            </a:r>
            <a:endParaRPr lang="zh-CN" altLang="en-US" sz="2000" dirty="0">
              <a:ln w="0"/>
              <a:solidFill>
                <a:schemeClr val="tx1"/>
              </a:solidFill>
              <a:effectLst>
                <a:outerShdw blurRad="38100" dist="19050" dir="2700000" algn="tl" rotWithShape="0">
                  <a:schemeClr val="dk1">
                    <a:alpha val="40000"/>
                  </a:schemeClr>
                </a:outerShdw>
              </a:effectLst>
              <a:cs typeface="+mn-ea"/>
              <a:sym typeface="+mn-lt"/>
            </a:endParaRPr>
          </a:p>
        </p:txBody>
      </p:sp>
      <p:sp>
        <p:nvSpPr>
          <p:cNvPr id="16" name="矩形 29">
            <a:extLst>
              <a:ext uri="{FF2B5EF4-FFF2-40B4-BE49-F238E27FC236}">
                <a16:creationId xmlns:a16="http://schemas.microsoft.com/office/drawing/2014/main" id="{2ECD7BAE-9002-49A5-927F-C4FF7FF6FB09}"/>
              </a:ext>
            </a:extLst>
          </p:cNvPr>
          <p:cNvSpPr/>
          <p:nvPr/>
        </p:nvSpPr>
        <p:spPr>
          <a:xfrm>
            <a:off x="1017270" y="2933829"/>
            <a:ext cx="3623310" cy="564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chemeClr val="tx1"/>
                </a:solidFill>
                <a:cs typeface="+mn-ea"/>
                <a:sym typeface="+mn-lt"/>
              </a:rPr>
              <a:t>S: Susceptible; I: Infected; R: Recovered</a:t>
            </a:r>
          </a:p>
        </p:txBody>
      </p:sp>
      <mc:AlternateContent xmlns:mc="http://schemas.openxmlformats.org/markup-compatibility/2006" xmlns:a14="http://schemas.microsoft.com/office/drawing/2010/main">
        <mc:Choice Requires="a14">
          <p:sp>
            <p:nvSpPr>
              <p:cNvPr id="17" name="矩形 5">
                <a:extLst>
                  <a:ext uri="{FF2B5EF4-FFF2-40B4-BE49-F238E27FC236}">
                    <a16:creationId xmlns:a16="http://schemas.microsoft.com/office/drawing/2014/main" id="{A7B5190F-306D-4D5B-92C0-E0DAA114676D}"/>
                  </a:ext>
                </a:extLst>
              </p:cNvPr>
              <p:cNvSpPr/>
              <p:nvPr/>
            </p:nvSpPr>
            <p:spPr>
              <a:xfrm>
                <a:off x="832402" y="4206324"/>
                <a:ext cx="1884169" cy="2057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panose="02040503050406030204" pitchFamily="18" charset="0"/>
                              <a:cs typeface="+mn-ea"/>
                              <a:sym typeface="+mn-lt"/>
                            </a:rPr>
                          </m:ctrlPr>
                        </m:dPr>
                        <m:e>
                          <m:eqArr>
                            <m:eqArrPr>
                              <m:ctrlPr>
                                <a:rPr lang="en-US" altLang="zh-CN" i="1">
                                  <a:latin typeface="Cambria Math" panose="02040503050406030204" pitchFamily="18" charset="0"/>
                                  <a:cs typeface="+mn-ea"/>
                                  <a:sym typeface="+mn-lt"/>
                                </a:rPr>
                              </m:ctrlPr>
                            </m:eqArrPr>
                            <m:e>
                              <m:f>
                                <m:fPr>
                                  <m:ctrlPr>
                                    <a:rPr lang="en-US" altLang="zh-CN" i="1">
                                      <a:latin typeface="Cambria Math" panose="02040503050406030204" pitchFamily="18" charset="0"/>
                                      <a:cs typeface="+mn-ea"/>
                                      <a:sym typeface="+mn-lt"/>
                                    </a:rPr>
                                  </m:ctrlPr>
                                </m:fPr>
                                <m:num>
                                  <m:r>
                                    <a:rPr lang="en-US" altLang="zh-CN" i="1">
                                      <a:latin typeface="Cambria Math" panose="02040503050406030204" pitchFamily="18" charset="0"/>
                                      <a:cs typeface="+mn-ea"/>
                                      <a:sym typeface="+mn-lt"/>
                                    </a:rPr>
                                    <m:t>𝑑𝑆</m:t>
                                  </m:r>
                                </m:num>
                                <m:den>
                                  <m:r>
                                    <a:rPr lang="en-US" altLang="zh-CN" i="1">
                                      <a:latin typeface="Cambria Math" panose="02040503050406030204" pitchFamily="18" charset="0"/>
                                      <a:cs typeface="+mn-ea"/>
                                      <a:sym typeface="+mn-lt"/>
                                    </a:rPr>
                                    <m:t>𝑑𝑡</m:t>
                                  </m:r>
                                </m:den>
                              </m:f>
                              <m:r>
                                <a:rPr lang="en-US" altLang="zh-CN" i="1">
                                  <a:latin typeface="Cambria Math" panose="02040503050406030204" pitchFamily="18" charset="0"/>
                                  <a:cs typeface="+mn-ea"/>
                                  <a:sym typeface="+mn-lt"/>
                                </a:rPr>
                                <m:t>=−</m:t>
                              </m:r>
                              <m:r>
                                <a:rPr lang="zh-CN" altLang="en-US" i="1">
                                  <a:latin typeface="Cambria Math" panose="02040503050406030204" pitchFamily="18" charset="0"/>
                                  <a:cs typeface="+mn-ea"/>
                                  <a:sym typeface="+mn-lt"/>
                                </a:rPr>
                                <m:t>𝛽</m:t>
                              </m:r>
                              <m:r>
                                <a:rPr lang="en-US" altLang="zh-CN" i="1">
                                  <a:latin typeface="Cambria Math" panose="02040503050406030204" pitchFamily="18" charset="0"/>
                                  <a:cs typeface="+mn-ea"/>
                                  <a:sym typeface="+mn-lt"/>
                                </a:rPr>
                                <m:t>𝑆𝐼</m:t>
                              </m:r>
                              <m:r>
                                <a:rPr lang="en-US" altLang="zh-CN" i="1">
                                  <a:latin typeface="Cambria Math" panose="02040503050406030204" pitchFamily="18" charset="0"/>
                                  <a:cs typeface="+mn-ea"/>
                                  <a:sym typeface="+mn-lt"/>
                                </a:rPr>
                                <m:t>      </m:t>
                              </m:r>
                            </m:e>
                            <m:e>
                              <m:f>
                                <m:fPr>
                                  <m:ctrlPr>
                                    <a:rPr lang="en-US" altLang="zh-CN" i="1">
                                      <a:latin typeface="Cambria Math" panose="02040503050406030204" pitchFamily="18" charset="0"/>
                                      <a:cs typeface="+mn-ea"/>
                                      <a:sym typeface="+mn-lt"/>
                                    </a:rPr>
                                  </m:ctrlPr>
                                </m:fPr>
                                <m:num>
                                  <m:r>
                                    <a:rPr lang="en-US" altLang="zh-CN" i="1">
                                      <a:latin typeface="Cambria Math" panose="02040503050406030204" pitchFamily="18" charset="0"/>
                                      <a:cs typeface="+mn-ea"/>
                                      <a:sym typeface="+mn-lt"/>
                                    </a:rPr>
                                    <m:t>𝑑𝐼</m:t>
                                  </m:r>
                                </m:num>
                                <m:den>
                                  <m:r>
                                    <a:rPr lang="en-US" altLang="zh-CN" i="1">
                                      <a:latin typeface="Cambria Math" panose="02040503050406030204" pitchFamily="18" charset="0"/>
                                      <a:cs typeface="+mn-ea"/>
                                      <a:sym typeface="+mn-lt"/>
                                    </a:rPr>
                                    <m:t>𝑑𝑡</m:t>
                                  </m:r>
                                </m:den>
                              </m:f>
                              <m:r>
                                <a:rPr lang="en-US" altLang="zh-CN" i="1">
                                  <a:latin typeface="Cambria Math" panose="02040503050406030204" pitchFamily="18" charset="0"/>
                                  <a:cs typeface="+mn-ea"/>
                                  <a:sym typeface="+mn-lt"/>
                                </a:rPr>
                                <m:t>= </m:t>
                              </m:r>
                              <m:r>
                                <a:rPr lang="zh-CN" altLang="en-US" i="1">
                                  <a:latin typeface="Cambria Math" panose="02040503050406030204" pitchFamily="18" charset="0"/>
                                  <a:cs typeface="+mn-ea"/>
                                  <a:sym typeface="+mn-lt"/>
                                </a:rPr>
                                <m:t>𝛽</m:t>
                              </m:r>
                              <m:r>
                                <a:rPr lang="en-US" altLang="zh-CN" i="1">
                                  <a:latin typeface="Cambria Math" panose="02040503050406030204" pitchFamily="18" charset="0"/>
                                  <a:cs typeface="+mn-ea"/>
                                  <a:sym typeface="+mn-lt"/>
                                </a:rPr>
                                <m:t>𝑆𝐼</m:t>
                              </m:r>
                              <m:r>
                                <a:rPr lang="en-US" altLang="zh-CN" i="1">
                                  <a:latin typeface="Cambria Math" panose="02040503050406030204" pitchFamily="18" charset="0"/>
                                  <a:cs typeface="+mn-ea"/>
                                  <a:sym typeface="+mn-lt"/>
                                </a:rPr>
                                <m:t> −</m:t>
                              </m:r>
                              <m:r>
                                <a:rPr lang="zh-CN" altLang="en-US" i="1">
                                  <a:latin typeface="Cambria Math" panose="02040503050406030204" pitchFamily="18" charset="0"/>
                                  <a:cs typeface="+mn-ea"/>
                                  <a:sym typeface="+mn-lt"/>
                                </a:rPr>
                                <m:t>𝛾</m:t>
                              </m:r>
                              <m:r>
                                <a:rPr lang="en-US" altLang="zh-CN" i="1">
                                  <a:latin typeface="Cambria Math" panose="02040503050406030204" pitchFamily="18" charset="0"/>
                                  <a:cs typeface="+mn-ea"/>
                                  <a:sym typeface="+mn-lt"/>
                                </a:rPr>
                                <m:t>𝐼</m:t>
                              </m:r>
                            </m:e>
                            <m:e>
                              <m:f>
                                <m:fPr>
                                  <m:ctrlPr>
                                    <a:rPr lang="en-US" altLang="zh-CN" i="1">
                                      <a:latin typeface="Cambria Math" panose="02040503050406030204" pitchFamily="18" charset="0"/>
                                      <a:cs typeface="+mn-ea"/>
                                      <a:sym typeface="+mn-lt"/>
                                    </a:rPr>
                                  </m:ctrlPr>
                                </m:fPr>
                                <m:num>
                                  <m:r>
                                    <a:rPr lang="en-US" altLang="zh-CN" i="1">
                                      <a:latin typeface="Cambria Math" panose="02040503050406030204" pitchFamily="18" charset="0"/>
                                      <a:cs typeface="+mn-ea"/>
                                      <a:sym typeface="+mn-lt"/>
                                    </a:rPr>
                                    <m:t>𝑑𝑅</m:t>
                                  </m:r>
                                </m:num>
                                <m:den>
                                  <m:r>
                                    <a:rPr lang="en-US" altLang="zh-CN" i="1">
                                      <a:latin typeface="Cambria Math" panose="02040503050406030204" pitchFamily="18" charset="0"/>
                                      <a:cs typeface="+mn-ea"/>
                                      <a:sym typeface="+mn-lt"/>
                                    </a:rPr>
                                    <m:t>𝑑𝑡</m:t>
                                  </m:r>
                                </m:den>
                              </m:f>
                              <m:r>
                                <a:rPr lang="en-US" altLang="zh-CN" i="1">
                                  <a:latin typeface="Cambria Math" panose="02040503050406030204" pitchFamily="18" charset="0"/>
                                  <a:cs typeface="+mn-ea"/>
                                  <a:sym typeface="+mn-lt"/>
                                </a:rPr>
                                <m:t>= </m:t>
                              </m:r>
                              <m:r>
                                <a:rPr lang="zh-CN" altLang="en-US" i="1">
                                  <a:latin typeface="Cambria Math" panose="02040503050406030204" pitchFamily="18" charset="0"/>
                                  <a:cs typeface="+mn-ea"/>
                                  <a:sym typeface="+mn-lt"/>
                                </a:rPr>
                                <m:t>𝛾</m:t>
                              </m:r>
                              <m:r>
                                <a:rPr lang="en-US" altLang="zh-CN" i="1">
                                  <a:latin typeface="Cambria Math" panose="02040503050406030204" pitchFamily="18" charset="0"/>
                                  <a:cs typeface="+mn-ea"/>
                                  <a:sym typeface="+mn-lt"/>
                                </a:rPr>
                                <m:t>𝐼</m:t>
                              </m:r>
                              <m:r>
                                <a:rPr lang="en-US" altLang="zh-CN" i="1">
                                  <a:latin typeface="Cambria Math" panose="02040503050406030204" pitchFamily="18" charset="0"/>
                                  <a:cs typeface="+mn-ea"/>
                                  <a:sym typeface="+mn-lt"/>
                                </a:rPr>
                                <m:t>            </m:t>
                              </m:r>
                            </m:e>
                            <m:e>
                              <m:r>
                                <a:rPr lang="en-US" altLang="zh-CN" i="1">
                                  <a:latin typeface="Cambria Math" panose="02040503050406030204" pitchFamily="18" charset="0"/>
                                  <a:cs typeface="+mn-ea"/>
                                  <a:sym typeface="+mn-lt"/>
                                </a:rPr>
                                <m:t>𝑆</m:t>
                              </m:r>
                              <m:r>
                                <a:rPr lang="en-US" altLang="zh-CN" i="1">
                                  <a:latin typeface="Cambria Math" panose="02040503050406030204" pitchFamily="18" charset="0"/>
                                  <a:cs typeface="+mn-ea"/>
                                  <a:sym typeface="+mn-lt"/>
                                </a:rPr>
                                <m:t>+</m:t>
                              </m:r>
                              <m:r>
                                <a:rPr lang="en-US" altLang="zh-CN" i="1">
                                  <a:latin typeface="Cambria Math" panose="02040503050406030204" pitchFamily="18" charset="0"/>
                                  <a:cs typeface="+mn-ea"/>
                                  <a:sym typeface="+mn-lt"/>
                                </a:rPr>
                                <m:t>𝐼</m:t>
                              </m:r>
                              <m:r>
                                <a:rPr lang="en-US" altLang="zh-CN" i="1">
                                  <a:latin typeface="Cambria Math" panose="02040503050406030204" pitchFamily="18" charset="0"/>
                                  <a:cs typeface="+mn-ea"/>
                                  <a:sym typeface="+mn-lt"/>
                                </a:rPr>
                                <m:t>+</m:t>
                              </m:r>
                              <m:r>
                                <a:rPr lang="en-US" altLang="zh-CN" i="1">
                                  <a:latin typeface="Cambria Math" panose="02040503050406030204" pitchFamily="18" charset="0"/>
                                  <a:cs typeface="+mn-ea"/>
                                  <a:sym typeface="+mn-lt"/>
                                </a:rPr>
                                <m:t>𝑅</m:t>
                              </m:r>
                              <m:r>
                                <a:rPr lang="en-US" altLang="zh-CN" i="1">
                                  <a:latin typeface="Cambria Math" panose="02040503050406030204" pitchFamily="18" charset="0"/>
                                  <a:cs typeface="+mn-ea"/>
                                  <a:sym typeface="+mn-lt"/>
                                </a:rPr>
                                <m:t>=1</m:t>
                              </m:r>
                            </m:e>
                          </m:eqArr>
                        </m:e>
                      </m:d>
                    </m:oMath>
                  </m:oMathPara>
                </a14:m>
                <a:endParaRPr lang="zh-CN" altLang="en-US" dirty="0">
                  <a:cs typeface="+mn-ea"/>
                  <a:sym typeface="+mn-lt"/>
                </a:endParaRPr>
              </a:p>
            </p:txBody>
          </p:sp>
        </mc:Choice>
        <mc:Fallback xmlns="">
          <p:sp>
            <p:nvSpPr>
              <p:cNvPr id="17" name="矩形 5">
                <a:extLst>
                  <a:ext uri="{FF2B5EF4-FFF2-40B4-BE49-F238E27FC236}">
                    <a16:creationId xmlns:a16="http://schemas.microsoft.com/office/drawing/2014/main" id="{A7B5190F-306D-4D5B-92C0-E0DAA114676D}"/>
                  </a:ext>
                </a:extLst>
              </p:cNvPr>
              <p:cNvSpPr>
                <a:spLocks noRot="1" noChangeAspect="1" noMove="1" noResize="1" noEditPoints="1" noAdjustHandles="1" noChangeArrowheads="1" noChangeShapeType="1" noTextEdit="1"/>
              </p:cNvSpPr>
              <p:nvPr/>
            </p:nvSpPr>
            <p:spPr>
              <a:xfrm>
                <a:off x="832402" y="4206324"/>
                <a:ext cx="1884169" cy="2057230"/>
              </a:xfrm>
              <a:prstGeom prst="rect">
                <a:avLst/>
              </a:prstGeom>
              <a:blipFill>
                <a:blip r:embed="rId6"/>
                <a:stretch>
                  <a:fillRect/>
                </a:stretch>
              </a:blipFill>
            </p:spPr>
            <p:txBody>
              <a:bodyPr/>
              <a:lstStyle/>
              <a:p>
                <a:r>
                  <a:rPr lang="en-US">
                    <a:noFill/>
                  </a:rPr>
                  <a:t> </a:t>
                </a:r>
              </a:p>
            </p:txBody>
          </p:sp>
        </mc:Fallback>
      </mc:AlternateContent>
      <p:sp>
        <p:nvSpPr>
          <p:cNvPr id="18" name="右箭头 5">
            <a:extLst>
              <a:ext uri="{FF2B5EF4-FFF2-40B4-BE49-F238E27FC236}">
                <a16:creationId xmlns:a16="http://schemas.microsoft.com/office/drawing/2014/main" id="{16C74A22-ABA4-45AD-AE1C-5BAB2E43509B}"/>
              </a:ext>
            </a:extLst>
          </p:cNvPr>
          <p:cNvSpPr/>
          <p:nvPr/>
        </p:nvSpPr>
        <p:spPr>
          <a:xfrm>
            <a:off x="2807288" y="4948294"/>
            <a:ext cx="612648" cy="412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31">
            <a:extLst>
              <a:ext uri="{FF2B5EF4-FFF2-40B4-BE49-F238E27FC236}">
                <a16:creationId xmlns:a16="http://schemas.microsoft.com/office/drawing/2014/main" id="{2924D30F-B573-4E6C-AF06-41A54DB78048}"/>
              </a:ext>
            </a:extLst>
          </p:cNvPr>
          <p:cNvPicPr>
            <a:picLocks noChangeAspect="1"/>
          </p:cNvPicPr>
          <p:nvPr/>
        </p:nvPicPr>
        <p:blipFill>
          <a:blip r:embed="rId7"/>
          <a:stretch>
            <a:fillRect/>
          </a:stretch>
        </p:blipFill>
        <p:spPr>
          <a:xfrm>
            <a:off x="3843858" y="4739769"/>
            <a:ext cx="1238250" cy="390525"/>
          </a:xfrm>
          <a:prstGeom prst="rect">
            <a:avLst/>
          </a:prstGeom>
        </p:spPr>
      </p:pic>
      <p:pic>
        <p:nvPicPr>
          <p:cNvPr id="20" name="图片 32">
            <a:extLst>
              <a:ext uri="{FF2B5EF4-FFF2-40B4-BE49-F238E27FC236}">
                <a16:creationId xmlns:a16="http://schemas.microsoft.com/office/drawing/2014/main" id="{1B5F05F2-6CAE-4AA6-A7B2-6BDED46401C8}"/>
              </a:ext>
            </a:extLst>
          </p:cNvPr>
          <p:cNvPicPr>
            <a:picLocks noChangeAspect="1"/>
          </p:cNvPicPr>
          <p:nvPr/>
        </p:nvPicPr>
        <p:blipFill>
          <a:blip r:embed="rId8"/>
          <a:stretch>
            <a:fillRect/>
          </a:stretch>
        </p:blipFill>
        <p:spPr>
          <a:xfrm>
            <a:off x="3829730" y="5303997"/>
            <a:ext cx="5229225" cy="704850"/>
          </a:xfrm>
          <a:prstGeom prst="rect">
            <a:avLst/>
          </a:prstGeom>
        </p:spPr>
      </p:pic>
      <p:sp>
        <p:nvSpPr>
          <p:cNvPr id="21" name="左大括号 33">
            <a:extLst>
              <a:ext uri="{FF2B5EF4-FFF2-40B4-BE49-F238E27FC236}">
                <a16:creationId xmlns:a16="http://schemas.microsoft.com/office/drawing/2014/main" id="{FE46BBA8-6E63-44C2-8F3A-752BA66B010B}"/>
              </a:ext>
            </a:extLst>
          </p:cNvPr>
          <p:cNvSpPr/>
          <p:nvPr/>
        </p:nvSpPr>
        <p:spPr>
          <a:xfrm>
            <a:off x="3738604" y="4834890"/>
            <a:ext cx="154877" cy="914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w="28575">
                <a:solidFill>
                  <a:schemeClr val="tx1"/>
                </a:solidFill>
              </a:ln>
              <a:cs typeface="+mn-ea"/>
              <a:sym typeface="+mn-lt"/>
            </a:endParaRPr>
          </a:p>
        </p:txBody>
      </p:sp>
    </p:spTree>
    <p:extLst>
      <p:ext uri="{BB962C8B-B14F-4D97-AF65-F5344CB8AC3E}">
        <p14:creationId xmlns:p14="http://schemas.microsoft.com/office/powerpoint/2010/main" val="3272561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a:spLocks noGrp="1"/>
          </p:cNvSpPr>
          <p:nvPr>
            <p:ph type="body" sz="quarter" idx="10"/>
          </p:nvPr>
        </p:nvSpPr>
        <p:spPr>
          <a:xfrm>
            <a:off x="281928" y="417110"/>
            <a:ext cx="11097271" cy="569861"/>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Epidemic Dynamics on Networks: The SI Model</a:t>
            </a:r>
          </a:p>
        </p:txBody>
      </p:sp>
      <p:pic>
        <p:nvPicPr>
          <p:cNvPr id="2" name="Picture 1"/>
          <p:cNvPicPr>
            <a:picLocks noChangeAspect="1"/>
          </p:cNvPicPr>
          <p:nvPr/>
        </p:nvPicPr>
        <p:blipFill>
          <a:blip r:embed="rId3"/>
          <a:stretch>
            <a:fillRect/>
          </a:stretch>
        </p:blipFill>
        <p:spPr>
          <a:xfrm>
            <a:off x="1026658" y="1529584"/>
            <a:ext cx="2529342" cy="1813723"/>
          </a:xfrm>
          <a:prstGeom prst="rect">
            <a:avLst/>
          </a:prstGeom>
        </p:spPr>
      </p:pic>
      <p:sp>
        <p:nvSpPr>
          <p:cNvPr id="3" name="Rectangle 2"/>
          <p:cNvSpPr/>
          <p:nvPr/>
        </p:nvSpPr>
        <p:spPr>
          <a:xfrm>
            <a:off x="4894690" y="1141221"/>
            <a:ext cx="6096000" cy="523220"/>
          </a:xfrm>
          <a:prstGeom prst="rect">
            <a:avLst/>
          </a:prstGeom>
        </p:spPr>
        <p:txBody>
          <a:bodyPr>
            <a:spAutoFit/>
          </a:bodyPr>
          <a:lstStyle/>
          <a:p>
            <a:r>
              <a:rPr lang="en-US" sz="2800" b="1" dirty="0">
                <a:solidFill>
                  <a:schemeClr val="accent1">
                    <a:lumMod val="75000"/>
                  </a:schemeClr>
                </a:solidFill>
                <a:latin typeface="Calibri" panose="020F0502020204030204" pitchFamily="34" charset="0"/>
                <a:cs typeface="Calibri" panose="020F0502020204030204" pitchFamily="34" charset="0"/>
              </a:rPr>
              <a:t>The Gillespie algorithm:</a:t>
            </a:r>
          </a:p>
        </p:txBody>
      </p:sp>
      <p:pic>
        <p:nvPicPr>
          <p:cNvPr id="23" name="Picture 22"/>
          <p:cNvPicPr>
            <a:picLocks noChangeAspect="1"/>
          </p:cNvPicPr>
          <p:nvPr/>
        </p:nvPicPr>
        <p:blipFill>
          <a:blip r:embed="rId4"/>
          <a:stretch>
            <a:fillRect/>
          </a:stretch>
        </p:blipFill>
        <p:spPr>
          <a:xfrm>
            <a:off x="4880178" y="1611538"/>
            <a:ext cx="6567510" cy="2000607"/>
          </a:xfrm>
          <a:prstGeom prst="rect">
            <a:avLst/>
          </a:prstGeom>
        </p:spPr>
      </p:pic>
      <p:pic>
        <p:nvPicPr>
          <p:cNvPr id="24" name="Picture 23"/>
          <p:cNvPicPr>
            <a:picLocks noChangeAspect="1"/>
          </p:cNvPicPr>
          <p:nvPr/>
        </p:nvPicPr>
        <p:blipFill>
          <a:blip r:embed="rId5"/>
          <a:stretch>
            <a:fillRect/>
          </a:stretch>
        </p:blipFill>
        <p:spPr>
          <a:xfrm>
            <a:off x="4880179" y="3497398"/>
            <a:ext cx="6582024" cy="3200943"/>
          </a:xfrm>
          <a:prstGeom prst="rect">
            <a:avLst/>
          </a:prstGeom>
        </p:spPr>
      </p:pic>
      <p:sp>
        <p:nvSpPr>
          <p:cNvPr id="25" name="TextBox 24"/>
          <p:cNvSpPr txBox="1"/>
          <p:nvPr/>
        </p:nvSpPr>
        <p:spPr>
          <a:xfrm>
            <a:off x="551542" y="3459329"/>
            <a:ext cx="4314121" cy="2554545"/>
          </a:xfrm>
          <a:prstGeom prst="rect">
            <a:avLst/>
          </a:prstGeom>
          <a:noFill/>
        </p:spPr>
        <p:txBody>
          <a:bodyPr wrap="square" rtlCol="0">
            <a:spAutoFit/>
          </a:bodyPr>
          <a:lstStyle/>
          <a:p>
            <a:r>
              <a:rPr lang="en-US" sz="2800" b="1" dirty="0">
                <a:solidFill>
                  <a:schemeClr val="accent1">
                    <a:lumMod val="75000"/>
                  </a:schemeClr>
                </a:solidFill>
                <a:latin typeface="Calibri" panose="020F0502020204030204" pitchFamily="34" charset="0"/>
                <a:cs typeface="Calibri" panose="020F0502020204030204" pitchFamily="34" charset="0"/>
              </a:rPr>
              <a:t>Different from Random Walks: </a:t>
            </a:r>
          </a:p>
          <a:p>
            <a:pPr marL="342900" indent="-342900">
              <a:spcBef>
                <a:spcPts val="1200"/>
              </a:spcBef>
              <a:buFont typeface="+mj-lt"/>
              <a:buAutoNum type="arabicParenR"/>
            </a:pPr>
            <a:r>
              <a:rPr lang="en-US" sz="2800" dirty="0">
                <a:latin typeface="Calibri" panose="020F0502020204030204" pitchFamily="34" charset="0"/>
                <a:cs typeface="Calibri" panose="020F0502020204030204" pitchFamily="34" charset="0"/>
              </a:rPr>
              <a:t>The Markov property does not hold</a:t>
            </a:r>
          </a:p>
          <a:p>
            <a:pPr marL="342900" indent="-342900">
              <a:spcBef>
                <a:spcPts val="1200"/>
              </a:spcBef>
              <a:buFont typeface="+mj-lt"/>
              <a:buAutoNum type="arabicParenR"/>
            </a:pPr>
            <a:r>
              <a:rPr lang="en-US" sz="2800" dirty="0">
                <a:latin typeface="Calibri" panose="020F0502020204030204" pitchFamily="34" charset="0"/>
                <a:cs typeface="Calibri" panose="020F0502020204030204" pitchFamily="34" charset="0"/>
              </a:rPr>
              <a:t>The time of infection</a:t>
            </a:r>
          </a:p>
        </p:txBody>
      </p:sp>
    </p:spTree>
    <p:extLst>
      <p:ext uri="{BB962C8B-B14F-4D97-AF65-F5344CB8AC3E}">
        <p14:creationId xmlns:p14="http://schemas.microsoft.com/office/powerpoint/2010/main" val="747991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a:spLocks noGrp="1"/>
          </p:cNvSpPr>
          <p:nvPr>
            <p:ph type="body" sz="quarter" idx="10"/>
          </p:nvPr>
        </p:nvSpPr>
        <p:spPr>
          <a:xfrm>
            <a:off x="281928" y="417110"/>
            <a:ext cx="11097271" cy="569861"/>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Epidemic Dynamics on Networks: The SI Model</a:t>
            </a:r>
          </a:p>
        </p:txBody>
      </p:sp>
      <p:pic>
        <p:nvPicPr>
          <p:cNvPr id="2" name="Picture 1"/>
          <p:cNvPicPr>
            <a:picLocks noChangeAspect="1"/>
          </p:cNvPicPr>
          <p:nvPr/>
        </p:nvPicPr>
        <p:blipFill>
          <a:blip r:embed="rId3"/>
          <a:stretch>
            <a:fillRect/>
          </a:stretch>
        </p:blipFill>
        <p:spPr>
          <a:xfrm>
            <a:off x="1026658" y="1529584"/>
            <a:ext cx="2529342" cy="1813723"/>
          </a:xfrm>
          <a:prstGeom prst="rect">
            <a:avLst/>
          </a:prstGeom>
        </p:spPr>
      </p:pic>
      <p:sp>
        <p:nvSpPr>
          <p:cNvPr id="3" name="Rectangle 2"/>
          <p:cNvSpPr/>
          <p:nvPr/>
        </p:nvSpPr>
        <p:spPr>
          <a:xfrm>
            <a:off x="4894690" y="1141221"/>
            <a:ext cx="6096000" cy="523220"/>
          </a:xfrm>
          <a:prstGeom prst="rect">
            <a:avLst/>
          </a:prstGeom>
        </p:spPr>
        <p:txBody>
          <a:bodyPr>
            <a:spAutoFit/>
          </a:bodyPr>
          <a:lstStyle/>
          <a:p>
            <a:r>
              <a:rPr lang="en-US" sz="2800" b="1" dirty="0">
                <a:solidFill>
                  <a:srgbClr val="0070C0"/>
                </a:solidFill>
                <a:latin typeface="Calibri" panose="020F0502020204030204" pitchFamily="34" charset="0"/>
                <a:cs typeface="Calibri" panose="020F0502020204030204" pitchFamily="34" charset="0"/>
              </a:rPr>
              <a:t>The Gillespie algorithm:</a:t>
            </a:r>
          </a:p>
        </p:txBody>
      </p:sp>
      <p:grpSp>
        <p:nvGrpSpPr>
          <p:cNvPr id="5" name="Group 4"/>
          <p:cNvGrpSpPr/>
          <p:nvPr/>
        </p:nvGrpSpPr>
        <p:grpSpPr>
          <a:xfrm>
            <a:off x="4880178" y="1611538"/>
            <a:ext cx="6582025" cy="5086803"/>
            <a:chOff x="4880178" y="1611538"/>
            <a:chExt cx="6582025" cy="5086803"/>
          </a:xfrm>
        </p:grpSpPr>
        <p:pic>
          <p:nvPicPr>
            <p:cNvPr id="23" name="Picture 22"/>
            <p:cNvPicPr>
              <a:picLocks noChangeAspect="1"/>
            </p:cNvPicPr>
            <p:nvPr/>
          </p:nvPicPr>
          <p:blipFill>
            <a:blip r:embed="rId4"/>
            <a:stretch>
              <a:fillRect/>
            </a:stretch>
          </p:blipFill>
          <p:spPr>
            <a:xfrm>
              <a:off x="4880178" y="1611538"/>
              <a:ext cx="6567510" cy="2000607"/>
            </a:xfrm>
            <a:prstGeom prst="rect">
              <a:avLst/>
            </a:prstGeom>
          </p:spPr>
        </p:pic>
        <p:pic>
          <p:nvPicPr>
            <p:cNvPr id="24" name="Picture 23"/>
            <p:cNvPicPr>
              <a:picLocks noChangeAspect="1"/>
            </p:cNvPicPr>
            <p:nvPr/>
          </p:nvPicPr>
          <p:blipFill>
            <a:blip r:embed="rId5"/>
            <a:stretch>
              <a:fillRect/>
            </a:stretch>
          </p:blipFill>
          <p:spPr>
            <a:xfrm>
              <a:off x="4880179" y="3497398"/>
              <a:ext cx="6582024" cy="3200943"/>
            </a:xfrm>
            <a:prstGeom prst="rect">
              <a:avLst/>
            </a:prstGeom>
          </p:spPr>
        </p:pic>
      </p:grpSp>
      <p:sp>
        <p:nvSpPr>
          <p:cNvPr id="25" name="TextBox 24"/>
          <p:cNvSpPr txBox="1"/>
          <p:nvPr/>
        </p:nvSpPr>
        <p:spPr>
          <a:xfrm>
            <a:off x="551542" y="3459329"/>
            <a:ext cx="4314121" cy="2554545"/>
          </a:xfrm>
          <a:prstGeom prst="rect">
            <a:avLst/>
          </a:prstGeom>
          <a:noFill/>
        </p:spPr>
        <p:txBody>
          <a:bodyPr wrap="square" rtlCol="0">
            <a:spAutoFit/>
          </a:bodyPr>
          <a:lstStyle/>
          <a:p>
            <a:r>
              <a:rPr lang="en-US" sz="2800" b="1" dirty="0">
                <a:solidFill>
                  <a:srgbClr val="0070C0"/>
                </a:solidFill>
                <a:latin typeface="Calibri" panose="020F0502020204030204" pitchFamily="34" charset="0"/>
                <a:cs typeface="Calibri" panose="020F0502020204030204" pitchFamily="34" charset="0"/>
              </a:rPr>
              <a:t>Different from Random Walks: </a:t>
            </a:r>
          </a:p>
          <a:p>
            <a:pPr marL="342900" indent="-342900">
              <a:spcBef>
                <a:spcPts val="1200"/>
              </a:spcBef>
              <a:buFont typeface="+mj-lt"/>
              <a:buAutoNum type="arabicParenR"/>
            </a:pPr>
            <a:r>
              <a:rPr lang="en-US" sz="2800" dirty="0">
                <a:latin typeface="Calibri" panose="020F0502020204030204" pitchFamily="34" charset="0"/>
                <a:cs typeface="Calibri" panose="020F0502020204030204" pitchFamily="34" charset="0"/>
              </a:rPr>
              <a:t>The Markov property does not hold</a:t>
            </a:r>
          </a:p>
          <a:p>
            <a:pPr marL="342900" indent="-342900">
              <a:spcBef>
                <a:spcPts val="1200"/>
              </a:spcBef>
              <a:buFont typeface="+mj-lt"/>
              <a:buAutoNum type="arabicParenR"/>
            </a:pPr>
            <a:r>
              <a:rPr lang="en-US" sz="2800" dirty="0">
                <a:latin typeface="Calibri" panose="020F0502020204030204" pitchFamily="34" charset="0"/>
                <a:cs typeface="Calibri" panose="020F0502020204030204" pitchFamily="34" charset="0"/>
              </a:rPr>
              <a:t>The time of infection</a:t>
            </a:r>
          </a:p>
        </p:txBody>
      </p:sp>
      <p:pic>
        <p:nvPicPr>
          <p:cNvPr id="7" name="Picture 6"/>
          <p:cNvPicPr>
            <a:picLocks noChangeAspect="1"/>
          </p:cNvPicPr>
          <p:nvPr/>
        </p:nvPicPr>
        <p:blipFill>
          <a:blip r:embed="rId6"/>
          <a:stretch>
            <a:fillRect/>
          </a:stretch>
        </p:blipFill>
        <p:spPr>
          <a:xfrm>
            <a:off x="4894688" y="1664441"/>
            <a:ext cx="6694961" cy="5033900"/>
          </a:xfrm>
          <a:prstGeom prst="rect">
            <a:avLst/>
          </a:prstGeom>
        </p:spPr>
      </p:pic>
    </p:spTree>
    <p:extLst>
      <p:ext uri="{BB962C8B-B14F-4D97-AF65-F5344CB8AC3E}">
        <p14:creationId xmlns:p14="http://schemas.microsoft.com/office/powerpoint/2010/main" val="38730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a:spLocks noGrp="1"/>
          </p:cNvSpPr>
          <p:nvPr>
            <p:ph type="body" sz="quarter" idx="10"/>
          </p:nvPr>
        </p:nvSpPr>
        <p:spPr>
          <a:xfrm>
            <a:off x="281928" y="417110"/>
            <a:ext cx="11097271" cy="569861"/>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Random Walks VS Epidemic Dynamics  </a:t>
            </a:r>
          </a:p>
        </p:txBody>
      </p:sp>
      <p:pic>
        <p:nvPicPr>
          <p:cNvPr id="10" name="图片 9">
            <a:extLst>
              <a:ext uri="{FF2B5EF4-FFF2-40B4-BE49-F238E27FC236}">
                <a16:creationId xmlns:a16="http://schemas.microsoft.com/office/drawing/2014/main" id="{A458C963-E875-4021-B030-046F20C6ECB5}"/>
              </a:ext>
            </a:extLst>
          </p:cNvPr>
          <p:cNvPicPr>
            <a:picLocks noChangeAspect="1"/>
          </p:cNvPicPr>
          <p:nvPr/>
        </p:nvPicPr>
        <p:blipFill>
          <a:blip r:embed="rId3"/>
          <a:stretch>
            <a:fillRect/>
          </a:stretch>
        </p:blipFill>
        <p:spPr>
          <a:xfrm>
            <a:off x="451822" y="1567841"/>
            <a:ext cx="5288578" cy="1888388"/>
          </a:xfrm>
          <a:prstGeom prst="rect">
            <a:avLst/>
          </a:prstGeom>
        </p:spPr>
      </p:pic>
      <p:pic>
        <p:nvPicPr>
          <p:cNvPr id="6" name="图片 5">
            <a:extLst>
              <a:ext uri="{FF2B5EF4-FFF2-40B4-BE49-F238E27FC236}">
                <a16:creationId xmlns:a16="http://schemas.microsoft.com/office/drawing/2014/main" id="{B868F04B-F88F-443D-AFF4-160A15112BBB}"/>
              </a:ext>
            </a:extLst>
          </p:cNvPr>
          <p:cNvPicPr>
            <a:picLocks noChangeAspect="1"/>
          </p:cNvPicPr>
          <p:nvPr/>
        </p:nvPicPr>
        <p:blipFill>
          <a:blip r:embed="rId4"/>
          <a:stretch>
            <a:fillRect/>
          </a:stretch>
        </p:blipFill>
        <p:spPr>
          <a:xfrm>
            <a:off x="6891802" y="1567841"/>
            <a:ext cx="4178298" cy="1893922"/>
          </a:xfrm>
          <a:prstGeom prst="rect">
            <a:avLst/>
          </a:prstGeom>
        </p:spPr>
      </p:pic>
      <p:sp>
        <p:nvSpPr>
          <p:cNvPr id="8" name="文本框 7">
            <a:extLst>
              <a:ext uri="{FF2B5EF4-FFF2-40B4-BE49-F238E27FC236}">
                <a16:creationId xmlns:a16="http://schemas.microsoft.com/office/drawing/2014/main" id="{05409D70-8CC6-4534-92E2-98697925FBBC}"/>
              </a:ext>
            </a:extLst>
          </p:cNvPr>
          <p:cNvSpPr txBox="1"/>
          <p:nvPr/>
        </p:nvSpPr>
        <p:spPr>
          <a:xfrm>
            <a:off x="1247624" y="3721100"/>
            <a:ext cx="3696974" cy="954107"/>
          </a:xfrm>
          <a:prstGeom prst="rect">
            <a:avLst/>
          </a:prstGeom>
          <a:noFill/>
        </p:spPr>
        <p:txBody>
          <a:bodyPr wrap="none" rtlCol="0">
            <a:spAutoFit/>
          </a:bodyPr>
          <a:lstStyle/>
          <a:p>
            <a:pPr algn="ctr"/>
            <a:r>
              <a:rPr lang="en-US" altLang="zh-CN" sz="2800" b="1" dirty="0">
                <a:solidFill>
                  <a:srgbClr val="0070C0"/>
                </a:solidFill>
                <a:latin typeface="Calibri" panose="020F0502020204030204" pitchFamily="34" charset="0"/>
                <a:cs typeface="Calibri" panose="020F0502020204030204" pitchFamily="34" charset="0"/>
              </a:rPr>
              <a:t>(Biased) Random Walks</a:t>
            </a:r>
          </a:p>
          <a:p>
            <a:pPr algn="ctr"/>
            <a:r>
              <a:rPr lang="en-US" altLang="zh-CN" sz="2800" dirty="0">
                <a:latin typeface="Times New Roman" panose="02020603050405020304" pitchFamily="18" charset="0"/>
                <a:cs typeface="Times New Roman" panose="02020603050405020304" pitchFamily="18" charset="0"/>
              </a:rPr>
              <a:t>(u, s</a:t>
            </a:r>
            <a:r>
              <a:rPr lang="en-US" altLang="zh-CN" sz="2800" baseline="-25000" dirty="0">
                <a:latin typeface="Times New Roman" panose="02020603050405020304" pitchFamily="18" charset="0"/>
                <a:cs typeface="Times New Roman" panose="02020603050405020304" pitchFamily="18" charset="0"/>
              </a:rPr>
              <a:t>4</a:t>
            </a:r>
            <a:r>
              <a:rPr lang="en-US" altLang="zh-CN" sz="2800" dirty="0">
                <a:latin typeface="Times New Roman" panose="02020603050405020304" pitchFamily="18" charset="0"/>
                <a:cs typeface="Times New Roman" panose="02020603050405020304" pitchFamily="18" charset="0"/>
              </a:rPr>
              <a:t>, s</a:t>
            </a:r>
            <a:r>
              <a:rPr lang="en-US" altLang="zh-CN" sz="2800" baseline="-25000" dirty="0">
                <a:latin typeface="Times New Roman" panose="02020603050405020304" pitchFamily="18" charset="0"/>
                <a:cs typeface="Times New Roman" panose="02020603050405020304" pitchFamily="18" charset="0"/>
              </a:rPr>
              <a:t>5</a:t>
            </a:r>
            <a:r>
              <a:rPr lang="en-US" altLang="zh-CN" sz="2800" dirty="0">
                <a:latin typeface="Times New Roman" panose="02020603050405020304" pitchFamily="18" charset="0"/>
                <a:cs typeface="Times New Roman" panose="02020603050405020304" pitchFamily="18" charset="0"/>
              </a:rPr>
              <a:t>, s</a:t>
            </a:r>
            <a:r>
              <a:rPr lang="en-US" altLang="zh-CN" sz="2800" baseline="-25000" dirty="0">
                <a:latin typeface="Times New Roman" panose="02020603050405020304" pitchFamily="18" charset="0"/>
                <a:cs typeface="Times New Roman" panose="02020603050405020304" pitchFamily="18" charset="0"/>
              </a:rPr>
              <a:t>6</a:t>
            </a:r>
            <a:r>
              <a:rPr lang="en-US" altLang="zh-CN" sz="2800" dirty="0">
                <a:latin typeface="Times New Roman" panose="02020603050405020304" pitchFamily="18" charset="0"/>
                <a:cs typeface="Times New Roman" panose="02020603050405020304" pitchFamily="18" charset="0"/>
              </a:rPr>
              <a:t>, s</a:t>
            </a:r>
            <a:r>
              <a:rPr lang="en-US" altLang="zh-CN" sz="2800" baseline="-25000" dirty="0">
                <a:latin typeface="Times New Roman" panose="02020603050405020304" pitchFamily="18" charset="0"/>
                <a:cs typeface="Times New Roman" panose="02020603050405020304" pitchFamily="18" charset="0"/>
              </a:rPr>
              <a:t>9</a:t>
            </a:r>
            <a:r>
              <a:rPr lang="en-US"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8B96D4AD-D964-4CBC-BFC8-5E961C99C839}"/>
              </a:ext>
            </a:extLst>
          </p:cNvPr>
          <p:cNvSpPr/>
          <p:nvPr/>
        </p:nvSpPr>
        <p:spPr>
          <a:xfrm>
            <a:off x="1267845" y="5105493"/>
            <a:ext cx="3427605" cy="861774"/>
          </a:xfrm>
          <a:prstGeom prst="rect">
            <a:avLst/>
          </a:prstGeom>
          <a:solidFill>
            <a:schemeClr val="accent5">
              <a:lumMod val="20000"/>
              <a:lumOff val="80000"/>
            </a:schemeClr>
          </a:solidFill>
          <a:ln>
            <a:solidFill>
              <a:schemeClr val="accent6">
                <a:lumMod val="75000"/>
              </a:schemeClr>
            </a:solidFill>
          </a:ln>
        </p:spPr>
        <p:txBody>
          <a:bodyPr wrap="none">
            <a:spAutoFit/>
          </a:bodyPr>
          <a:lstStyle/>
          <a:p>
            <a:pPr marL="342900" indent="-342900">
              <a:spcBef>
                <a:spcPts val="1200"/>
              </a:spcBef>
              <a:buFont typeface="+mj-lt"/>
              <a:buAutoNum type="arabicParenR"/>
            </a:pPr>
            <a:r>
              <a:rPr lang="en-US" altLang="zh-CN" sz="2000" b="1" dirty="0">
                <a:latin typeface="Calibri" panose="020F0502020204030204" pitchFamily="34" charset="0"/>
                <a:cs typeface="Calibri" panose="020F0502020204030204" pitchFamily="34" charset="0"/>
              </a:rPr>
              <a:t>The Markov property holds</a:t>
            </a:r>
          </a:p>
          <a:p>
            <a:pPr marL="342900" indent="-342900">
              <a:spcBef>
                <a:spcPts val="1200"/>
              </a:spcBef>
              <a:buFont typeface="+mj-lt"/>
              <a:buAutoNum type="arabicParenR"/>
            </a:pPr>
            <a:r>
              <a:rPr lang="en-US" altLang="zh-CN" sz="2000" b="1" dirty="0">
                <a:latin typeface="Calibri" panose="020F0502020204030204" pitchFamily="34" charset="0"/>
                <a:cs typeface="Calibri" panose="020F0502020204030204" pitchFamily="34" charset="0"/>
              </a:rPr>
              <a:t>No time information</a:t>
            </a:r>
          </a:p>
        </p:txBody>
      </p:sp>
      <p:sp>
        <p:nvSpPr>
          <p:cNvPr id="14" name="文本框 13">
            <a:extLst>
              <a:ext uri="{FF2B5EF4-FFF2-40B4-BE49-F238E27FC236}">
                <a16:creationId xmlns:a16="http://schemas.microsoft.com/office/drawing/2014/main" id="{433D16FA-ADB9-49F2-BB96-23AF822EBBC7}"/>
              </a:ext>
            </a:extLst>
          </p:cNvPr>
          <p:cNvSpPr txBox="1"/>
          <p:nvPr/>
        </p:nvSpPr>
        <p:spPr>
          <a:xfrm>
            <a:off x="6809847" y="3757266"/>
            <a:ext cx="4572085" cy="954107"/>
          </a:xfrm>
          <a:prstGeom prst="rect">
            <a:avLst/>
          </a:prstGeom>
          <a:noFill/>
        </p:spPr>
        <p:txBody>
          <a:bodyPr wrap="none" rtlCol="0">
            <a:spAutoFit/>
          </a:bodyPr>
          <a:lstStyle/>
          <a:p>
            <a:pPr algn="ctr"/>
            <a:r>
              <a:rPr lang="en-US" altLang="zh-CN" sz="2800" b="1" dirty="0">
                <a:solidFill>
                  <a:srgbClr val="0070C0"/>
                </a:solidFill>
                <a:latin typeface="Calibri" panose="020F0502020204030204" pitchFamily="34" charset="0"/>
                <a:cs typeface="Calibri" panose="020F0502020204030204" pitchFamily="34" charset="0"/>
              </a:rPr>
              <a:t>Epidemic Dynamics</a:t>
            </a:r>
          </a:p>
          <a:p>
            <a:pPr algn="ctr"/>
            <a:r>
              <a:rPr lang="en-US" altLang="zh-CN" sz="2800" dirty="0">
                <a:latin typeface="Times New Roman" panose="02020603050405020304" pitchFamily="18" charset="0"/>
                <a:cs typeface="Times New Roman" panose="02020603050405020304" pitchFamily="18" charset="0"/>
              </a:rPr>
              <a:t>(u(</a:t>
            </a:r>
            <a:r>
              <a:rPr lang="en-US" altLang="zh-CN" sz="2800" i="1" dirty="0">
                <a:solidFill>
                  <a:srgbClr val="0070C0"/>
                </a:solidFill>
                <a:latin typeface="Times New Roman" panose="02020603050405020304" pitchFamily="18" charset="0"/>
                <a:cs typeface="Times New Roman" panose="02020603050405020304" pitchFamily="18" charset="0"/>
              </a:rPr>
              <a:t>t</a:t>
            </a:r>
            <a:r>
              <a:rPr lang="en-US" altLang="zh-CN" sz="2800" i="1" baseline="-25000" dirty="0">
                <a:solidFill>
                  <a:srgbClr val="0070C0"/>
                </a:solidFill>
                <a:latin typeface="Times New Roman" panose="02020603050405020304" pitchFamily="18" charset="0"/>
                <a:cs typeface="Times New Roman" panose="02020603050405020304" pitchFamily="18" charset="0"/>
              </a:rPr>
              <a:t>0</a:t>
            </a:r>
            <a:r>
              <a:rPr lang="en-US" altLang="zh-CN" sz="2800" dirty="0">
                <a:latin typeface="Times New Roman" panose="02020603050405020304" pitchFamily="18" charset="0"/>
                <a:cs typeface="Times New Roman" panose="02020603050405020304" pitchFamily="18" charset="0"/>
              </a:rPr>
              <a:t>), s</a:t>
            </a:r>
            <a:r>
              <a:rPr lang="en-US" altLang="zh-CN" sz="2800" baseline="-25000" dirty="0">
                <a:latin typeface="Times New Roman" panose="02020603050405020304" pitchFamily="18" charset="0"/>
                <a:cs typeface="Times New Roman" panose="02020603050405020304" pitchFamily="18" charset="0"/>
              </a:rPr>
              <a:t>4</a:t>
            </a:r>
            <a:r>
              <a:rPr lang="en-US" altLang="zh-CN" sz="2800" dirty="0">
                <a:latin typeface="Times New Roman" panose="02020603050405020304" pitchFamily="18" charset="0"/>
                <a:cs typeface="Times New Roman" panose="02020603050405020304" pitchFamily="18" charset="0"/>
              </a:rPr>
              <a:t>(</a:t>
            </a:r>
            <a:r>
              <a:rPr lang="en-US" altLang="zh-CN" sz="2800" i="1" dirty="0">
                <a:solidFill>
                  <a:srgbClr val="0070C0"/>
                </a:solidFill>
                <a:latin typeface="Times New Roman" panose="02020603050405020304" pitchFamily="18" charset="0"/>
                <a:cs typeface="Times New Roman" panose="02020603050405020304" pitchFamily="18" charset="0"/>
              </a:rPr>
              <a:t>t</a:t>
            </a:r>
            <a:r>
              <a:rPr lang="en-US" altLang="zh-CN" sz="2800" i="1" baseline="-25000" dirty="0">
                <a:solidFill>
                  <a:srgbClr val="0070C0"/>
                </a:solidFill>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 s</a:t>
            </a:r>
            <a:r>
              <a:rPr lang="en-US" altLang="zh-CN" sz="2800" baseline="-25000" dirty="0">
                <a:latin typeface="Times New Roman" panose="02020603050405020304" pitchFamily="18" charset="0"/>
                <a:cs typeface="Times New Roman" panose="02020603050405020304" pitchFamily="18" charset="0"/>
              </a:rPr>
              <a:t>5</a:t>
            </a:r>
            <a:r>
              <a:rPr lang="en-US" altLang="zh-CN" sz="2800" dirty="0">
                <a:latin typeface="Times New Roman" panose="02020603050405020304" pitchFamily="18" charset="0"/>
                <a:cs typeface="Times New Roman" panose="02020603050405020304" pitchFamily="18" charset="0"/>
              </a:rPr>
              <a:t>(</a:t>
            </a:r>
            <a:r>
              <a:rPr lang="en-US" altLang="zh-CN" sz="2800" i="1" dirty="0">
                <a:solidFill>
                  <a:srgbClr val="0070C0"/>
                </a:solidFill>
                <a:latin typeface="Times New Roman" panose="02020603050405020304" pitchFamily="18" charset="0"/>
                <a:cs typeface="Times New Roman" panose="02020603050405020304" pitchFamily="18" charset="0"/>
              </a:rPr>
              <a:t>t</a:t>
            </a:r>
            <a:r>
              <a:rPr lang="en-US" altLang="zh-CN" sz="2800" i="1" baseline="-25000" dirty="0">
                <a:solidFill>
                  <a:srgbClr val="0070C0"/>
                </a:solidFill>
                <a:latin typeface="Times New Roman" panose="02020603050405020304" pitchFamily="18" charset="0"/>
                <a:cs typeface="Times New Roman" panose="02020603050405020304" pitchFamily="18" charset="0"/>
              </a:rPr>
              <a:t>2</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C00000"/>
                </a:solidFill>
                <a:latin typeface="Times New Roman" panose="02020603050405020304" pitchFamily="18" charset="0"/>
                <a:cs typeface="Times New Roman" panose="02020603050405020304" pitchFamily="18" charset="0"/>
              </a:rPr>
              <a:t>s</a:t>
            </a:r>
            <a:r>
              <a:rPr lang="en-US" altLang="zh-CN" sz="2800" baseline="-25000" dirty="0">
                <a:solidFill>
                  <a:srgbClr val="C00000"/>
                </a:solidFill>
                <a:latin typeface="Times New Roman" panose="02020603050405020304" pitchFamily="18" charset="0"/>
                <a:cs typeface="Times New Roman" panose="02020603050405020304" pitchFamily="18" charset="0"/>
              </a:rPr>
              <a:t>2</a:t>
            </a:r>
            <a:r>
              <a:rPr lang="en-US" altLang="zh-CN" sz="2800" dirty="0">
                <a:latin typeface="Times New Roman" panose="02020603050405020304" pitchFamily="18" charset="0"/>
                <a:cs typeface="Times New Roman" panose="02020603050405020304" pitchFamily="18" charset="0"/>
              </a:rPr>
              <a:t>(</a:t>
            </a:r>
            <a:r>
              <a:rPr lang="en-US" altLang="zh-CN" sz="2800" i="1" dirty="0">
                <a:solidFill>
                  <a:srgbClr val="0070C0"/>
                </a:solidFill>
                <a:latin typeface="Times New Roman" panose="02020603050405020304" pitchFamily="18" charset="0"/>
                <a:cs typeface="Times New Roman" panose="02020603050405020304" pitchFamily="18" charset="0"/>
              </a:rPr>
              <a:t>t</a:t>
            </a:r>
            <a:r>
              <a:rPr lang="en-US" altLang="zh-CN" sz="2800" i="1" baseline="-25000" dirty="0">
                <a:solidFill>
                  <a:srgbClr val="0070C0"/>
                </a:solidFill>
                <a:latin typeface="Times New Roman" panose="02020603050405020304" pitchFamily="18" charset="0"/>
                <a:cs typeface="Times New Roman" panose="02020603050405020304" pitchFamily="18" charset="0"/>
              </a:rPr>
              <a:t>3</a:t>
            </a:r>
            <a:r>
              <a:rPr lang="en-US" altLang="zh-CN" sz="2800" dirty="0">
                <a:latin typeface="Times New Roman" panose="02020603050405020304" pitchFamily="18" charset="0"/>
                <a:cs typeface="Times New Roman" panose="02020603050405020304" pitchFamily="18" charset="0"/>
              </a:rPr>
              <a:t>) s</a:t>
            </a:r>
            <a:r>
              <a:rPr lang="en-US" altLang="zh-CN" sz="2800" baseline="-25000" dirty="0">
                <a:latin typeface="Times New Roman" panose="02020603050405020304" pitchFamily="18" charset="0"/>
                <a:cs typeface="Times New Roman" panose="02020603050405020304" pitchFamily="18" charset="0"/>
              </a:rPr>
              <a:t>6</a:t>
            </a:r>
            <a:r>
              <a:rPr lang="en-US" altLang="zh-CN" sz="2800" dirty="0">
                <a:latin typeface="Times New Roman" panose="02020603050405020304" pitchFamily="18" charset="0"/>
                <a:cs typeface="Times New Roman" panose="02020603050405020304" pitchFamily="18" charset="0"/>
              </a:rPr>
              <a:t>(</a:t>
            </a:r>
            <a:r>
              <a:rPr lang="en-US" altLang="zh-CN" sz="2800" i="1" dirty="0">
                <a:solidFill>
                  <a:srgbClr val="0070C0"/>
                </a:solidFill>
                <a:latin typeface="Times New Roman" panose="02020603050405020304" pitchFamily="18" charset="0"/>
                <a:cs typeface="Times New Roman" panose="02020603050405020304" pitchFamily="18" charset="0"/>
              </a:rPr>
              <a:t>t</a:t>
            </a:r>
            <a:r>
              <a:rPr lang="en-US" altLang="zh-CN" sz="2800" i="1" baseline="-25000" dirty="0">
                <a:solidFill>
                  <a:srgbClr val="0070C0"/>
                </a:solidFill>
                <a:latin typeface="Times New Roman" panose="02020603050405020304" pitchFamily="18" charset="0"/>
                <a:cs typeface="Times New Roman" panose="02020603050405020304" pitchFamily="18" charset="0"/>
              </a:rPr>
              <a:t>4</a:t>
            </a:r>
            <a:r>
              <a:rPr lang="en-US"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38299148-4295-402E-85B7-ED8CF9C540E7}"/>
              </a:ext>
            </a:extLst>
          </p:cNvPr>
          <p:cNvSpPr/>
          <p:nvPr/>
        </p:nvSpPr>
        <p:spPr>
          <a:xfrm>
            <a:off x="6946900" y="5105493"/>
            <a:ext cx="4671472" cy="861774"/>
          </a:xfrm>
          <a:prstGeom prst="rect">
            <a:avLst/>
          </a:prstGeom>
          <a:solidFill>
            <a:schemeClr val="accent5">
              <a:lumMod val="20000"/>
              <a:lumOff val="80000"/>
            </a:schemeClr>
          </a:solidFill>
          <a:ln>
            <a:solidFill>
              <a:schemeClr val="accent6">
                <a:lumMod val="75000"/>
              </a:schemeClr>
            </a:solidFill>
          </a:ln>
        </p:spPr>
        <p:txBody>
          <a:bodyPr wrap="square">
            <a:spAutoFit/>
          </a:bodyPr>
          <a:lstStyle/>
          <a:p>
            <a:pPr marL="342900" indent="-342900">
              <a:spcBef>
                <a:spcPts val="1200"/>
              </a:spcBef>
              <a:buFont typeface="+mj-lt"/>
              <a:buAutoNum type="arabicParenR"/>
            </a:pPr>
            <a:r>
              <a:rPr lang="en-US" altLang="zh-CN" sz="2000" b="1" dirty="0">
                <a:latin typeface="Calibri" panose="020F0502020204030204" pitchFamily="34" charset="0"/>
                <a:cs typeface="Calibri" panose="020F0502020204030204" pitchFamily="34" charset="0"/>
              </a:rPr>
              <a:t>The Markov property does not hold</a:t>
            </a:r>
          </a:p>
          <a:p>
            <a:pPr marL="342900" indent="-342900">
              <a:spcBef>
                <a:spcPts val="1200"/>
              </a:spcBef>
              <a:buFont typeface="+mj-lt"/>
              <a:buAutoNum type="arabicParenR"/>
            </a:pPr>
            <a:r>
              <a:rPr lang="en-US" altLang="zh-CN" sz="2000" b="1" dirty="0">
                <a:latin typeface="Calibri" panose="020F0502020204030204" pitchFamily="34" charset="0"/>
                <a:cs typeface="Calibri" panose="020F0502020204030204" pitchFamily="34" charset="0"/>
              </a:rPr>
              <a:t>Time of infection</a:t>
            </a:r>
          </a:p>
        </p:txBody>
      </p:sp>
      <p:cxnSp>
        <p:nvCxnSpPr>
          <p:cNvPr id="12" name="直接连接符 11">
            <a:extLst>
              <a:ext uri="{FF2B5EF4-FFF2-40B4-BE49-F238E27FC236}">
                <a16:creationId xmlns:a16="http://schemas.microsoft.com/office/drawing/2014/main" id="{10D1CBF2-CD32-4F7F-977A-34C8C24E156A}"/>
              </a:ext>
            </a:extLst>
          </p:cNvPr>
          <p:cNvCxnSpPr/>
          <p:nvPr/>
        </p:nvCxnSpPr>
        <p:spPr>
          <a:xfrm>
            <a:off x="6096000" y="1567841"/>
            <a:ext cx="0" cy="439942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3541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5A099243-B504-4B0E-83EA-80E7AD8B4442}"/>
              </a:ext>
            </a:extLst>
          </p:cNvPr>
          <p:cNvPicPr>
            <a:picLocks noChangeAspect="1"/>
          </p:cNvPicPr>
          <p:nvPr/>
        </p:nvPicPr>
        <p:blipFill>
          <a:blip r:embed="rId3"/>
          <a:stretch>
            <a:fillRect/>
          </a:stretch>
        </p:blipFill>
        <p:spPr>
          <a:xfrm>
            <a:off x="8422816" y="161116"/>
            <a:ext cx="3296096" cy="1494041"/>
          </a:xfrm>
          <a:prstGeom prst="rect">
            <a:avLst/>
          </a:prstGeom>
        </p:spPr>
      </p:pic>
      <p:sp>
        <p:nvSpPr>
          <p:cNvPr id="4" name="文本占位符 1"/>
          <p:cNvSpPr>
            <a:spLocks noGrp="1"/>
          </p:cNvSpPr>
          <p:nvPr>
            <p:ph type="body" sz="quarter" idx="10"/>
          </p:nvPr>
        </p:nvSpPr>
        <p:spPr>
          <a:xfrm>
            <a:off x="281928" y="417110"/>
            <a:ext cx="11097271" cy="569861"/>
          </a:xfrm>
        </p:spPr>
        <p:txBody>
          <a:bodyPr>
            <a:noAutofit/>
          </a:bodyPr>
          <a:lstStyle/>
          <a:p>
            <a:r>
              <a:rPr lang="en-US" altLang="zh-CN" sz="40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EpiRep</a:t>
            </a:r>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The CBOW Method</a:t>
            </a:r>
          </a:p>
        </p:txBody>
      </p:sp>
      <p:sp>
        <p:nvSpPr>
          <p:cNvPr id="3" name="Rectangle 2"/>
          <p:cNvSpPr/>
          <p:nvPr/>
        </p:nvSpPr>
        <p:spPr>
          <a:xfrm>
            <a:off x="551542" y="1438320"/>
            <a:ext cx="6096000" cy="523220"/>
          </a:xfrm>
          <a:prstGeom prst="rect">
            <a:avLst/>
          </a:prstGeom>
        </p:spPr>
        <p:txBody>
          <a:bodyPr>
            <a:spAutoFit/>
          </a:bodyPr>
          <a:lstStyle/>
          <a:p>
            <a:r>
              <a:rPr lang="en-US" sz="2800" b="1" dirty="0">
                <a:solidFill>
                  <a:srgbClr val="0070C0"/>
                </a:solidFill>
                <a:latin typeface="Calibri" panose="020F0502020204030204" pitchFamily="34" charset="0"/>
                <a:cs typeface="Calibri" panose="020F0502020204030204" pitchFamily="34" charset="0"/>
              </a:rPr>
              <a:t>Objectives:</a:t>
            </a:r>
          </a:p>
        </p:txBody>
      </p:sp>
      <p:sp>
        <p:nvSpPr>
          <p:cNvPr id="25" name="TextBox 24"/>
          <p:cNvSpPr txBox="1"/>
          <p:nvPr/>
        </p:nvSpPr>
        <p:spPr>
          <a:xfrm>
            <a:off x="551542" y="3096471"/>
            <a:ext cx="4314121" cy="523220"/>
          </a:xfrm>
          <a:prstGeom prst="rect">
            <a:avLst/>
          </a:prstGeom>
          <a:noFill/>
        </p:spPr>
        <p:txBody>
          <a:bodyPr wrap="square" rtlCol="0">
            <a:spAutoFit/>
          </a:bodyPr>
          <a:lstStyle/>
          <a:p>
            <a:r>
              <a:rPr lang="en-US" sz="2800" b="1" dirty="0">
                <a:solidFill>
                  <a:srgbClr val="0070C0"/>
                </a:solidFill>
                <a:latin typeface="Calibri" panose="020F0502020204030204" pitchFamily="34" charset="0"/>
                <a:cs typeface="Calibri" panose="020F0502020204030204" pitchFamily="34" charset="0"/>
              </a:rPr>
              <a:t>where: </a:t>
            </a:r>
          </a:p>
        </p:txBody>
      </p:sp>
      <p:pic>
        <p:nvPicPr>
          <p:cNvPr id="6" name="Picture 5"/>
          <p:cNvPicPr>
            <a:picLocks noChangeAspect="1"/>
          </p:cNvPicPr>
          <p:nvPr/>
        </p:nvPicPr>
        <p:blipFill>
          <a:blip r:embed="rId4"/>
          <a:stretch>
            <a:fillRect/>
          </a:stretch>
        </p:blipFill>
        <p:spPr>
          <a:xfrm>
            <a:off x="878909" y="2055038"/>
            <a:ext cx="3846041" cy="882593"/>
          </a:xfrm>
          <a:prstGeom prst="rect">
            <a:avLst/>
          </a:prstGeom>
        </p:spPr>
      </p:pic>
      <p:pic>
        <p:nvPicPr>
          <p:cNvPr id="8" name="Picture 7"/>
          <p:cNvPicPr>
            <a:picLocks noChangeAspect="1"/>
          </p:cNvPicPr>
          <p:nvPr/>
        </p:nvPicPr>
        <p:blipFill>
          <a:blip r:embed="rId5"/>
          <a:stretch>
            <a:fillRect/>
          </a:stretch>
        </p:blipFill>
        <p:spPr>
          <a:xfrm>
            <a:off x="962025" y="3713189"/>
            <a:ext cx="6000750" cy="495300"/>
          </a:xfrm>
          <a:prstGeom prst="rect">
            <a:avLst/>
          </a:prstGeom>
        </p:spPr>
      </p:pic>
      <p:pic>
        <p:nvPicPr>
          <p:cNvPr id="9" name="Picture 8"/>
          <p:cNvPicPr>
            <a:picLocks noChangeAspect="1"/>
          </p:cNvPicPr>
          <p:nvPr/>
        </p:nvPicPr>
        <p:blipFill>
          <a:blip r:embed="rId6"/>
          <a:stretch>
            <a:fillRect/>
          </a:stretch>
        </p:blipFill>
        <p:spPr>
          <a:xfrm>
            <a:off x="962025" y="4476427"/>
            <a:ext cx="5685517" cy="343695"/>
          </a:xfrm>
          <a:prstGeom prst="rect">
            <a:avLst/>
          </a:prstGeom>
        </p:spPr>
      </p:pic>
      <p:pic>
        <p:nvPicPr>
          <p:cNvPr id="10" name="Picture 9"/>
          <p:cNvPicPr>
            <a:picLocks noChangeAspect="1"/>
          </p:cNvPicPr>
          <p:nvPr/>
        </p:nvPicPr>
        <p:blipFill>
          <a:blip r:embed="rId7"/>
          <a:stretch>
            <a:fillRect/>
          </a:stretch>
        </p:blipFill>
        <p:spPr>
          <a:xfrm>
            <a:off x="976540" y="4976763"/>
            <a:ext cx="2129518" cy="379397"/>
          </a:xfrm>
          <a:prstGeom prst="rect">
            <a:avLst/>
          </a:prstGeom>
        </p:spPr>
      </p:pic>
      <p:pic>
        <p:nvPicPr>
          <p:cNvPr id="11" name="Picture 10"/>
          <p:cNvPicPr>
            <a:picLocks noChangeAspect="1"/>
          </p:cNvPicPr>
          <p:nvPr/>
        </p:nvPicPr>
        <p:blipFill>
          <a:blip r:embed="rId8"/>
          <a:stretch>
            <a:fillRect/>
          </a:stretch>
        </p:blipFill>
        <p:spPr>
          <a:xfrm>
            <a:off x="3062516" y="4991277"/>
            <a:ext cx="1662434" cy="384593"/>
          </a:xfrm>
          <a:prstGeom prst="rect">
            <a:avLst/>
          </a:prstGeom>
        </p:spPr>
      </p:pic>
      <p:pic>
        <p:nvPicPr>
          <p:cNvPr id="12" name="Picture 11"/>
          <p:cNvPicPr>
            <a:picLocks noChangeAspect="1"/>
          </p:cNvPicPr>
          <p:nvPr/>
        </p:nvPicPr>
        <p:blipFill>
          <a:blip r:embed="rId9"/>
          <a:stretch>
            <a:fillRect/>
          </a:stretch>
        </p:blipFill>
        <p:spPr>
          <a:xfrm>
            <a:off x="7889780" y="2916089"/>
            <a:ext cx="3092852" cy="3969255"/>
          </a:xfrm>
          <a:prstGeom prst="rect">
            <a:avLst/>
          </a:prstGeom>
        </p:spPr>
      </p:pic>
      <p:sp>
        <p:nvSpPr>
          <p:cNvPr id="2" name="文本框 1">
            <a:extLst>
              <a:ext uri="{FF2B5EF4-FFF2-40B4-BE49-F238E27FC236}">
                <a16:creationId xmlns:a16="http://schemas.microsoft.com/office/drawing/2014/main" id="{9BD81C1E-618E-4F27-BFCC-C7191E77BCDE}"/>
              </a:ext>
            </a:extLst>
          </p:cNvPr>
          <p:cNvSpPr txBox="1"/>
          <p:nvPr/>
        </p:nvSpPr>
        <p:spPr>
          <a:xfrm>
            <a:off x="761909" y="5743678"/>
            <a:ext cx="5973302" cy="461665"/>
          </a:xfrm>
          <a:prstGeom prst="rect">
            <a:avLst/>
          </a:prstGeom>
          <a:solidFill>
            <a:schemeClr val="accent6">
              <a:lumMod val="40000"/>
              <a:lumOff val="60000"/>
            </a:schemeClr>
          </a:solidFill>
          <a:ln>
            <a:solidFill>
              <a:schemeClr val="accent6">
                <a:lumMod val="75000"/>
              </a:schemeClr>
            </a:solidFill>
          </a:ln>
        </p:spPr>
        <p:txBody>
          <a:bodyPr wrap="none" rtlCol="0">
            <a:spAutoFit/>
          </a:bodyPr>
          <a:lstStyle/>
          <a:p>
            <a:r>
              <a:rPr lang="en-US" altLang="zh-CN" sz="2400" b="1" dirty="0">
                <a:latin typeface="Calibri" panose="020F0502020204030204" pitchFamily="34" charset="0"/>
                <a:cs typeface="Calibri" panose="020F0502020204030204" pitchFamily="34" charset="0"/>
              </a:rPr>
              <a:t>Represent the vulnerability of network nodes</a:t>
            </a:r>
            <a:endParaRPr lang="zh-CN" altLang="en-US" sz="2400" b="1" dirty="0">
              <a:latin typeface="Calibri" panose="020F0502020204030204" pitchFamily="34" charset="0"/>
              <a:cs typeface="Calibri" panose="020F0502020204030204" pitchFamily="34" charset="0"/>
            </a:endParaRPr>
          </a:p>
        </p:txBody>
      </p:sp>
      <p:sp>
        <p:nvSpPr>
          <p:cNvPr id="13" name="文本框 12">
            <a:extLst>
              <a:ext uri="{FF2B5EF4-FFF2-40B4-BE49-F238E27FC236}">
                <a16:creationId xmlns:a16="http://schemas.microsoft.com/office/drawing/2014/main" id="{E47A0DCF-FA1F-4220-9662-6A2AFD29F505}"/>
              </a:ext>
            </a:extLst>
          </p:cNvPr>
          <p:cNvSpPr txBox="1"/>
          <p:nvPr/>
        </p:nvSpPr>
        <p:spPr>
          <a:xfrm>
            <a:off x="8521139" y="1507672"/>
            <a:ext cx="3360215" cy="1323439"/>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(u(</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0</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4</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5</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3</a:t>
            </a:r>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C00000"/>
                </a:solidFill>
                <a:latin typeface="Times New Roman" panose="02020603050405020304" pitchFamily="18" charset="0"/>
                <a:cs typeface="Times New Roman" panose="02020603050405020304" pitchFamily="18" charset="0"/>
              </a:rPr>
              <a:t>s</a:t>
            </a:r>
            <a:r>
              <a:rPr lang="en-US" altLang="zh-CN" sz="2000" baseline="-25000" dirty="0">
                <a:solidFill>
                  <a:srgbClr val="C00000"/>
                </a:solidFill>
                <a:latin typeface="Times New Roman" panose="02020603050405020304" pitchFamily="18" charset="0"/>
                <a:cs typeface="Times New Roman" panose="02020603050405020304" pitchFamily="18" charset="0"/>
              </a:rPr>
              <a:t>6</a:t>
            </a:r>
            <a:r>
              <a:rPr lang="en-US" altLang="zh-CN" sz="2000" dirty="0">
                <a:solidFill>
                  <a:srgbClr val="C00000"/>
                </a:solidFill>
                <a:latin typeface="Times New Roman" panose="02020603050405020304" pitchFamily="18" charset="0"/>
                <a:cs typeface="Times New Roman" panose="02020603050405020304" pitchFamily="18" charset="0"/>
              </a:rPr>
              <a:t>(</a:t>
            </a:r>
            <a:r>
              <a:rPr lang="en-US" altLang="zh-CN" sz="2000" i="1" dirty="0">
                <a:solidFill>
                  <a:srgbClr val="C00000"/>
                </a:solidFill>
                <a:latin typeface="Times New Roman" panose="02020603050405020304" pitchFamily="18" charset="0"/>
                <a:cs typeface="Times New Roman" panose="02020603050405020304" pitchFamily="18" charset="0"/>
              </a:rPr>
              <a:t>t</a:t>
            </a:r>
            <a:r>
              <a:rPr lang="en-US" altLang="zh-CN" sz="2000" i="1" baseline="-25000" dirty="0">
                <a:solidFill>
                  <a:srgbClr val="C00000"/>
                </a:solidFill>
                <a:latin typeface="Times New Roman" panose="02020603050405020304" pitchFamily="18" charset="0"/>
                <a:cs typeface="Times New Roman" panose="02020603050405020304" pitchFamily="18" charset="0"/>
              </a:rPr>
              <a:t>4</a:t>
            </a:r>
            <a:r>
              <a:rPr lang="en-US" altLang="zh-CN" sz="2000" dirty="0">
                <a:solidFill>
                  <a:srgbClr val="C00000"/>
                </a:solidFill>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t>
            </a:r>
          </a:p>
          <a:p>
            <a:r>
              <a:rPr lang="en-US" altLang="zh-CN" sz="2000" dirty="0">
                <a:latin typeface="Times New Roman" panose="02020603050405020304" pitchFamily="18" charset="0"/>
                <a:cs typeface="Times New Roman" panose="02020603050405020304" pitchFamily="18" charset="0"/>
              </a:rPr>
              <a:t>(u(</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0</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4</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5</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C00000"/>
                </a:solidFill>
                <a:latin typeface="Times New Roman" panose="02020603050405020304" pitchFamily="18" charset="0"/>
                <a:cs typeface="Times New Roman" panose="02020603050405020304" pitchFamily="18" charset="0"/>
              </a:rPr>
              <a:t>s</a:t>
            </a:r>
            <a:r>
              <a:rPr lang="en-US" altLang="zh-CN" sz="2000" baseline="-25000" dirty="0">
                <a:solidFill>
                  <a:srgbClr val="C00000"/>
                </a:solidFill>
                <a:latin typeface="Times New Roman" panose="02020603050405020304" pitchFamily="18" charset="0"/>
                <a:cs typeface="Times New Roman" panose="02020603050405020304" pitchFamily="18" charset="0"/>
              </a:rPr>
              <a:t>2</a:t>
            </a:r>
            <a:r>
              <a:rPr lang="en-US" altLang="zh-CN" sz="2000" dirty="0">
                <a:solidFill>
                  <a:srgbClr val="C00000"/>
                </a:solidFill>
                <a:latin typeface="Times New Roman" panose="02020603050405020304" pitchFamily="18" charset="0"/>
                <a:cs typeface="Times New Roman" panose="02020603050405020304" pitchFamily="18" charset="0"/>
              </a:rPr>
              <a:t>(</a:t>
            </a:r>
            <a:r>
              <a:rPr lang="en-US" altLang="zh-CN" sz="2000" i="1" dirty="0">
                <a:solidFill>
                  <a:srgbClr val="C00000"/>
                </a:solidFill>
                <a:latin typeface="Times New Roman" panose="02020603050405020304" pitchFamily="18" charset="0"/>
                <a:cs typeface="Times New Roman" panose="02020603050405020304" pitchFamily="18" charset="0"/>
              </a:rPr>
              <a:t>t</a:t>
            </a:r>
            <a:r>
              <a:rPr lang="en-US" altLang="zh-CN" sz="2000" i="1" baseline="-25000" dirty="0">
                <a:solidFill>
                  <a:srgbClr val="C00000"/>
                </a:solidFill>
                <a:latin typeface="Times New Roman" panose="02020603050405020304" pitchFamily="18" charset="0"/>
                <a:cs typeface="Times New Roman" panose="02020603050405020304" pitchFamily="18" charset="0"/>
              </a:rPr>
              <a:t>3</a:t>
            </a:r>
            <a:r>
              <a:rPr lang="en-US" altLang="zh-CN" sz="2000" dirty="0">
                <a:solidFill>
                  <a:srgbClr val="C00000"/>
                </a:solidFill>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t>
            </a:r>
          </a:p>
          <a:p>
            <a:r>
              <a:rPr lang="en-US" altLang="zh-CN" sz="2000" dirty="0">
                <a:latin typeface="Times New Roman" panose="02020603050405020304" pitchFamily="18" charset="0"/>
                <a:cs typeface="Times New Roman" panose="02020603050405020304" pitchFamily="18" charset="0"/>
              </a:rPr>
              <a:t>(u(</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0</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4</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C00000"/>
                </a:solidFill>
                <a:latin typeface="Times New Roman" panose="02020603050405020304" pitchFamily="18" charset="0"/>
                <a:cs typeface="Times New Roman" panose="02020603050405020304" pitchFamily="18" charset="0"/>
              </a:rPr>
              <a:t>s</a:t>
            </a:r>
            <a:r>
              <a:rPr lang="en-US" altLang="zh-CN" sz="2000" baseline="-25000" dirty="0">
                <a:solidFill>
                  <a:srgbClr val="C00000"/>
                </a:solidFill>
                <a:latin typeface="Times New Roman" panose="02020603050405020304" pitchFamily="18" charset="0"/>
                <a:cs typeface="Times New Roman" panose="02020603050405020304" pitchFamily="18" charset="0"/>
              </a:rPr>
              <a:t>5</a:t>
            </a:r>
            <a:r>
              <a:rPr lang="en-US" altLang="zh-CN" sz="2000" dirty="0">
                <a:solidFill>
                  <a:srgbClr val="C00000"/>
                </a:solidFill>
                <a:latin typeface="Times New Roman" panose="02020603050405020304" pitchFamily="18" charset="0"/>
                <a:cs typeface="Times New Roman" panose="02020603050405020304" pitchFamily="18" charset="0"/>
              </a:rPr>
              <a:t>(</a:t>
            </a:r>
            <a:r>
              <a:rPr lang="en-US" altLang="zh-CN" sz="2000" i="1" dirty="0">
                <a:solidFill>
                  <a:srgbClr val="C00000"/>
                </a:solidFill>
                <a:latin typeface="Times New Roman" panose="02020603050405020304" pitchFamily="18" charset="0"/>
                <a:cs typeface="Times New Roman" panose="02020603050405020304" pitchFamily="18" charset="0"/>
              </a:rPr>
              <a:t>t</a:t>
            </a:r>
            <a:r>
              <a:rPr lang="en-US" altLang="zh-CN" sz="2000" i="1" baseline="-25000" dirty="0">
                <a:solidFill>
                  <a:srgbClr val="C00000"/>
                </a:solidFill>
                <a:latin typeface="Times New Roman" panose="02020603050405020304" pitchFamily="18" charset="0"/>
                <a:cs typeface="Times New Roman" panose="02020603050405020304" pitchFamily="18" charset="0"/>
              </a:rPr>
              <a:t>2</a:t>
            </a:r>
            <a:r>
              <a:rPr lang="en-US" altLang="zh-CN" sz="2000" dirty="0">
                <a:solidFill>
                  <a:srgbClr val="C00000"/>
                </a:solidFill>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t>
            </a:r>
          </a:p>
          <a:p>
            <a:r>
              <a:rPr lang="en-US" altLang="zh-CN" sz="2000" dirty="0">
                <a:latin typeface="Times New Roman" panose="02020603050405020304" pitchFamily="18" charset="0"/>
                <a:cs typeface="Times New Roman" panose="02020603050405020304" pitchFamily="18" charset="0"/>
              </a:rPr>
              <a:t>(u(</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0</a:t>
            </a:r>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C00000"/>
                </a:solidFill>
                <a:latin typeface="Times New Roman" panose="02020603050405020304" pitchFamily="18" charset="0"/>
                <a:cs typeface="Times New Roman" panose="02020603050405020304" pitchFamily="18" charset="0"/>
              </a:rPr>
              <a:t>s</a:t>
            </a:r>
            <a:r>
              <a:rPr lang="en-US" altLang="zh-CN" sz="2000" baseline="-25000" dirty="0">
                <a:solidFill>
                  <a:srgbClr val="C00000"/>
                </a:solidFill>
                <a:latin typeface="Times New Roman" panose="02020603050405020304" pitchFamily="18" charset="0"/>
                <a:cs typeface="Times New Roman" panose="02020603050405020304" pitchFamily="18" charset="0"/>
              </a:rPr>
              <a:t>4</a:t>
            </a:r>
            <a:r>
              <a:rPr lang="en-US" altLang="zh-CN" sz="2000" dirty="0">
                <a:solidFill>
                  <a:srgbClr val="C00000"/>
                </a:solidFill>
                <a:latin typeface="Times New Roman" panose="02020603050405020304" pitchFamily="18" charset="0"/>
                <a:cs typeface="Times New Roman" panose="02020603050405020304" pitchFamily="18" charset="0"/>
              </a:rPr>
              <a:t>(</a:t>
            </a:r>
            <a:r>
              <a:rPr lang="en-US" altLang="zh-CN" sz="2000" i="1" dirty="0">
                <a:solidFill>
                  <a:srgbClr val="C00000"/>
                </a:solidFill>
                <a:latin typeface="Times New Roman" panose="02020603050405020304" pitchFamily="18" charset="0"/>
                <a:cs typeface="Times New Roman" panose="02020603050405020304" pitchFamily="18" charset="0"/>
              </a:rPr>
              <a:t>t</a:t>
            </a:r>
            <a:r>
              <a:rPr lang="en-US" altLang="zh-CN" sz="2000" i="1" baseline="-25000" dirty="0">
                <a:solidFill>
                  <a:srgbClr val="C00000"/>
                </a:solidFill>
                <a:latin typeface="Times New Roman" panose="02020603050405020304" pitchFamily="18" charset="0"/>
                <a:cs typeface="Times New Roman" panose="02020603050405020304" pitchFamily="18" charset="0"/>
              </a:rPr>
              <a:t>1</a:t>
            </a:r>
            <a:r>
              <a:rPr lang="en-US" altLang="zh-CN" sz="2000" dirty="0">
                <a:solidFill>
                  <a:srgbClr val="C00000"/>
                </a:solidFill>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4546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a:spLocks noGrp="1"/>
          </p:cNvSpPr>
          <p:nvPr>
            <p:ph type="body" sz="quarter" idx="10"/>
          </p:nvPr>
        </p:nvSpPr>
        <p:spPr>
          <a:xfrm>
            <a:off x="281928" y="417110"/>
            <a:ext cx="11097271" cy="569861"/>
          </a:xfrm>
        </p:spPr>
        <p:txBody>
          <a:bodyPr>
            <a:noAutofit/>
          </a:bodyPr>
          <a:lstStyle/>
          <a:p>
            <a:r>
              <a:rPr lang="en-US" altLang="zh-CN" sz="40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EpiRep</a:t>
            </a:r>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The CBOW Method</a:t>
            </a:r>
          </a:p>
        </p:txBody>
      </p:sp>
      <p:pic>
        <p:nvPicPr>
          <p:cNvPr id="12" name="Picture 11"/>
          <p:cNvPicPr>
            <a:picLocks noChangeAspect="1"/>
          </p:cNvPicPr>
          <p:nvPr/>
        </p:nvPicPr>
        <p:blipFill>
          <a:blip r:embed="rId3"/>
          <a:stretch>
            <a:fillRect/>
          </a:stretch>
        </p:blipFill>
        <p:spPr>
          <a:xfrm>
            <a:off x="7321218" y="986971"/>
            <a:ext cx="4507922" cy="5785304"/>
          </a:xfrm>
          <a:prstGeom prst="rect">
            <a:avLst/>
          </a:prstGeom>
        </p:spPr>
      </p:pic>
      <p:pic>
        <p:nvPicPr>
          <p:cNvPr id="2" name="Picture 1"/>
          <p:cNvPicPr>
            <a:picLocks noChangeAspect="1"/>
          </p:cNvPicPr>
          <p:nvPr/>
        </p:nvPicPr>
        <p:blipFill>
          <a:blip r:embed="rId4"/>
          <a:stretch>
            <a:fillRect/>
          </a:stretch>
        </p:blipFill>
        <p:spPr>
          <a:xfrm>
            <a:off x="460340" y="1245734"/>
            <a:ext cx="6334125" cy="4629150"/>
          </a:xfrm>
          <a:prstGeom prst="rect">
            <a:avLst/>
          </a:prstGeom>
        </p:spPr>
      </p:pic>
      <p:pic>
        <p:nvPicPr>
          <p:cNvPr id="5" name="Picture 4"/>
          <p:cNvPicPr>
            <a:picLocks noChangeAspect="1"/>
          </p:cNvPicPr>
          <p:nvPr/>
        </p:nvPicPr>
        <p:blipFill>
          <a:blip r:embed="rId5"/>
          <a:stretch>
            <a:fillRect/>
          </a:stretch>
        </p:blipFill>
        <p:spPr>
          <a:xfrm>
            <a:off x="546256" y="6011368"/>
            <a:ext cx="3745174" cy="745245"/>
          </a:xfrm>
          <a:prstGeom prst="rect">
            <a:avLst/>
          </a:prstGeom>
        </p:spPr>
      </p:pic>
      <p:pic>
        <p:nvPicPr>
          <p:cNvPr id="7" name="Picture 6"/>
          <p:cNvPicPr>
            <a:picLocks noChangeAspect="1"/>
          </p:cNvPicPr>
          <p:nvPr/>
        </p:nvPicPr>
        <p:blipFill>
          <a:blip r:embed="rId6"/>
          <a:stretch>
            <a:fillRect/>
          </a:stretch>
        </p:blipFill>
        <p:spPr>
          <a:xfrm>
            <a:off x="4608187" y="6133647"/>
            <a:ext cx="2647950" cy="381000"/>
          </a:xfrm>
          <a:prstGeom prst="rect">
            <a:avLst/>
          </a:prstGeom>
        </p:spPr>
      </p:pic>
      <p:sp>
        <p:nvSpPr>
          <p:cNvPr id="18" name="Rounded Rectangle 17"/>
          <p:cNvSpPr/>
          <p:nvPr/>
        </p:nvSpPr>
        <p:spPr>
          <a:xfrm>
            <a:off x="460340" y="5874884"/>
            <a:ext cx="6860878" cy="897391"/>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49072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a:spLocks noGrp="1"/>
          </p:cNvSpPr>
          <p:nvPr>
            <p:ph type="body" sz="quarter" idx="10"/>
          </p:nvPr>
        </p:nvSpPr>
        <p:spPr>
          <a:xfrm>
            <a:off x="281928" y="417110"/>
            <a:ext cx="11097271" cy="569861"/>
          </a:xfrm>
        </p:spPr>
        <p:txBody>
          <a:bodyPr>
            <a:noAutofit/>
          </a:bodyPr>
          <a:lstStyle/>
          <a:p>
            <a:r>
              <a:rPr lang="en-US" altLang="zh-CN" sz="40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EpiRep</a:t>
            </a:r>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The </a:t>
            </a:r>
            <a:r>
              <a:rPr lang="en-US" altLang="zh-CN" sz="40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SkipGram</a:t>
            </a:r>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Method</a:t>
            </a:r>
          </a:p>
        </p:txBody>
      </p:sp>
      <p:pic>
        <p:nvPicPr>
          <p:cNvPr id="6" name="图片 5">
            <a:extLst>
              <a:ext uri="{FF2B5EF4-FFF2-40B4-BE49-F238E27FC236}">
                <a16:creationId xmlns:a16="http://schemas.microsoft.com/office/drawing/2014/main" id="{BAC99455-7753-42A7-BAE2-7E1CDE7826F8}"/>
              </a:ext>
            </a:extLst>
          </p:cNvPr>
          <p:cNvPicPr>
            <a:picLocks noChangeAspect="1"/>
          </p:cNvPicPr>
          <p:nvPr/>
        </p:nvPicPr>
        <p:blipFill>
          <a:blip r:embed="rId3"/>
          <a:stretch>
            <a:fillRect/>
          </a:stretch>
        </p:blipFill>
        <p:spPr>
          <a:xfrm>
            <a:off x="5452942" y="1154776"/>
            <a:ext cx="6317754" cy="4110257"/>
          </a:xfrm>
          <a:prstGeom prst="rect">
            <a:avLst/>
          </a:prstGeom>
        </p:spPr>
      </p:pic>
      <p:sp>
        <p:nvSpPr>
          <p:cNvPr id="10" name="文本框 9">
            <a:extLst>
              <a:ext uri="{FF2B5EF4-FFF2-40B4-BE49-F238E27FC236}">
                <a16:creationId xmlns:a16="http://schemas.microsoft.com/office/drawing/2014/main" id="{E5E68CB6-A39C-4D62-AF9E-683743C7A316}"/>
              </a:ext>
            </a:extLst>
          </p:cNvPr>
          <p:cNvSpPr txBox="1"/>
          <p:nvPr/>
        </p:nvSpPr>
        <p:spPr>
          <a:xfrm>
            <a:off x="3002909" y="5870574"/>
            <a:ext cx="6186181" cy="461665"/>
          </a:xfrm>
          <a:prstGeom prst="rect">
            <a:avLst/>
          </a:prstGeom>
          <a:solidFill>
            <a:schemeClr val="accent6">
              <a:lumMod val="40000"/>
              <a:lumOff val="60000"/>
            </a:schemeClr>
          </a:solidFill>
          <a:ln>
            <a:solidFill>
              <a:schemeClr val="accent6">
                <a:lumMod val="75000"/>
              </a:schemeClr>
            </a:solidFill>
          </a:ln>
        </p:spPr>
        <p:txBody>
          <a:bodyPr wrap="none" rtlCol="0">
            <a:spAutoFit/>
          </a:bodyPr>
          <a:lstStyle/>
          <a:p>
            <a:r>
              <a:rPr lang="en-US" altLang="zh-CN" sz="2400" b="1" dirty="0">
                <a:latin typeface="Calibri" panose="020F0502020204030204" pitchFamily="34" charset="0"/>
                <a:cs typeface="Calibri" panose="020F0502020204030204" pitchFamily="34" charset="0"/>
              </a:rPr>
              <a:t>Represent the infectiousness of network nodes</a:t>
            </a:r>
            <a:endParaRPr lang="zh-CN" altLang="en-US" sz="2400" b="1" dirty="0">
              <a:latin typeface="Calibri" panose="020F0502020204030204" pitchFamily="34" charset="0"/>
              <a:cs typeface="Calibri" panose="020F0502020204030204" pitchFamily="34" charset="0"/>
            </a:endParaRPr>
          </a:p>
        </p:txBody>
      </p:sp>
      <p:pic>
        <p:nvPicPr>
          <p:cNvPr id="13" name="图片 12">
            <a:extLst>
              <a:ext uri="{FF2B5EF4-FFF2-40B4-BE49-F238E27FC236}">
                <a16:creationId xmlns:a16="http://schemas.microsoft.com/office/drawing/2014/main" id="{048D2A3B-8061-47D0-A298-551257DAF729}"/>
              </a:ext>
            </a:extLst>
          </p:cNvPr>
          <p:cNvPicPr>
            <a:picLocks noChangeAspect="1"/>
          </p:cNvPicPr>
          <p:nvPr/>
        </p:nvPicPr>
        <p:blipFill>
          <a:blip r:embed="rId4"/>
          <a:stretch>
            <a:fillRect/>
          </a:stretch>
        </p:blipFill>
        <p:spPr>
          <a:xfrm>
            <a:off x="714325" y="1317149"/>
            <a:ext cx="4382518" cy="1986490"/>
          </a:xfrm>
          <a:prstGeom prst="rect">
            <a:avLst/>
          </a:prstGeom>
        </p:spPr>
      </p:pic>
      <p:sp>
        <p:nvSpPr>
          <p:cNvPr id="14" name="文本框 13">
            <a:extLst>
              <a:ext uri="{FF2B5EF4-FFF2-40B4-BE49-F238E27FC236}">
                <a16:creationId xmlns:a16="http://schemas.microsoft.com/office/drawing/2014/main" id="{1E40E3B2-6C52-41C6-BA90-9D98C77ECFFF}"/>
              </a:ext>
            </a:extLst>
          </p:cNvPr>
          <p:cNvSpPr txBox="1"/>
          <p:nvPr/>
        </p:nvSpPr>
        <p:spPr>
          <a:xfrm>
            <a:off x="729225" y="3633817"/>
            <a:ext cx="4216401" cy="1631216"/>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a:t>
            </a:r>
            <a:r>
              <a:rPr lang="en-US" altLang="zh-CN" sz="2000" dirty="0">
                <a:solidFill>
                  <a:srgbClr val="C00000"/>
                </a:solidFill>
                <a:latin typeface="Times New Roman" panose="02020603050405020304" pitchFamily="18" charset="0"/>
                <a:cs typeface="Times New Roman" panose="02020603050405020304" pitchFamily="18" charset="0"/>
              </a:rPr>
              <a:t>u(</a:t>
            </a:r>
            <a:r>
              <a:rPr lang="en-US" altLang="zh-CN" sz="2000" i="1" dirty="0">
                <a:solidFill>
                  <a:srgbClr val="C00000"/>
                </a:solidFill>
                <a:latin typeface="Times New Roman" panose="02020603050405020304" pitchFamily="18" charset="0"/>
                <a:cs typeface="Times New Roman" panose="02020603050405020304" pitchFamily="18" charset="0"/>
              </a:rPr>
              <a:t>t</a:t>
            </a:r>
            <a:r>
              <a:rPr lang="en-US" altLang="zh-CN" sz="2000" i="1" baseline="-25000" dirty="0">
                <a:solidFill>
                  <a:srgbClr val="C00000"/>
                </a:solidFill>
                <a:latin typeface="Times New Roman" panose="02020603050405020304" pitchFamily="18" charset="0"/>
                <a:cs typeface="Times New Roman" panose="02020603050405020304" pitchFamily="18" charset="0"/>
              </a:rPr>
              <a:t>0</a:t>
            </a:r>
            <a:r>
              <a:rPr lang="en-US" altLang="zh-CN" sz="2000" dirty="0">
                <a:solidFill>
                  <a:srgbClr val="C00000"/>
                </a:solidFill>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a:t>
            </a:r>
            <a:r>
              <a:rPr lang="en-US" altLang="zh-CN" sz="2000" baseline="-25000" dirty="0">
                <a:latin typeface="Times New Roman" panose="02020603050405020304" pitchFamily="18" charset="0"/>
                <a:cs typeface="Times New Roman" panose="02020603050405020304" pitchFamily="18" charset="0"/>
              </a:rPr>
              <a:t>4</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5</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3</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6</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dirty="0">
                <a:latin typeface="Times New Roman" panose="02020603050405020304" pitchFamily="18" charset="0"/>
                <a:cs typeface="Times New Roman" panose="02020603050405020304" pitchFamily="18" charset="0"/>
              </a:rPr>
              <a:t>))</a:t>
            </a:r>
          </a:p>
          <a:p>
            <a:r>
              <a:rPr lang="en-US" altLang="zh-CN" sz="2000" dirty="0">
                <a:latin typeface="Times New Roman" panose="02020603050405020304" pitchFamily="18" charset="0"/>
                <a:cs typeface="Times New Roman" panose="02020603050405020304" pitchFamily="18" charset="0"/>
              </a:rPr>
              <a:t>(</a:t>
            </a:r>
            <a:r>
              <a:rPr lang="en-US" altLang="zh-CN" sz="2000" dirty="0">
                <a:solidFill>
                  <a:srgbClr val="C00000"/>
                </a:solidFill>
                <a:latin typeface="Times New Roman" panose="02020603050405020304" pitchFamily="18" charset="0"/>
                <a:cs typeface="Times New Roman" panose="02020603050405020304" pitchFamily="18" charset="0"/>
              </a:rPr>
              <a:t>u(</a:t>
            </a:r>
            <a:r>
              <a:rPr lang="en-US" altLang="zh-CN" sz="2000" i="1" dirty="0">
                <a:solidFill>
                  <a:srgbClr val="C00000"/>
                </a:solidFill>
                <a:latin typeface="Times New Roman" panose="02020603050405020304" pitchFamily="18" charset="0"/>
                <a:cs typeface="Times New Roman" panose="02020603050405020304" pitchFamily="18" charset="0"/>
              </a:rPr>
              <a:t>t</a:t>
            </a:r>
            <a:r>
              <a:rPr lang="en-US" altLang="zh-CN" sz="2000" i="1" baseline="-25000" dirty="0">
                <a:solidFill>
                  <a:srgbClr val="C00000"/>
                </a:solidFill>
                <a:latin typeface="Times New Roman" panose="02020603050405020304" pitchFamily="18" charset="0"/>
                <a:cs typeface="Times New Roman" panose="02020603050405020304" pitchFamily="18" charset="0"/>
              </a:rPr>
              <a:t>0</a:t>
            </a:r>
            <a:r>
              <a:rPr lang="en-US" altLang="zh-CN" sz="2000" dirty="0">
                <a:solidFill>
                  <a:srgbClr val="C00000"/>
                </a:solidFill>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4</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5</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dirty="0">
                <a:latin typeface="Times New Roman" panose="02020603050405020304" pitchFamily="18" charset="0"/>
                <a:cs typeface="Times New Roman" panose="02020603050405020304" pitchFamily="18" charset="0"/>
              </a:rPr>
              <a:t>))</a:t>
            </a:r>
          </a:p>
          <a:p>
            <a:r>
              <a:rPr lang="en-US" altLang="zh-CN" sz="2000" dirty="0">
                <a:latin typeface="Times New Roman" panose="02020603050405020304" pitchFamily="18" charset="0"/>
                <a:cs typeface="Times New Roman" panose="02020603050405020304" pitchFamily="18" charset="0"/>
              </a:rPr>
              <a:t>(</a:t>
            </a:r>
            <a:r>
              <a:rPr lang="en-US" altLang="zh-CN" sz="2000" dirty="0">
                <a:solidFill>
                  <a:srgbClr val="C00000"/>
                </a:solidFill>
                <a:latin typeface="Times New Roman" panose="02020603050405020304" pitchFamily="18" charset="0"/>
                <a:cs typeface="Times New Roman" panose="02020603050405020304" pitchFamily="18" charset="0"/>
              </a:rPr>
              <a:t>u(</a:t>
            </a:r>
            <a:r>
              <a:rPr lang="en-US" altLang="zh-CN" sz="2000" i="1" dirty="0">
                <a:solidFill>
                  <a:srgbClr val="C00000"/>
                </a:solidFill>
                <a:latin typeface="Times New Roman" panose="02020603050405020304" pitchFamily="18" charset="0"/>
                <a:cs typeface="Times New Roman" panose="02020603050405020304" pitchFamily="18" charset="0"/>
              </a:rPr>
              <a:t>t</a:t>
            </a:r>
            <a:r>
              <a:rPr lang="en-US" altLang="zh-CN" sz="2000" i="1" baseline="-25000" dirty="0">
                <a:solidFill>
                  <a:srgbClr val="C00000"/>
                </a:solidFill>
                <a:latin typeface="Times New Roman" panose="02020603050405020304" pitchFamily="18" charset="0"/>
                <a:cs typeface="Times New Roman" panose="02020603050405020304" pitchFamily="18" charset="0"/>
              </a:rPr>
              <a:t>0</a:t>
            </a:r>
            <a:r>
              <a:rPr lang="en-US" altLang="zh-CN" sz="2000" dirty="0">
                <a:solidFill>
                  <a:srgbClr val="C00000"/>
                </a:solidFill>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3</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5</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dirty="0">
                <a:latin typeface="Times New Roman" panose="02020603050405020304" pitchFamily="18" charset="0"/>
                <a:cs typeface="Times New Roman" panose="02020603050405020304" pitchFamily="18" charset="0"/>
              </a:rPr>
              <a:t>)))</a:t>
            </a:r>
          </a:p>
          <a:p>
            <a:r>
              <a:rPr lang="en-US" altLang="zh-CN" sz="2000" dirty="0">
                <a:latin typeface="Times New Roman" panose="02020603050405020304" pitchFamily="18" charset="0"/>
                <a:cs typeface="Times New Roman" panose="02020603050405020304" pitchFamily="18" charset="0"/>
              </a:rPr>
              <a:t>(</a:t>
            </a:r>
            <a:r>
              <a:rPr lang="en-US" altLang="zh-CN" sz="2000" dirty="0">
                <a:solidFill>
                  <a:srgbClr val="C00000"/>
                </a:solidFill>
                <a:latin typeface="Times New Roman" panose="02020603050405020304" pitchFamily="18" charset="0"/>
                <a:cs typeface="Times New Roman" panose="02020603050405020304" pitchFamily="18" charset="0"/>
              </a:rPr>
              <a:t>u(</a:t>
            </a:r>
            <a:r>
              <a:rPr lang="en-US" altLang="zh-CN" sz="2000" i="1" dirty="0">
                <a:solidFill>
                  <a:srgbClr val="C00000"/>
                </a:solidFill>
                <a:latin typeface="Times New Roman" panose="02020603050405020304" pitchFamily="18" charset="0"/>
                <a:cs typeface="Times New Roman" panose="02020603050405020304" pitchFamily="18" charset="0"/>
              </a:rPr>
              <a:t>t</a:t>
            </a:r>
            <a:r>
              <a:rPr lang="en-US" altLang="zh-CN" sz="2000" i="1" baseline="-25000" dirty="0">
                <a:solidFill>
                  <a:srgbClr val="C00000"/>
                </a:solidFill>
                <a:latin typeface="Times New Roman" panose="02020603050405020304" pitchFamily="18" charset="0"/>
                <a:cs typeface="Times New Roman" panose="02020603050405020304" pitchFamily="18" charset="0"/>
              </a:rPr>
              <a:t>0</a:t>
            </a:r>
            <a:r>
              <a:rPr lang="en-US" altLang="zh-CN" sz="2000" dirty="0">
                <a:solidFill>
                  <a:srgbClr val="C00000"/>
                </a:solidFill>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4</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i="1" baseline="-25000" dirty="0">
                <a:solidFill>
                  <a:srgbClr val="0070C0"/>
                </a:solidFill>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 s</a:t>
            </a:r>
            <a:r>
              <a:rPr lang="en-US" altLang="zh-CN" sz="2000" baseline="-25000" dirty="0">
                <a:latin typeface="Times New Roman" panose="02020603050405020304" pitchFamily="18" charset="0"/>
                <a:cs typeface="Times New Roman" panose="02020603050405020304" pitchFamily="18" charset="0"/>
              </a:rPr>
              <a:t>3</a:t>
            </a:r>
            <a:r>
              <a:rPr lang="en-US" altLang="zh-CN" sz="2000" dirty="0">
                <a:latin typeface="Times New Roman" panose="02020603050405020304" pitchFamily="18" charset="0"/>
                <a:cs typeface="Times New Roman" panose="02020603050405020304" pitchFamily="18" charset="0"/>
              </a:rPr>
              <a:t>(</a:t>
            </a:r>
            <a:r>
              <a:rPr lang="en-US" altLang="zh-CN" sz="2000" i="1" dirty="0">
                <a:solidFill>
                  <a:srgbClr val="0070C0"/>
                </a:solidFill>
                <a:latin typeface="Times New Roman" panose="02020603050405020304" pitchFamily="18" charset="0"/>
                <a:cs typeface="Times New Roman" panose="02020603050405020304" pitchFamily="18" charset="0"/>
              </a:rPr>
              <a:t>T</a:t>
            </a:r>
            <a:r>
              <a:rPr lang="en-US" altLang="zh-CN" sz="2000" dirty="0">
                <a:latin typeface="Times New Roman" panose="02020603050405020304" pitchFamily="18" charset="0"/>
                <a:cs typeface="Times New Roman" panose="02020603050405020304" pitchFamily="18" charset="0"/>
              </a:rPr>
              <a:t>))</a:t>
            </a:r>
          </a:p>
          <a:p>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590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a:spLocks noGrp="1"/>
          </p:cNvSpPr>
          <p:nvPr>
            <p:ph type="body" sz="quarter" idx="10"/>
          </p:nvPr>
        </p:nvSpPr>
        <p:spPr>
          <a:xfrm>
            <a:off x="197637" y="348032"/>
            <a:ext cx="11355734" cy="711577"/>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Experimental Results: Clustering and Visualization</a:t>
            </a:r>
          </a:p>
        </p:txBody>
      </p:sp>
      <p:pic>
        <p:nvPicPr>
          <p:cNvPr id="2" name="Picture 1"/>
          <p:cNvPicPr>
            <a:picLocks noChangeAspect="1"/>
          </p:cNvPicPr>
          <p:nvPr/>
        </p:nvPicPr>
        <p:blipFill>
          <a:blip r:embed="rId3"/>
          <a:stretch>
            <a:fillRect/>
          </a:stretch>
        </p:blipFill>
        <p:spPr>
          <a:xfrm>
            <a:off x="1295400" y="1059609"/>
            <a:ext cx="9601200" cy="5591175"/>
          </a:xfrm>
          <a:prstGeom prst="rect">
            <a:avLst/>
          </a:prstGeom>
        </p:spPr>
      </p:pic>
      <p:sp>
        <p:nvSpPr>
          <p:cNvPr id="3" name="椭圆 2">
            <a:extLst>
              <a:ext uri="{FF2B5EF4-FFF2-40B4-BE49-F238E27FC236}">
                <a16:creationId xmlns:a16="http://schemas.microsoft.com/office/drawing/2014/main" id="{48E23939-2AB6-4AAF-89EF-E23AA5609610}"/>
              </a:ext>
            </a:extLst>
          </p:cNvPr>
          <p:cNvSpPr/>
          <p:nvPr/>
        </p:nvSpPr>
        <p:spPr>
          <a:xfrm rot="1848298">
            <a:off x="1983741" y="2267888"/>
            <a:ext cx="294968" cy="5392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BCB02E17-14E3-4C9E-98C0-89F9F80A4FBB}"/>
              </a:ext>
            </a:extLst>
          </p:cNvPr>
          <p:cNvSpPr/>
          <p:nvPr/>
        </p:nvSpPr>
        <p:spPr>
          <a:xfrm rot="19891069">
            <a:off x="3532321" y="2267679"/>
            <a:ext cx="294968" cy="53928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83DC905F-9230-420A-9466-B8C2F095D306}"/>
              </a:ext>
            </a:extLst>
          </p:cNvPr>
          <p:cNvSpPr/>
          <p:nvPr/>
        </p:nvSpPr>
        <p:spPr>
          <a:xfrm rot="1848298" flipV="1">
            <a:off x="1730417" y="5407697"/>
            <a:ext cx="362529" cy="26497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B9289A44-5210-48F9-B016-77C9C2FCE6A8}"/>
              </a:ext>
            </a:extLst>
          </p:cNvPr>
          <p:cNvSpPr/>
          <p:nvPr/>
        </p:nvSpPr>
        <p:spPr>
          <a:xfrm rot="1848298" flipV="1">
            <a:off x="5048804" y="5324122"/>
            <a:ext cx="362529" cy="26497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EA819BE4-40A5-4EB6-99CA-E62A63832146}"/>
              </a:ext>
            </a:extLst>
          </p:cNvPr>
          <p:cNvSpPr/>
          <p:nvPr/>
        </p:nvSpPr>
        <p:spPr>
          <a:xfrm rot="1848298" flipV="1">
            <a:off x="8214791" y="5324122"/>
            <a:ext cx="362529" cy="26497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C719ED90-5317-4DFF-AB35-15EEFA0F81AA}"/>
              </a:ext>
            </a:extLst>
          </p:cNvPr>
          <p:cNvSpPr/>
          <p:nvPr/>
        </p:nvSpPr>
        <p:spPr>
          <a:xfrm rot="19891069">
            <a:off x="3424573" y="4133964"/>
            <a:ext cx="294968" cy="39305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CD77CE09-88AC-4601-8F94-AD0895691061}"/>
              </a:ext>
            </a:extLst>
          </p:cNvPr>
          <p:cNvSpPr/>
          <p:nvPr/>
        </p:nvSpPr>
        <p:spPr>
          <a:xfrm rot="19891069">
            <a:off x="6644637" y="4133965"/>
            <a:ext cx="294968" cy="39305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D3D34428-0EC1-42CF-BF8F-6779A6AD784E}"/>
              </a:ext>
            </a:extLst>
          </p:cNvPr>
          <p:cNvSpPr/>
          <p:nvPr/>
        </p:nvSpPr>
        <p:spPr>
          <a:xfrm rot="19891069">
            <a:off x="9627358" y="4172262"/>
            <a:ext cx="526086" cy="39305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6712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ppt_w</p:attrName>
                                        </p:attrNameLst>
                                      </p:cBhvr>
                                      <p:tavLst>
                                        <p:tav tm="0" fmla="#ppt_w*sin(2.5*pi*$)">
                                          <p:val>
                                            <p:fltVal val="0"/>
                                          </p:val>
                                        </p:tav>
                                        <p:tav tm="100000">
                                          <p:val>
                                            <p:fltVal val="1"/>
                                          </p:val>
                                        </p:tav>
                                      </p:tavLst>
                                    </p:anim>
                                    <p:anim calcmode="lin" valueType="num">
                                      <p:cBhvr>
                                        <p:cTn id="2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a:spLocks noGrp="1"/>
          </p:cNvSpPr>
          <p:nvPr>
            <p:ph type="body" sz="quarter" idx="10"/>
          </p:nvPr>
        </p:nvSpPr>
        <p:spPr>
          <a:xfrm>
            <a:off x="197637" y="348032"/>
            <a:ext cx="11355734" cy="711577"/>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Experimental Results: The Karate Network</a:t>
            </a:r>
          </a:p>
        </p:txBody>
      </p:sp>
      <p:pic>
        <p:nvPicPr>
          <p:cNvPr id="5" name="Picture 4"/>
          <p:cNvPicPr>
            <a:picLocks noChangeAspect="1"/>
          </p:cNvPicPr>
          <p:nvPr/>
        </p:nvPicPr>
        <p:blipFill>
          <a:blip r:embed="rId3"/>
          <a:stretch>
            <a:fillRect/>
          </a:stretch>
        </p:blipFill>
        <p:spPr>
          <a:xfrm>
            <a:off x="197637" y="1444851"/>
            <a:ext cx="11006780" cy="4535034"/>
          </a:xfrm>
          <a:prstGeom prst="rect">
            <a:avLst/>
          </a:prstGeom>
        </p:spPr>
      </p:pic>
      <p:sp>
        <p:nvSpPr>
          <p:cNvPr id="2" name="椭圆 1">
            <a:extLst>
              <a:ext uri="{FF2B5EF4-FFF2-40B4-BE49-F238E27FC236}">
                <a16:creationId xmlns:a16="http://schemas.microsoft.com/office/drawing/2014/main" id="{71E73B8C-CBAF-4A69-9518-45827CCF9048}"/>
              </a:ext>
            </a:extLst>
          </p:cNvPr>
          <p:cNvSpPr/>
          <p:nvPr/>
        </p:nvSpPr>
        <p:spPr>
          <a:xfrm>
            <a:off x="8280400" y="3225800"/>
            <a:ext cx="1498600" cy="139700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C61E1F55-D1DB-4FD0-9CC1-6449B4E92637}"/>
              </a:ext>
            </a:extLst>
          </p:cNvPr>
          <p:cNvSpPr/>
          <p:nvPr/>
        </p:nvSpPr>
        <p:spPr>
          <a:xfrm rot="2402278">
            <a:off x="2593060" y="2162851"/>
            <a:ext cx="927100" cy="197458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00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a:spLocks noGrp="1"/>
          </p:cNvSpPr>
          <p:nvPr>
            <p:ph type="body" sz="quarter" idx="10"/>
          </p:nvPr>
        </p:nvSpPr>
        <p:spPr>
          <a:xfrm>
            <a:off x="197637" y="348032"/>
            <a:ext cx="11355734" cy="711577"/>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Experimental Results</a:t>
            </a:r>
            <a:r>
              <a:rPr lang="en-US" altLang="zh-CN" sz="4000" b="1">
                <a:solidFill>
                  <a:srgbClr val="002060"/>
                </a:solidFill>
                <a:latin typeface="Calibri" panose="020F0502020204030204" pitchFamily="34" charset="0"/>
                <a:ea typeface="微软雅黑" panose="020B0503020204020204" pitchFamily="34" charset="-122"/>
                <a:cs typeface="Calibri" panose="020F0502020204030204" pitchFamily="34" charset="0"/>
              </a:rPr>
              <a:t>: Node Classification</a:t>
            </a:r>
            <a:endPar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19984" y="1654628"/>
            <a:ext cx="7842084" cy="3556001"/>
          </a:xfrm>
          <a:prstGeom prst="rect">
            <a:avLst/>
          </a:prstGeom>
        </p:spPr>
      </p:pic>
      <p:pic>
        <p:nvPicPr>
          <p:cNvPr id="3" name="Picture 2"/>
          <p:cNvPicPr>
            <a:picLocks noChangeAspect="1"/>
          </p:cNvPicPr>
          <p:nvPr/>
        </p:nvPicPr>
        <p:blipFill>
          <a:blip r:embed="rId4"/>
          <a:stretch>
            <a:fillRect/>
          </a:stretch>
        </p:blipFill>
        <p:spPr>
          <a:xfrm>
            <a:off x="8135389" y="1654629"/>
            <a:ext cx="3847581" cy="3556000"/>
          </a:xfrm>
          <a:prstGeom prst="rect">
            <a:avLst/>
          </a:prstGeom>
        </p:spPr>
      </p:pic>
    </p:spTree>
    <p:extLst>
      <p:ext uri="{BB962C8B-B14F-4D97-AF65-F5344CB8AC3E}">
        <p14:creationId xmlns:p14="http://schemas.microsoft.com/office/powerpoint/2010/main" val="14535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3462543856"/>
              </p:ext>
            </p:extLst>
          </p:nvPr>
        </p:nvGraphicFramePr>
        <p:xfrm>
          <a:off x="760325" y="1759311"/>
          <a:ext cx="10604418" cy="415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占位符 1"/>
          <p:cNvSpPr>
            <a:spLocks noGrp="1"/>
          </p:cNvSpPr>
          <p:nvPr>
            <p:ph type="body" sz="quarter" idx="10"/>
          </p:nvPr>
        </p:nvSpPr>
        <p:spPr>
          <a:xfrm>
            <a:off x="204743" y="401408"/>
            <a:ext cx="7567657" cy="575622"/>
          </a:xfrm>
        </p:spPr>
        <p:txBody>
          <a:bodyPr>
            <a:noAutofit/>
          </a:bodyPr>
          <a:lstStyle/>
          <a:p>
            <a:r>
              <a:rPr lang="en-US" altLang="zh-CN" sz="4000" b="1" dirty="0">
                <a:solidFill>
                  <a:schemeClr val="accent1">
                    <a:lumMod val="75000"/>
                  </a:schemeClr>
                </a:solidFill>
                <a:latin typeface="Calibri" panose="020F0502020204030204" pitchFamily="34" charset="0"/>
                <a:ea typeface="微软雅黑" panose="020B0503020204020204" pitchFamily="34" charset="-122"/>
                <a:cs typeface="Calibri" panose="020F0502020204030204" pitchFamily="34" charset="0"/>
              </a:rPr>
              <a:t>Applications</a:t>
            </a:r>
            <a:r>
              <a:rPr lang="en-US" altLang="zh-CN" sz="3600" b="1" dirty="0">
                <a:solidFill>
                  <a:schemeClr val="accent1">
                    <a:lumMod val="75000"/>
                  </a:schemeClr>
                </a:solidFill>
                <a:latin typeface="Calibri" panose="020F0502020204030204" pitchFamily="34" charset="0"/>
                <a:ea typeface="微软雅黑" panose="020B0503020204020204" pitchFamily="34" charset="-122"/>
                <a:cs typeface="Calibri" panose="020F0502020204030204" pitchFamily="34" charset="0"/>
              </a:rPr>
              <a:t> of Network Embedding </a:t>
            </a:r>
          </a:p>
        </p:txBody>
      </p:sp>
    </p:spTree>
    <p:extLst>
      <p:ext uri="{BB962C8B-B14F-4D97-AF65-F5344CB8AC3E}">
        <p14:creationId xmlns:p14="http://schemas.microsoft.com/office/powerpoint/2010/main" val="401953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a:spLocks noGrp="1"/>
          </p:cNvSpPr>
          <p:nvPr>
            <p:ph type="body" sz="quarter" idx="10"/>
          </p:nvPr>
        </p:nvSpPr>
        <p:spPr>
          <a:xfrm>
            <a:off x="197637" y="348032"/>
            <a:ext cx="11355734" cy="711577"/>
          </a:xfrm>
        </p:spPr>
        <p:txBody>
          <a:bodyPr>
            <a:noAutofit/>
          </a:bodyPr>
          <a:lstStyle/>
          <a:p>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Future Directions of the </a:t>
            </a:r>
            <a:r>
              <a:rPr lang="en-US" altLang="zh-CN" sz="40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EpiRep</a:t>
            </a:r>
            <a:r>
              <a:rPr lang="en-US" altLang="zh-CN" sz="4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Method</a:t>
            </a:r>
          </a:p>
        </p:txBody>
      </p:sp>
      <p:sp>
        <p:nvSpPr>
          <p:cNvPr id="5" name="TextBox 4"/>
          <p:cNvSpPr txBox="1"/>
          <p:nvPr/>
        </p:nvSpPr>
        <p:spPr>
          <a:xfrm>
            <a:off x="870856" y="1354183"/>
            <a:ext cx="10208623" cy="4662815"/>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002060"/>
                </a:solidFill>
                <a:latin typeface="Calibri" panose="020F0502020204030204" pitchFamily="34" charset="0"/>
                <a:cs typeface="Calibri" panose="020F0502020204030204" pitchFamily="34" charset="0"/>
              </a:rPr>
              <a:t>Identifying influential or vulnerable nodes in networks</a:t>
            </a:r>
          </a:p>
          <a:p>
            <a:pPr marL="571500" indent="-571500">
              <a:spcBef>
                <a:spcPts val="1800"/>
              </a:spcBef>
              <a:buFont typeface="Arial" panose="020B0604020202020204" pitchFamily="34" charset="0"/>
              <a:buChar char="•"/>
            </a:pPr>
            <a:r>
              <a:rPr lang="en-US" sz="3600" dirty="0">
                <a:solidFill>
                  <a:srgbClr val="002060"/>
                </a:solidFill>
                <a:latin typeface="Calibri" panose="020F0502020204030204" pitchFamily="34" charset="0"/>
                <a:cs typeface="Calibri" panose="020F0502020204030204" pitchFamily="34" charset="0"/>
              </a:rPr>
              <a:t>Measuring “communities” in terms of epidemic measures </a:t>
            </a:r>
          </a:p>
          <a:p>
            <a:pPr marL="571500" indent="-571500">
              <a:spcBef>
                <a:spcPts val="1800"/>
              </a:spcBef>
              <a:buFont typeface="Arial" panose="020B0604020202020204" pitchFamily="34" charset="0"/>
              <a:buChar char="•"/>
            </a:pPr>
            <a:r>
              <a:rPr lang="en-US" sz="3600" dirty="0">
                <a:solidFill>
                  <a:srgbClr val="002060"/>
                </a:solidFill>
                <a:latin typeface="Calibri" panose="020F0502020204030204" pitchFamily="34" charset="0"/>
                <a:cs typeface="Calibri" panose="020F0502020204030204" pitchFamily="34" charset="0"/>
              </a:rPr>
              <a:t>Comparing with other epidemic models (IC model)</a:t>
            </a:r>
          </a:p>
          <a:p>
            <a:pPr marL="571500" indent="-571500">
              <a:spcBef>
                <a:spcPts val="1800"/>
              </a:spcBef>
              <a:buFont typeface="Arial" panose="020B0604020202020204" pitchFamily="34" charset="0"/>
              <a:buChar char="•"/>
            </a:pPr>
            <a:r>
              <a:rPr lang="en-US" sz="3600" dirty="0">
                <a:solidFill>
                  <a:srgbClr val="002060"/>
                </a:solidFill>
                <a:latin typeface="Calibri" panose="020F0502020204030204" pitchFamily="34" charset="0"/>
                <a:cs typeface="Calibri" panose="020F0502020204030204" pitchFamily="34" charset="0"/>
              </a:rPr>
              <a:t>Designing semi-supervised classification algorithms based on label propagation  </a:t>
            </a:r>
          </a:p>
        </p:txBody>
      </p:sp>
    </p:spTree>
    <p:extLst>
      <p:ext uri="{BB962C8B-B14F-4D97-AF65-F5344CB8AC3E}">
        <p14:creationId xmlns:p14="http://schemas.microsoft.com/office/powerpoint/2010/main" val="2347935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r="7868" b="15231"/>
          <a:stretch/>
        </p:blipFill>
        <p:spPr>
          <a:xfrm>
            <a:off x="6694955" y="3580546"/>
            <a:ext cx="5188836" cy="2753257"/>
          </a:xfrm>
          <a:prstGeom prst="rect">
            <a:avLst/>
          </a:prstGeom>
        </p:spPr>
      </p:pic>
      <p:sp>
        <p:nvSpPr>
          <p:cNvPr id="3" name="文本占位符 1"/>
          <p:cNvSpPr>
            <a:spLocks noGrp="1"/>
          </p:cNvSpPr>
          <p:nvPr>
            <p:ph type="body" sz="quarter" idx="10"/>
          </p:nvPr>
        </p:nvSpPr>
        <p:spPr>
          <a:xfrm>
            <a:off x="237964" y="464342"/>
            <a:ext cx="7793516" cy="416571"/>
          </a:xfrm>
        </p:spPr>
        <p:txBody>
          <a:bodyPr>
            <a:noAutofit/>
          </a:bodyPr>
          <a:lstStyle/>
          <a:p>
            <a:r>
              <a:rPr lang="en-US" altLang="zh-CN" sz="3200" b="1" dirty="0">
                <a:solidFill>
                  <a:srgbClr val="002060"/>
                </a:solidFill>
                <a:latin typeface="微软雅黑" panose="020B0503020204020204" pitchFamily="34" charset="-122"/>
                <a:ea typeface="微软雅黑" panose="020B0503020204020204" pitchFamily="34" charset="-122"/>
              </a:rPr>
              <a:t>On-going Work: Higher-order GNNs </a:t>
            </a:r>
            <a:endParaRPr lang="en-US" altLang="zh-CN" sz="3600" b="1" dirty="0">
              <a:solidFill>
                <a:srgbClr val="00206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971282" y="1348901"/>
            <a:ext cx="4480382" cy="523220"/>
          </a:xfrm>
          <a:prstGeom prst="rect">
            <a:avLst/>
          </a:prstGeom>
          <a:noFill/>
        </p:spPr>
        <p:txBody>
          <a:bodyPr wrap="square" rtlCol="0">
            <a:spAutoFit/>
          </a:bodyPr>
          <a:lstStyle/>
          <a:p>
            <a:pPr algn="ctr"/>
            <a:r>
              <a:rPr lang="en-US" altLang="zh-CN" sz="2800" b="1" dirty="0">
                <a:latin typeface="微软雅黑" panose="020B0503020204020204" pitchFamily="34" charset="-122"/>
                <a:ea typeface="微软雅黑" panose="020B0503020204020204" pitchFamily="34" charset="-122"/>
              </a:rPr>
              <a:t>Graph Neural Networks</a:t>
            </a:r>
          </a:p>
        </p:txBody>
      </p:sp>
      <p:sp>
        <p:nvSpPr>
          <p:cNvPr id="26" name="文本框 25"/>
          <p:cNvSpPr txBox="1"/>
          <p:nvPr/>
        </p:nvSpPr>
        <p:spPr>
          <a:xfrm>
            <a:off x="2228030" y="1641289"/>
            <a:ext cx="4258944" cy="830997"/>
          </a:xfrm>
          <a:prstGeom prst="rect">
            <a:avLst/>
          </a:prstGeom>
          <a:noFill/>
        </p:spPr>
        <p:txBody>
          <a:bodyPr wrap="square" rtlCol="0">
            <a:spAutoFit/>
          </a:bodyPr>
          <a:lstStyle/>
          <a:p>
            <a:pPr lvl="0"/>
            <a:r>
              <a:rPr lang="en-US" altLang="zh-CN" sz="2400" dirty="0">
                <a:solidFill>
                  <a:srgbClr val="002060"/>
                </a:solidFill>
                <a:latin typeface="微软雅黑" panose="020B0503020204020204" pitchFamily="34" charset="-122"/>
                <a:ea typeface="微软雅黑" panose="020B0503020204020204" pitchFamily="34" charset="-122"/>
              </a:rPr>
              <a:t>Interpretable and efficient GNNs</a:t>
            </a:r>
          </a:p>
        </p:txBody>
      </p:sp>
      <p:pic>
        <p:nvPicPr>
          <p:cNvPr id="36" name="图片 35"/>
          <p:cNvPicPr>
            <a:picLocks noChangeAspect="1"/>
          </p:cNvPicPr>
          <p:nvPr/>
        </p:nvPicPr>
        <p:blipFill>
          <a:blip r:embed="rId4"/>
          <a:stretch>
            <a:fillRect/>
          </a:stretch>
        </p:blipFill>
        <p:spPr>
          <a:xfrm>
            <a:off x="928018" y="1543868"/>
            <a:ext cx="920576" cy="865707"/>
          </a:xfrm>
          <a:prstGeom prst="rect">
            <a:avLst/>
          </a:prstGeom>
        </p:spPr>
      </p:pic>
      <p:sp>
        <p:nvSpPr>
          <p:cNvPr id="37" name="文本框 36"/>
          <p:cNvSpPr txBox="1"/>
          <p:nvPr/>
        </p:nvSpPr>
        <p:spPr>
          <a:xfrm>
            <a:off x="2228030" y="2833969"/>
            <a:ext cx="4258944" cy="830997"/>
          </a:xfrm>
          <a:prstGeom prst="rect">
            <a:avLst/>
          </a:prstGeom>
          <a:noFill/>
        </p:spPr>
        <p:txBody>
          <a:bodyPr wrap="square" rtlCol="0">
            <a:spAutoFit/>
          </a:bodyPr>
          <a:lstStyle/>
          <a:p>
            <a:pPr lvl="0"/>
            <a:r>
              <a:rPr lang="en-US" altLang="zh-CN" sz="2400" dirty="0">
                <a:solidFill>
                  <a:srgbClr val="002060"/>
                </a:solidFill>
                <a:latin typeface="微软雅黑" panose="020B0503020204020204" pitchFamily="34" charset="-122"/>
                <a:ea typeface="微软雅黑" panose="020B0503020204020204" pitchFamily="34" charset="-122"/>
              </a:rPr>
              <a:t>Graph neural networks for evolving graphs</a:t>
            </a:r>
          </a:p>
        </p:txBody>
      </p:sp>
      <p:sp>
        <p:nvSpPr>
          <p:cNvPr id="38" name="文本框 37"/>
          <p:cNvSpPr txBox="1"/>
          <p:nvPr/>
        </p:nvSpPr>
        <p:spPr>
          <a:xfrm>
            <a:off x="2228030" y="3990521"/>
            <a:ext cx="3930797" cy="1200329"/>
          </a:xfrm>
          <a:prstGeom prst="rect">
            <a:avLst/>
          </a:prstGeom>
          <a:noFill/>
        </p:spPr>
        <p:txBody>
          <a:bodyPr wrap="square" rtlCol="0">
            <a:spAutoFit/>
          </a:bodyPr>
          <a:lstStyle/>
          <a:p>
            <a:pPr lvl="0"/>
            <a:r>
              <a:rPr lang="en-US" altLang="zh-CN" sz="2400" dirty="0">
                <a:solidFill>
                  <a:srgbClr val="002060"/>
                </a:solidFill>
                <a:latin typeface="微软雅黑" panose="020B0503020204020204" pitchFamily="34" charset="-122"/>
                <a:ea typeface="微软雅黑" panose="020B0503020204020204" pitchFamily="34" charset="-122"/>
              </a:rPr>
              <a:t>Leverage node attributes and labels during learning stage</a:t>
            </a:r>
          </a:p>
        </p:txBody>
      </p:sp>
      <p:sp>
        <p:nvSpPr>
          <p:cNvPr id="39" name="文本框 38"/>
          <p:cNvSpPr txBox="1"/>
          <p:nvPr/>
        </p:nvSpPr>
        <p:spPr>
          <a:xfrm>
            <a:off x="2171354" y="5358997"/>
            <a:ext cx="4095969" cy="830997"/>
          </a:xfrm>
          <a:prstGeom prst="rect">
            <a:avLst/>
          </a:prstGeom>
          <a:noFill/>
        </p:spPr>
        <p:txBody>
          <a:bodyPr wrap="square" rtlCol="0">
            <a:spAutoFit/>
          </a:bodyPr>
          <a:lstStyle/>
          <a:p>
            <a:pPr lvl="0" algn="just"/>
            <a:r>
              <a:rPr lang="en-US" altLang="zh-CN" sz="2400" dirty="0">
                <a:solidFill>
                  <a:srgbClr val="002060"/>
                </a:solidFill>
                <a:latin typeface="微软雅黑" panose="020B0503020204020204" pitchFamily="34" charset="-122"/>
                <a:ea typeface="微软雅黑" panose="020B0503020204020204" pitchFamily="34" charset="-122"/>
              </a:rPr>
              <a:t>Incorporating task-specific supervision</a:t>
            </a:r>
            <a:endParaRPr lang="zh-CN" altLang="en-US" sz="2400" dirty="0">
              <a:solidFill>
                <a:srgbClr val="002060"/>
              </a:solidFill>
              <a:latin typeface="微软雅黑" panose="020B0503020204020204" pitchFamily="34" charset="-122"/>
              <a:ea typeface="微软雅黑" panose="020B0503020204020204" pitchFamily="34" charset="-122"/>
            </a:endParaRPr>
          </a:p>
        </p:txBody>
      </p:sp>
      <p:pic>
        <p:nvPicPr>
          <p:cNvPr id="45" name="图片 44"/>
          <p:cNvPicPr>
            <a:picLocks noChangeAspect="1"/>
          </p:cNvPicPr>
          <p:nvPr/>
        </p:nvPicPr>
        <p:blipFill>
          <a:blip r:embed="rId5"/>
          <a:stretch>
            <a:fillRect/>
          </a:stretch>
        </p:blipFill>
        <p:spPr>
          <a:xfrm>
            <a:off x="926787" y="2707494"/>
            <a:ext cx="816935" cy="816935"/>
          </a:xfrm>
          <a:prstGeom prst="rect">
            <a:avLst/>
          </a:prstGeom>
        </p:spPr>
      </p:pic>
      <p:pic>
        <p:nvPicPr>
          <p:cNvPr id="46" name="图片 45"/>
          <p:cNvPicPr>
            <a:picLocks noChangeAspect="1"/>
          </p:cNvPicPr>
          <p:nvPr/>
        </p:nvPicPr>
        <p:blipFill>
          <a:blip r:embed="rId6"/>
          <a:stretch>
            <a:fillRect/>
          </a:stretch>
        </p:blipFill>
        <p:spPr>
          <a:xfrm>
            <a:off x="874966" y="3941562"/>
            <a:ext cx="920576" cy="871804"/>
          </a:xfrm>
          <a:prstGeom prst="rect">
            <a:avLst/>
          </a:prstGeom>
        </p:spPr>
      </p:pic>
      <p:grpSp>
        <p:nvGrpSpPr>
          <p:cNvPr id="47" name="组合 46"/>
          <p:cNvGrpSpPr/>
          <p:nvPr/>
        </p:nvGrpSpPr>
        <p:grpSpPr>
          <a:xfrm>
            <a:off x="886995" y="5245537"/>
            <a:ext cx="856727" cy="805561"/>
            <a:chOff x="816774" y="4776910"/>
            <a:chExt cx="759650" cy="759649"/>
          </a:xfrm>
          <a:solidFill>
            <a:sysClr val="window" lastClr="FFFFFF"/>
          </a:solidFill>
        </p:grpSpPr>
        <p:sp>
          <p:nvSpPr>
            <p:cNvPr id="48" name="椭圆 47"/>
            <p:cNvSpPr/>
            <p:nvPr/>
          </p:nvSpPr>
          <p:spPr>
            <a:xfrm>
              <a:off x="816774" y="4776910"/>
              <a:ext cx="759650" cy="759649"/>
            </a:xfrm>
            <a:prstGeom prst="ellipse">
              <a:avLst/>
            </a:prstGeom>
            <a:solidFill>
              <a:schemeClr val="tx1">
                <a:lumMod val="75000"/>
                <a:lumOff val="25000"/>
              </a:schemeClr>
            </a:solidFill>
            <a:ln w="9525"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2060"/>
                </a:solidFill>
                <a:effectLst/>
                <a:uLnTx/>
                <a:uFillTx/>
                <a:latin typeface="微软雅黑"/>
                <a:ea typeface="微软雅黑"/>
                <a:cs typeface="+mn-ea"/>
                <a:sym typeface="+mn-lt"/>
              </a:endParaRPr>
            </a:p>
          </p:txBody>
        </p:sp>
        <p:grpSp>
          <p:nvGrpSpPr>
            <p:cNvPr id="49" name="组合 48"/>
            <p:cNvGrpSpPr/>
            <p:nvPr/>
          </p:nvGrpSpPr>
          <p:grpSpPr>
            <a:xfrm>
              <a:off x="927948" y="4902209"/>
              <a:ext cx="469371" cy="442728"/>
              <a:chOff x="244475" y="2743200"/>
              <a:chExt cx="727075" cy="685800"/>
            </a:xfrm>
            <a:grpFill/>
          </p:grpSpPr>
          <p:sp>
            <p:nvSpPr>
              <p:cNvPr id="50" name="Freeform 15"/>
              <p:cNvSpPr>
                <a:spLocks noEditPoints="1"/>
              </p:cNvSpPr>
              <p:nvPr/>
            </p:nvSpPr>
            <p:spPr bwMode="auto">
              <a:xfrm>
                <a:off x="244475" y="3013075"/>
                <a:ext cx="204788" cy="415925"/>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2060"/>
                  </a:solidFill>
                  <a:effectLst/>
                  <a:uLnTx/>
                  <a:uFillTx/>
                  <a:latin typeface="微软雅黑"/>
                  <a:ea typeface="微软雅黑"/>
                  <a:cs typeface="+mn-ea"/>
                  <a:sym typeface="+mn-lt"/>
                </a:endParaRPr>
              </a:p>
            </p:txBody>
          </p:sp>
          <p:sp>
            <p:nvSpPr>
              <p:cNvPr id="51" name="Freeform 16"/>
              <p:cNvSpPr>
                <a:spLocks noEditPoints="1"/>
              </p:cNvSpPr>
              <p:nvPr/>
            </p:nvSpPr>
            <p:spPr bwMode="auto">
              <a:xfrm>
                <a:off x="500063" y="2914650"/>
                <a:ext cx="207963" cy="514350"/>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2060"/>
                  </a:solidFill>
                  <a:effectLst/>
                  <a:uLnTx/>
                  <a:uFillTx/>
                  <a:latin typeface="微软雅黑"/>
                  <a:ea typeface="微软雅黑"/>
                  <a:cs typeface="+mn-ea"/>
                  <a:sym typeface="+mn-lt"/>
                </a:endParaRPr>
              </a:p>
            </p:txBody>
          </p:sp>
          <p:sp>
            <p:nvSpPr>
              <p:cNvPr id="52" name="Freeform 17"/>
              <p:cNvSpPr>
                <a:spLocks noEditPoints="1"/>
              </p:cNvSpPr>
              <p:nvPr/>
            </p:nvSpPr>
            <p:spPr bwMode="auto">
              <a:xfrm>
                <a:off x="762000" y="2743200"/>
                <a:ext cx="209550" cy="685800"/>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2060"/>
                  </a:solidFill>
                  <a:effectLst/>
                  <a:uLnTx/>
                  <a:uFillTx/>
                  <a:latin typeface="微软雅黑"/>
                  <a:ea typeface="微软雅黑"/>
                  <a:cs typeface="+mn-ea"/>
                  <a:sym typeface="+mn-lt"/>
                </a:endParaRPr>
              </a:p>
            </p:txBody>
          </p:sp>
        </p:grpSp>
      </p:grpSp>
      <p:sp>
        <p:nvSpPr>
          <p:cNvPr id="53" name="文本框 52"/>
          <p:cNvSpPr txBox="1"/>
          <p:nvPr/>
        </p:nvSpPr>
        <p:spPr>
          <a:xfrm>
            <a:off x="6971282" y="2047101"/>
            <a:ext cx="4619962" cy="1477328"/>
          </a:xfrm>
          <a:prstGeom prst="rect">
            <a:avLst/>
          </a:prstGeom>
          <a:noFill/>
        </p:spPr>
        <p:txBody>
          <a:bodyPr wrap="square" rtlCol="0">
            <a:spAutoFit/>
          </a:bodyPr>
          <a:lstStyle/>
          <a:p>
            <a:pPr marL="342900" indent="-342900">
              <a:lnSpc>
                <a:spcPct val="150000"/>
              </a:lnSpc>
              <a:buFontTx/>
              <a:buAutoNum type="arabicPeriod"/>
            </a:pPr>
            <a:r>
              <a:rPr lang="en-US" altLang="zh-CN" sz="2000" dirty="0">
                <a:latin typeface="微软雅黑" panose="020B0503020204020204" pitchFamily="34" charset="-122"/>
                <a:ea typeface="微软雅黑" panose="020B0503020204020204" pitchFamily="34" charset="-122"/>
              </a:rPr>
              <a:t>Graph Convolutional Network</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AutoNum type="arabicPeriod"/>
            </a:pPr>
            <a:r>
              <a:rPr lang="en-US" altLang="zh-CN" sz="2000" dirty="0" err="1">
                <a:solidFill>
                  <a:srgbClr val="000000"/>
                </a:solidFill>
                <a:latin typeface="微软雅黑" panose="020B0503020204020204" pitchFamily="34" charset="-122"/>
                <a:ea typeface="微软雅黑" panose="020B0503020204020204" pitchFamily="34" charset="-122"/>
              </a:rPr>
              <a:t>GraphSAGE</a:t>
            </a:r>
            <a:endParaRPr lang="en-US" altLang="zh-CN" sz="2000" dirty="0">
              <a:solidFill>
                <a:srgbClr val="000000"/>
              </a:solidFill>
              <a:latin typeface="微软雅黑" panose="020B0503020204020204" pitchFamily="34" charset="-122"/>
              <a:ea typeface="微软雅黑" panose="020B0503020204020204" pitchFamily="34" charset="-122"/>
            </a:endParaRPr>
          </a:p>
          <a:p>
            <a:pPr marL="342900" indent="-342900">
              <a:lnSpc>
                <a:spcPct val="150000"/>
              </a:lnSpc>
              <a:buAutoNum type="arabicPeriod"/>
            </a:pPr>
            <a:r>
              <a:rPr lang="en-US" altLang="zh-CN" sz="2000" dirty="0">
                <a:latin typeface="微软雅黑" panose="020B0503020204020204" pitchFamily="34" charset="-122"/>
                <a:ea typeface="微软雅黑" panose="020B0503020204020204" pitchFamily="34" charset="-122"/>
              </a:rPr>
              <a:t>Graph Attention Networks</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398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500" fill="hold"/>
                                        <p:tgtEl>
                                          <p:spTgt spid="53"/>
                                        </p:tgtEl>
                                        <p:attrNameLst>
                                          <p:attrName>ppt_x</p:attrName>
                                        </p:attrNameLst>
                                      </p:cBhvr>
                                      <p:tavLst>
                                        <p:tav tm="0">
                                          <p:val>
                                            <p:strVal val="#ppt_x"/>
                                          </p:val>
                                        </p:tav>
                                        <p:tav tm="100000">
                                          <p:val>
                                            <p:strVal val="#ppt_x"/>
                                          </p:val>
                                        </p:tav>
                                      </p:tavLst>
                                    </p:anim>
                                    <p:anim calcmode="lin" valueType="num">
                                      <p:cBhvr additive="base">
                                        <p:cTn id="4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37" grpId="0"/>
      <p:bldP spid="38" grpId="0"/>
      <p:bldP spid="39" grpId="0"/>
      <p:bldP spid="5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2480243"/>
            <a:ext cx="12192000" cy="1323439"/>
          </a:xfrm>
          <a:prstGeom prst="rect">
            <a:avLst/>
          </a:prstGeom>
        </p:spPr>
        <p:txBody>
          <a:bodyPr wrap="square">
            <a:spAutoFit/>
          </a:bodyPr>
          <a:lstStyle/>
          <a:p>
            <a:pPr algn="ctr"/>
            <a:r>
              <a:rPr lang="en-US" altLang="zh-CN" sz="8000" b="1" spc="60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Thank you!</a:t>
            </a:r>
            <a:endParaRPr lang="zh-CN" altLang="en-US" sz="8000" b="1" spc="60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53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1419" y="398718"/>
            <a:ext cx="10198461" cy="416571"/>
          </a:xfrm>
        </p:spPr>
        <p:txBody>
          <a:bodyPr>
            <a:noAutofit/>
          </a:bodyPr>
          <a:lstStyle/>
          <a:p>
            <a:r>
              <a:rPr lang="en-US" altLang="zh-CN" sz="4000" b="1" dirty="0">
                <a:solidFill>
                  <a:schemeClr val="tx2"/>
                </a:solidFill>
                <a:latin typeface="Calibri" panose="020F0502020204030204" pitchFamily="34" charset="0"/>
                <a:cs typeface="Calibri" panose="020F0502020204030204" pitchFamily="34" charset="0"/>
              </a:rPr>
              <a:t>Graph Representation Learning (GRL) Problems</a:t>
            </a:r>
          </a:p>
        </p:txBody>
      </p:sp>
      <p:graphicFrame>
        <p:nvGraphicFramePr>
          <p:cNvPr id="4" name="图示 3"/>
          <p:cNvGraphicFramePr/>
          <p:nvPr>
            <p:extLst>
              <p:ext uri="{D42A27DB-BD31-4B8C-83A1-F6EECF244321}">
                <p14:modId xmlns:p14="http://schemas.microsoft.com/office/powerpoint/2010/main" val="1462923400"/>
              </p:ext>
            </p:extLst>
          </p:nvPr>
        </p:nvGraphicFramePr>
        <p:xfrm>
          <a:off x="760325" y="1445410"/>
          <a:ext cx="10604418" cy="4967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9013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71419" y="375782"/>
            <a:ext cx="10932875" cy="544610"/>
          </a:xfrm>
        </p:spPr>
        <p:txBody>
          <a:bodyPr>
            <a:noAutofit/>
          </a:bodyPr>
          <a:lstStyle/>
          <a:p>
            <a:r>
              <a:rPr lang="en-US" altLang="zh-CN" sz="4000" b="1" dirty="0">
                <a:solidFill>
                  <a:schemeClr val="accent1">
                    <a:lumMod val="75000"/>
                  </a:schemeClr>
                </a:solidFill>
                <a:latin typeface="Calibri" panose="020F0502020204030204" pitchFamily="34" charset="0"/>
                <a:cs typeface="Calibri" panose="020F0502020204030204" pitchFamily="34" charset="0"/>
              </a:rPr>
              <a:t>Typical Network Embedding Approaches</a:t>
            </a:r>
            <a:endParaRPr lang="zh-CN" altLang="en-US" sz="4000" b="1" dirty="0">
              <a:solidFill>
                <a:schemeClr val="accent1">
                  <a:lumMod val="75000"/>
                </a:schemeClr>
              </a:solidFill>
              <a:latin typeface="Calibri" panose="020F0502020204030204" pitchFamily="34" charset="0"/>
              <a:cs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3742876975"/>
              </p:ext>
            </p:extLst>
          </p:nvPr>
        </p:nvGraphicFramePr>
        <p:xfrm>
          <a:off x="620254" y="1297665"/>
          <a:ext cx="11213965"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921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1419" y="398718"/>
            <a:ext cx="10604418" cy="416571"/>
          </a:xfrm>
        </p:spPr>
        <p:txBody>
          <a:bodyPr>
            <a:noAutofit/>
          </a:bodyPr>
          <a:lstStyle/>
          <a:p>
            <a:r>
              <a:rPr lang="en-US" altLang="zh-CN" sz="4000" b="1" dirty="0">
                <a:solidFill>
                  <a:schemeClr val="tx2"/>
                </a:solidFill>
                <a:latin typeface="Calibri" panose="020F0502020204030204" pitchFamily="34" charset="0"/>
                <a:cs typeface="Calibri" panose="020F0502020204030204" pitchFamily="34" charset="0"/>
              </a:rPr>
              <a:t>Methods that Preserve Structural Proximity</a:t>
            </a:r>
          </a:p>
        </p:txBody>
      </p:sp>
      <p:pic>
        <p:nvPicPr>
          <p:cNvPr id="4" name="图片 3">
            <a:extLst>
              <a:ext uri="{FF2B5EF4-FFF2-40B4-BE49-F238E27FC236}">
                <a16:creationId xmlns:a16="http://schemas.microsoft.com/office/drawing/2014/main" id="{042237F1-9EFC-444C-B6EB-69BAA13487A9}"/>
              </a:ext>
            </a:extLst>
          </p:cNvPr>
          <p:cNvPicPr>
            <a:picLocks noChangeAspect="1"/>
          </p:cNvPicPr>
          <p:nvPr/>
        </p:nvPicPr>
        <p:blipFill>
          <a:blip r:embed="rId3"/>
          <a:stretch>
            <a:fillRect/>
          </a:stretch>
        </p:blipFill>
        <p:spPr>
          <a:xfrm>
            <a:off x="325636" y="2057268"/>
            <a:ext cx="11540728" cy="3048264"/>
          </a:xfrm>
          <a:prstGeom prst="rect">
            <a:avLst/>
          </a:prstGeom>
        </p:spPr>
      </p:pic>
      <p:sp>
        <p:nvSpPr>
          <p:cNvPr id="5" name="矩形 6"/>
          <p:cNvSpPr/>
          <p:nvPr/>
        </p:nvSpPr>
        <p:spPr>
          <a:xfrm>
            <a:off x="413359" y="6249269"/>
            <a:ext cx="11373633" cy="584775"/>
          </a:xfrm>
          <a:prstGeom prst="rect">
            <a:avLst/>
          </a:prstGeom>
        </p:spPr>
        <p:txBody>
          <a:bodyPr wrap="square">
            <a:spAutoFit/>
          </a:bodyPr>
          <a:lstStyle/>
          <a:p>
            <a:r>
              <a:rPr lang="en-US" altLang="zh-CN" sz="1600" dirty="0">
                <a:latin typeface="Times New Roman" panose="02020603050405020304" pitchFamily="18" charset="0"/>
                <a:cs typeface="Times New Roman" panose="02020603050405020304" pitchFamily="18" charset="0"/>
              </a:rPr>
              <a:t>P. </a:t>
            </a:r>
            <a:r>
              <a:rPr lang="en-US" altLang="zh-CN" sz="1600" dirty="0" err="1">
                <a:latin typeface="Times New Roman" panose="02020603050405020304" pitchFamily="18" charset="0"/>
                <a:cs typeface="Times New Roman" panose="02020603050405020304" pitchFamily="18" charset="0"/>
              </a:rPr>
              <a:t>Goyal</a:t>
            </a:r>
            <a:r>
              <a:rPr lang="en-US" altLang="zh-CN" sz="1600" dirty="0">
                <a:latin typeface="Times New Roman" panose="02020603050405020304" pitchFamily="18" charset="0"/>
                <a:cs typeface="Times New Roman" panose="02020603050405020304" pitchFamily="18" charset="0"/>
              </a:rPr>
              <a:t> and E. Ferrara. “Graph Embedding Techniques, Applications, and Performance: A Survey." Knowledge-Based Systems 151 (2018): 78-94.</a:t>
            </a:r>
            <a:endParaRPr lang="zh-CN" altLang="en-US" sz="1600"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413359" y="6249269"/>
            <a:ext cx="7478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62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013411" y="1146086"/>
            <a:ext cx="10219440" cy="3477771"/>
          </a:xfrm>
          <a:prstGeom prst="rect">
            <a:avLst/>
          </a:prstGeom>
        </p:spPr>
      </p:pic>
      <p:grpSp>
        <p:nvGrpSpPr>
          <p:cNvPr id="8" name="组合 7"/>
          <p:cNvGrpSpPr/>
          <p:nvPr/>
        </p:nvGrpSpPr>
        <p:grpSpPr>
          <a:xfrm>
            <a:off x="2013567" y="4552575"/>
            <a:ext cx="8209587" cy="708542"/>
            <a:chOff x="1813644" y="5111213"/>
            <a:chExt cx="8209587" cy="708542"/>
          </a:xfrm>
        </p:grpSpPr>
        <p:grpSp>
          <p:nvGrpSpPr>
            <p:cNvPr id="9" name="组合 8"/>
            <p:cNvGrpSpPr/>
            <p:nvPr/>
          </p:nvGrpSpPr>
          <p:grpSpPr>
            <a:xfrm>
              <a:off x="6169483" y="5111213"/>
              <a:ext cx="3853748" cy="708542"/>
              <a:chOff x="6137168" y="4985757"/>
              <a:chExt cx="6054832" cy="1123950"/>
            </a:xfrm>
          </p:grpSpPr>
          <p:pic>
            <p:nvPicPr>
              <p:cNvPr id="4" name="图片 3"/>
              <p:cNvPicPr>
                <a:picLocks noChangeAspect="1"/>
              </p:cNvPicPr>
              <p:nvPr/>
            </p:nvPicPr>
            <p:blipFill rotWithShape="1">
              <a:blip r:embed="rId4"/>
              <a:srcRect r="2741"/>
              <a:stretch/>
            </p:blipFill>
            <p:spPr>
              <a:xfrm>
                <a:off x="6137168" y="4985757"/>
                <a:ext cx="2482725" cy="1123950"/>
              </a:xfrm>
              <a:prstGeom prst="rect">
                <a:avLst/>
              </a:prstGeom>
            </p:spPr>
          </p:pic>
          <p:pic>
            <p:nvPicPr>
              <p:cNvPr id="5" name="图片 4"/>
              <p:cNvPicPr>
                <a:picLocks noChangeAspect="1"/>
              </p:cNvPicPr>
              <p:nvPr/>
            </p:nvPicPr>
            <p:blipFill>
              <a:blip r:embed="rId5"/>
              <a:stretch>
                <a:fillRect/>
              </a:stretch>
            </p:blipFill>
            <p:spPr>
              <a:xfrm>
                <a:off x="8886825" y="5023857"/>
                <a:ext cx="3305175" cy="1085850"/>
              </a:xfrm>
              <a:prstGeom prst="rect">
                <a:avLst/>
              </a:prstGeom>
            </p:spPr>
          </p:pic>
        </p:grpSp>
        <p:sp>
          <p:nvSpPr>
            <p:cNvPr id="6" name="文本框 5"/>
            <p:cNvSpPr txBox="1"/>
            <p:nvPr/>
          </p:nvSpPr>
          <p:spPr>
            <a:xfrm>
              <a:off x="1813644" y="5265626"/>
              <a:ext cx="4462888" cy="523220"/>
            </a:xfrm>
            <a:prstGeom prst="rect">
              <a:avLst/>
            </a:prstGeom>
            <a:noFill/>
          </p:spPr>
          <p:txBody>
            <a:bodyPr wrap="none" rtlCol="0">
              <a:spAutoFit/>
            </a:bodyPr>
            <a:lstStyle/>
            <a:p>
              <a:r>
                <a:rPr lang="en-US" altLang="zh-CN" sz="2800" dirty="0">
                  <a:latin typeface="+mj-ea"/>
                  <a:ea typeface="+mj-ea"/>
                </a:rPr>
                <a:t>Nodes in </a:t>
              </a:r>
              <a:r>
                <a:rPr lang="en-US" altLang="zh-CN" sz="2800" b="1" dirty="0">
                  <a:latin typeface="+mj-ea"/>
                  <a:ea typeface="+mj-ea"/>
                  <a:cs typeface="Times New Roman" panose="02020603050405020304" pitchFamily="18" charset="0"/>
                </a:rPr>
                <a:t>G</a:t>
              </a:r>
              <a:r>
                <a:rPr lang="en-US" altLang="zh-CN" sz="2800" dirty="0">
                  <a:latin typeface="+mj-ea"/>
                  <a:ea typeface="+mj-ea"/>
                </a:rPr>
                <a:t>  to  a vector  </a:t>
              </a:r>
              <a:endParaRPr lang="zh-CN" altLang="en-US" sz="2800" dirty="0">
                <a:latin typeface="+mj-ea"/>
                <a:ea typeface="+mj-ea"/>
              </a:endParaRPr>
            </a:p>
          </p:txBody>
        </p:sp>
      </p:grpSp>
      <p:sp>
        <p:nvSpPr>
          <p:cNvPr id="7" name="矩形 6"/>
          <p:cNvSpPr/>
          <p:nvPr/>
        </p:nvSpPr>
        <p:spPr>
          <a:xfrm>
            <a:off x="666750" y="5261117"/>
            <a:ext cx="11258551" cy="1446550"/>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en-US" altLang="zh-CN" sz="2400" b="1" dirty="0">
                <a:solidFill>
                  <a:srgbClr val="000000"/>
                </a:solidFill>
                <a:latin typeface="+mj-ea"/>
                <a:ea typeface="+mj-ea"/>
              </a:rPr>
              <a:t>Preserve  the original structure  of network</a:t>
            </a:r>
            <a:r>
              <a:rPr lang="zh-CN" altLang="en-US" sz="2400" dirty="0">
                <a:solidFill>
                  <a:srgbClr val="000000"/>
                </a:solidFill>
                <a:latin typeface="+mj-ea"/>
                <a:ea typeface="+mj-ea"/>
              </a:rPr>
              <a:t>（</a:t>
            </a:r>
            <a:r>
              <a:rPr lang="en-US" altLang="zh-CN" sz="2400" dirty="0">
                <a:solidFill>
                  <a:srgbClr val="000000"/>
                </a:solidFill>
                <a:latin typeface="+mj-ea"/>
                <a:ea typeface="+mj-ea"/>
              </a:rPr>
              <a:t>automatically </a:t>
            </a:r>
            <a:r>
              <a:rPr lang="zh-CN" altLang="en-US" sz="2400" dirty="0">
                <a:solidFill>
                  <a:srgbClr val="000000"/>
                </a:solidFill>
                <a:latin typeface="+mj-ea"/>
                <a:ea typeface="+mj-ea"/>
              </a:rPr>
              <a:t>）</a:t>
            </a:r>
            <a:endParaRPr lang="en-US" altLang="zh-CN" sz="2800" dirty="0">
              <a:solidFill>
                <a:srgbClr val="000000"/>
              </a:solidFill>
              <a:latin typeface="+mj-ea"/>
              <a:ea typeface="+mj-ea"/>
            </a:endParaRPr>
          </a:p>
          <a:p>
            <a:pPr marL="342900" lvl="0" indent="-342900">
              <a:lnSpc>
                <a:spcPct val="150000"/>
              </a:lnSpc>
              <a:buFont typeface="Wingdings" panose="05000000000000000000" pitchFamily="2" charset="2"/>
              <a:buChar char="ü"/>
            </a:pPr>
            <a:r>
              <a:rPr lang="en-US" altLang="zh-CN" sz="2400" b="1" dirty="0">
                <a:solidFill>
                  <a:srgbClr val="000000"/>
                </a:solidFill>
                <a:latin typeface="+mj-ea"/>
                <a:ea typeface="+mj-ea"/>
              </a:rPr>
              <a:t>Input of downstream machine learning task </a:t>
            </a:r>
            <a:r>
              <a:rPr lang="en-US" altLang="zh-CN" sz="2400" dirty="0">
                <a:solidFill>
                  <a:srgbClr val="000000"/>
                </a:solidFill>
                <a:latin typeface="+mj-ea"/>
                <a:ea typeface="+mj-ea"/>
              </a:rPr>
              <a:t>(efficiently and effectively )</a:t>
            </a:r>
            <a:endParaRPr lang="en-US" altLang="zh-CN" sz="2000" dirty="0">
              <a:solidFill>
                <a:srgbClr val="000000"/>
              </a:solidFill>
              <a:latin typeface="+mj-ea"/>
              <a:ea typeface="+mj-ea"/>
            </a:endParaRPr>
          </a:p>
          <a:p>
            <a:pPr lvl="0"/>
            <a:endParaRPr lang="zh-CN" altLang="en-US" sz="1600" dirty="0">
              <a:solidFill>
                <a:srgbClr val="000000"/>
              </a:solidFill>
              <a:latin typeface="等线" panose="02010600030101010101" pitchFamily="2" charset="-122"/>
              <a:ea typeface="等线" panose="02010600030101010101" pitchFamily="2" charset="-122"/>
            </a:endParaRPr>
          </a:p>
        </p:txBody>
      </p:sp>
      <p:sp>
        <p:nvSpPr>
          <p:cNvPr id="11" name="文本占位符 1"/>
          <p:cNvSpPr>
            <a:spLocks noGrp="1"/>
          </p:cNvSpPr>
          <p:nvPr>
            <p:ph type="body" sz="quarter" idx="10"/>
          </p:nvPr>
        </p:nvSpPr>
        <p:spPr>
          <a:xfrm>
            <a:off x="271419" y="375782"/>
            <a:ext cx="10932875" cy="544610"/>
          </a:xfrm>
        </p:spPr>
        <p:txBody>
          <a:bodyPr>
            <a:noAutofit/>
          </a:bodyPr>
          <a:lstStyle/>
          <a:p>
            <a:r>
              <a:rPr lang="en-US" altLang="zh-CN" sz="4000" b="1" dirty="0">
                <a:solidFill>
                  <a:schemeClr val="accent1">
                    <a:lumMod val="75000"/>
                  </a:schemeClr>
                </a:solidFill>
                <a:latin typeface="Calibri" panose="020F0502020204030204" pitchFamily="34" charset="0"/>
                <a:cs typeface="Calibri" panose="020F0502020204030204" pitchFamily="34" charset="0"/>
              </a:rPr>
              <a:t>What’s Network Embedding?</a:t>
            </a:r>
            <a:endParaRPr lang="zh-CN" altLang="en-US" sz="4000"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463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271419" y="375782"/>
            <a:ext cx="10932875" cy="544610"/>
          </a:xfrm>
        </p:spPr>
        <p:txBody>
          <a:bodyPr>
            <a:noAutofit/>
          </a:bodyPr>
          <a:lstStyle/>
          <a:p>
            <a:r>
              <a:rPr lang="en-US" altLang="zh-CN" sz="4000" b="1" dirty="0">
                <a:solidFill>
                  <a:schemeClr val="accent1">
                    <a:lumMod val="75000"/>
                  </a:schemeClr>
                </a:solidFill>
                <a:latin typeface="Calibri" panose="020F0502020204030204" pitchFamily="34" charset="0"/>
                <a:cs typeface="Calibri" panose="020F0502020204030204" pitchFamily="34" charset="0"/>
              </a:rPr>
              <a:t>Structural Properties</a:t>
            </a:r>
            <a:endParaRPr lang="zh-CN" altLang="en-US" sz="4000" b="1" dirty="0">
              <a:solidFill>
                <a:schemeClr val="accent1">
                  <a:lumMod val="75000"/>
                </a:schemeClr>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667739" y="1304924"/>
            <a:ext cx="10921892" cy="4227195"/>
          </a:xfrm>
          <a:prstGeom prst="rect">
            <a:avLst/>
          </a:prstGeom>
        </p:spPr>
      </p:pic>
      <p:sp>
        <p:nvSpPr>
          <p:cNvPr id="7" name="Rectangle 6"/>
          <p:cNvSpPr/>
          <p:nvPr/>
        </p:nvSpPr>
        <p:spPr>
          <a:xfrm>
            <a:off x="773628" y="5896482"/>
            <a:ext cx="10550723" cy="892552"/>
          </a:xfrm>
          <a:prstGeom prst="rect">
            <a:avLst/>
          </a:prstGeom>
        </p:spPr>
        <p:txBody>
          <a:bodyPr wrap="square">
            <a:spAutoFit/>
          </a:bodyPr>
          <a:lstStyle/>
          <a:p>
            <a:pPr algn="ctr"/>
            <a:r>
              <a:rPr lang="en-US" sz="2600" b="1" dirty="0">
                <a:solidFill>
                  <a:srgbClr val="002060"/>
                </a:solidFill>
                <a:latin typeface="Calibri" panose="020F0502020204030204" pitchFamily="34" charset="0"/>
                <a:cs typeface="Calibri" panose="020F0502020204030204" pitchFamily="34" charset="0"/>
              </a:rPr>
              <a:t>Objectives: </a:t>
            </a:r>
            <a:r>
              <a:rPr lang="en-US" sz="2600" b="1" dirty="0">
                <a:solidFill>
                  <a:srgbClr val="C00000"/>
                </a:solidFill>
                <a:latin typeface="Calibri" panose="020F0502020204030204" pitchFamily="34" charset="0"/>
                <a:cs typeface="Calibri" panose="020F0502020204030204" pitchFamily="34" charset="0"/>
              </a:rPr>
              <a:t>Hybrid graph embedding </a:t>
            </a:r>
            <a:r>
              <a:rPr lang="en-US" sz="2600" b="1" dirty="0">
                <a:solidFill>
                  <a:srgbClr val="002060"/>
                </a:solidFill>
                <a:latin typeface="Calibri" panose="020F0502020204030204" pitchFamily="34" charset="0"/>
                <a:cs typeface="Calibri" panose="020F0502020204030204" pitchFamily="34" charset="0"/>
              </a:rPr>
              <a:t>that flexibly preserves both structural proximity and role-based equivalence of a network</a:t>
            </a:r>
            <a:r>
              <a:rPr lang="en-US" sz="2600"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1651931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1">
  <a:themeElements>
    <a:clrScheme name="论文蓝">
      <a:dk1>
        <a:srgbClr val="000000"/>
      </a:dk1>
      <a:lt1>
        <a:srgbClr val="FFFFFF"/>
      </a:lt1>
      <a:dk2>
        <a:srgbClr val="44546A"/>
      </a:dk2>
      <a:lt2>
        <a:srgbClr val="E7E6E6"/>
      </a:lt2>
      <a:accent1>
        <a:srgbClr val="365FAA"/>
      </a:accent1>
      <a:accent2>
        <a:srgbClr val="4472C4"/>
      </a:accent2>
      <a:accent3>
        <a:srgbClr val="A5A5A5"/>
      </a:accent3>
      <a:accent4>
        <a:srgbClr val="FFC000"/>
      </a:accent4>
      <a:accent5>
        <a:srgbClr val="4472C4"/>
      </a:accent5>
      <a:accent6>
        <a:srgbClr val="70AD47"/>
      </a:accent6>
      <a:hlink>
        <a:srgbClr val="0563C1"/>
      </a:hlink>
      <a:folHlink>
        <a:srgbClr val="954F72"/>
      </a:folHlink>
    </a:clrScheme>
    <a:fontScheme name="论文">
      <a:majorFont>
        <a:latin typeface="微软雅黑"/>
        <a:ea typeface="微软雅黑"/>
        <a:cs typeface=""/>
      </a:majorFont>
      <a:minorFont>
        <a:latin typeface="微软雅黑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 id="{FB4FF741-2E82-48CD-9931-DF89750C29FE}" vid="{41BFF024-F73E-43EE-B7D5-F2D953D6E644}"/>
    </a:ext>
  </a:extLst>
</a:theme>
</file>

<file path=ppt/theme/theme3.xml><?xml version="1.0" encoding="utf-8"?>
<a:theme xmlns:a="http://schemas.openxmlformats.org/drawingml/2006/main" name="Office Theme">
  <a:themeElements>
    <a:clrScheme name="自定义 353">
      <a:dk1>
        <a:sysClr val="windowText" lastClr="000000"/>
      </a:dk1>
      <a:lt1>
        <a:sysClr val="window" lastClr="FFFFFF"/>
      </a:lt1>
      <a:dk2>
        <a:srgbClr val="34833F"/>
      </a:dk2>
      <a:lt2>
        <a:srgbClr val="E7E6E6"/>
      </a:lt2>
      <a:accent1>
        <a:srgbClr val="34833F"/>
      </a:accent1>
      <a:accent2>
        <a:srgbClr val="D24977"/>
      </a:accent2>
      <a:accent3>
        <a:srgbClr val="34833F"/>
      </a:accent3>
      <a:accent4>
        <a:srgbClr val="D24977"/>
      </a:accent4>
      <a:accent5>
        <a:srgbClr val="34833F"/>
      </a:accent5>
      <a:accent6>
        <a:srgbClr val="D24977"/>
      </a:accent6>
      <a:hlink>
        <a:srgbClr val="34833F"/>
      </a:hlink>
      <a:folHlink>
        <a:srgbClr val="D24977"/>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56536</TotalTime>
  <Words>1715</Words>
  <Application>Microsoft Office PowerPoint</Application>
  <PresentationFormat>宽屏</PresentationFormat>
  <Paragraphs>296</Paragraphs>
  <Slides>42</Slides>
  <Notes>41</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42</vt:i4>
      </vt:variant>
    </vt:vector>
  </HeadingPairs>
  <TitlesOfParts>
    <vt:vector size="57" baseType="lpstr">
      <vt:lpstr>等线</vt:lpstr>
      <vt:lpstr>等线 Light</vt:lpstr>
      <vt:lpstr>微软雅黑</vt:lpstr>
      <vt:lpstr>微软雅黑 Light</vt:lpstr>
      <vt:lpstr>Arial</vt:lpstr>
      <vt:lpstr>Calibri</vt:lpstr>
      <vt:lpstr>Calibri Light</vt:lpstr>
      <vt:lpstr>Calisto MT</vt:lpstr>
      <vt:lpstr>Cambria Math</vt:lpstr>
      <vt:lpstr>Consolas</vt:lpstr>
      <vt:lpstr>Times New Roman</vt:lpstr>
      <vt:lpstr>Wingdings</vt:lpstr>
      <vt:lpstr>Office 主题​​</vt:lpstr>
      <vt:lpstr>主题1</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dc:creator>
  <cp:lastModifiedBy>Benyun Shi</cp:lastModifiedBy>
  <cp:revision>863</cp:revision>
  <dcterms:created xsi:type="dcterms:W3CDTF">2018-03-30T13:03:10Z</dcterms:created>
  <dcterms:modified xsi:type="dcterms:W3CDTF">2019-10-11T13:41:52Z</dcterms:modified>
</cp:coreProperties>
</file>