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4" ContentType="video/unknown"/>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city level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city level</a:t>
            </a:r>
          </a:p>
          <a:p>
            <a:pPr/>
          </a:p>
          <a:p>
            <a:pPr/>
            <a:r>
              <a:t>只是用了地面站数据。</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与副标题">
    <p:spTree>
      <p:nvGrpSpPr>
        <p:cNvPr id="1" name=""/>
        <p:cNvGrpSpPr/>
        <p:nvPr/>
      </p:nvGrpSpPr>
      <p:grpSpPr>
        <a:xfrm>
          <a:off x="0" y="0"/>
          <a:ext cx="0" cy="0"/>
          <a:chOff x="0" y="0"/>
          <a:chExt cx="0" cy="0"/>
        </a:xfrm>
      </p:grpSpPr>
      <p:sp>
        <p:nvSpPr>
          <p:cNvPr id="11" name="标题文本"/>
          <p:cNvSpPr txBox="1"/>
          <p:nvPr>
            <p:ph type="title"/>
          </p:nvPr>
        </p:nvSpPr>
        <p:spPr>
          <a:xfrm>
            <a:off x="1270000" y="1638300"/>
            <a:ext cx="10464800" cy="3302000"/>
          </a:xfrm>
          <a:prstGeom prst="rect">
            <a:avLst/>
          </a:prstGeom>
        </p:spPr>
        <p:txBody>
          <a:bodyPr anchor="b"/>
          <a:lstStyle/>
          <a:p>
            <a:pPr/>
            <a:r>
              <a:t>标题文本</a:t>
            </a:r>
          </a:p>
        </p:txBody>
      </p:sp>
      <p:sp>
        <p:nvSpPr>
          <p:cNvPr id="12" name="正文级别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正文级别 1</a:t>
            </a:r>
          </a:p>
          <a:p>
            <a:pPr lvl="1"/>
            <a:r>
              <a:t>正文级别 2</a:t>
            </a:r>
          </a:p>
          <a:p>
            <a:pPr lvl="2"/>
            <a:r>
              <a:t>正文级别 3</a:t>
            </a:r>
          </a:p>
          <a:p>
            <a:pPr lvl="3"/>
            <a:r>
              <a:t>正文级别 4</a:t>
            </a:r>
          </a:p>
          <a:p>
            <a:pPr lvl="4"/>
            <a:r>
              <a:t>正文级别 5</a:t>
            </a:r>
          </a:p>
        </p:txBody>
      </p:sp>
      <p:sp>
        <p:nvSpPr>
          <p:cNvPr id="13" name="幻灯片编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在此键入引文。”"/>
          <p:cNvSpPr txBox="1"/>
          <p:nvPr>
            <p:ph type="body" sz="quarter" idx="14"/>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“在此键入引文。”</a:t>
            </a:r>
          </a:p>
        </p:txBody>
      </p:sp>
      <p:sp>
        <p:nvSpPr>
          <p:cNvPr id="9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图像"/>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图像"/>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标题文本"/>
          <p:cNvSpPr txBox="1"/>
          <p:nvPr>
            <p:ph type="title"/>
          </p:nvPr>
        </p:nvSpPr>
        <p:spPr>
          <a:xfrm>
            <a:off x="1270000" y="6718300"/>
            <a:ext cx="10464800" cy="1422400"/>
          </a:xfrm>
          <a:prstGeom prst="rect">
            <a:avLst/>
          </a:prstGeom>
        </p:spPr>
        <p:txBody>
          <a:bodyPr anchor="b"/>
          <a:lstStyle/>
          <a:p>
            <a:pPr/>
            <a:r>
              <a:t>标题文本</a:t>
            </a:r>
          </a:p>
        </p:txBody>
      </p:sp>
      <p:sp>
        <p:nvSpPr>
          <p:cNvPr id="22" name="正文级别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正文级别 1</a:t>
            </a:r>
          </a:p>
          <a:p>
            <a:pPr lvl="1"/>
            <a:r>
              <a:t>正文级别 2</a:t>
            </a:r>
          </a:p>
          <a:p>
            <a:pPr lvl="2"/>
            <a:r>
              <a:t>正文级别 3</a:t>
            </a:r>
          </a:p>
          <a:p>
            <a:pPr lvl="3"/>
            <a:r>
              <a:t>正文级别 4</a:t>
            </a:r>
          </a:p>
          <a:p>
            <a:pPr lvl="4"/>
            <a:r>
              <a:t>正文级别 5</a:t>
            </a:r>
          </a:p>
        </p:txBody>
      </p:sp>
      <p:sp>
        <p:nvSpPr>
          <p:cNvPr id="2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居中">
    <p:spTree>
      <p:nvGrpSpPr>
        <p:cNvPr id="1" name=""/>
        <p:cNvGrpSpPr/>
        <p:nvPr/>
      </p:nvGrpSpPr>
      <p:grpSpPr>
        <a:xfrm>
          <a:off x="0" y="0"/>
          <a:ext cx="0" cy="0"/>
          <a:chOff x="0" y="0"/>
          <a:chExt cx="0" cy="0"/>
        </a:xfrm>
      </p:grpSpPr>
      <p:sp>
        <p:nvSpPr>
          <p:cNvPr id="30" name="标题文本"/>
          <p:cNvSpPr txBox="1"/>
          <p:nvPr>
            <p:ph type="title"/>
          </p:nvPr>
        </p:nvSpPr>
        <p:spPr>
          <a:xfrm>
            <a:off x="1270000" y="3225800"/>
            <a:ext cx="10464800" cy="3302000"/>
          </a:xfrm>
          <a:prstGeom prst="rect">
            <a:avLst/>
          </a:prstGeom>
        </p:spPr>
        <p:txBody>
          <a:bodyPr/>
          <a:lstStyle/>
          <a:p>
            <a:pPr/>
            <a:r>
              <a:t>标题文本</a:t>
            </a:r>
          </a:p>
        </p:txBody>
      </p:sp>
      <p:sp>
        <p:nvSpPr>
          <p:cNvPr id="3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垂直">
    <p:spTree>
      <p:nvGrpSpPr>
        <p:cNvPr id="1" name=""/>
        <p:cNvGrpSpPr/>
        <p:nvPr/>
      </p:nvGrpSpPr>
      <p:grpSpPr>
        <a:xfrm>
          <a:off x="0" y="0"/>
          <a:ext cx="0" cy="0"/>
          <a:chOff x="0" y="0"/>
          <a:chExt cx="0" cy="0"/>
        </a:xfrm>
      </p:grpSpPr>
      <p:sp>
        <p:nvSpPr>
          <p:cNvPr id="38" name="图像"/>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标题文本"/>
          <p:cNvSpPr txBox="1"/>
          <p:nvPr>
            <p:ph type="title"/>
          </p:nvPr>
        </p:nvSpPr>
        <p:spPr>
          <a:xfrm>
            <a:off x="952500" y="635000"/>
            <a:ext cx="5334000" cy="3987800"/>
          </a:xfrm>
          <a:prstGeom prst="rect">
            <a:avLst/>
          </a:prstGeom>
        </p:spPr>
        <p:txBody>
          <a:bodyPr anchor="b"/>
          <a:lstStyle>
            <a:lvl1pPr>
              <a:defRPr sz="6000"/>
            </a:lvl1pPr>
          </a:lstStyle>
          <a:p>
            <a:pPr/>
            <a:r>
              <a:t>标题文本</a:t>
            </a:r>
          </a:p>
        </p:txBody>
      </p:sp>
      <p:sp>
        <p:nvSpPr>
          <p:cNvPr id="40" name="正文级别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正文级别 1</a:t>
            </a:r>
          </a:p>
          <a:p>
            <a:pPr lvl="1"/>
            <a:r>
              <a:t>正文级别 2</a:t>
            </a:r>
          </a:p>
          <a:p>
            <a:pPr lvl="2"/>
            <a:r>
              <a:t>正文级别 3</a:t>
            </a:r>
          </a:p>
          <a:p>
            <a:pPr lvl="3"/>
            <a:r>
              <a:t>正文级别 4</a:t>
            </a:r>
          </a:p>
          <a:p>
            <a:pPr lvl="4"/>
            <a:r>
              <a:t>正文级别 5</a:t>
            </a:r>
          </a:p>
        </p:txBody>
      </p:sp>
      <p:sp>
        <p:nvSpPr>
          <p:cNvPr id="4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顶部对齐">
    <p:spTree>
      <p:nvGrpSpPr>
        <p:cNvPr id="1" name=""/>
        <p:cNvGrpSpPr/>
        <p:nvPr/>
      </p:nvGrpSpPr>
      <p:grpSpPr>
        <a:xfrm>
          <a:off x="0" y="0"/>
          <a:ext cx="0" cy="0"/>
          <a:chOff x="0" y="0"/>
          <a:chExt cx="0" cy="0"/>
        </a:xfrm>
      </p:grpSpPr>
      <p:sp>
        <p:nvSpPr>
          <p:cNvPr id="48" name="标题文本"/>
          <p:cNvSpPr txBox="1"/>
          <p:nvPr>
            <p:ph type="title"/>
          </p:nvPr>
        </p:nvSpPr>
        <p:spPr>
          <a:prstGeom prst="rect">
            <a:avLst/>
          </a:prstGeom>
        </p:spPr>
        <p:txBody>
          <a:bodyPr/>
          <a:lstStyle/>
          <a:p>
            <a:pPr/>
            <a:r>
              <a:t>标题文本</a:t>
            </a:r>
          </a:p>
        </p:txBody>
      </p:sp>
      <p:sp>
        <p:nvSpPr>
          <p:cNvPr id="49"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56" name="标题文本"/>
          <p:cNvSpPr txBox="1"/>
          <p:nvPr>
            <p:ph type="title"/>
          </p:nvPr>
        </p:nvSpPr>
        <p:spPr>
          <a:prstGeom prst="rect">
            <a:avLst/>
          </a:prstGeom>
        </p:spPr>
        <p:txBody>
          <a:bodyPr/>
          <a:lstStyle/>
          <a:p>
            <a:pPr/>
            <a:r>
              <a:t>标题文本</a:t>
            </a:r>
          </a:p>
        </p:txBody>
      </p:sp>
      <p:sp>
        <p:nvSpPr>
          <p:cNvPr id="57" name="正文级别 1…"/>
          <p:cNvSpPr txBox="1"/>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5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5" name="图像"/>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标题文本"/>
          <p:cNvSpPr txBox="1"/>
          <p:nvPr>
            <p:ph type="title"/>
          </p:nvPr>
        </p:nvSpPr>
        <p:spPr>
          <a:prstGeom prst="rect">
            <a:avLst/>
          </a:prstGeom>
        </p:spPr>
        <p:txBody>
          <a:bodyPr/>
          <a:lstStyle/>
          <a:p>
            <a:pPr/>
            <a:r>
              <a:t>标题文本</a:t>
            </a:r>
          </a:p>
        </p:txBody>
      </p:sp>
      <p:sp>
        <p:nvSpPr>
          <p:cNvPr id="67" name="正文级别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正文级别 1</a:t>
            </a:r>
          </a:p>
          <a:p>
            <a:pPr lvl="1"/>
            <a:r>
              <a:t>正文级别 2</a:t>
            </a:r>
          </a:p>
          <a:p>
            <a:pPr lvl="2"/>
            <a:r>
              <a:t>正文级别 3</a:t>
            </a:r>
          </a:p>
          <a:p>
            <a:pPr lvl="3"/>
            <a:r>
              <a:t>正文级别 4</a:t>
            </a:r>
          </a:p>
          <a:p>
            <a:pPr lvl="4"/>
            <a:r>
              <a:t>正文级别 5</a:t>
            </a:r>
          </a:p>
        </p:txBody>
      </p:sp>
      <p:sp>
        <p:nvSpPr>
          <p:cNvPr id="68" name="幻灯片编号"/>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75" name="正文级别 1…"/>
          <p:cNvSpPr txBox="1"/>
          <p:nvPr>
            <p:ph type="body" idx="1"/>
          </p:nvPr>
        </p:nvSpPr>
        <p:spPr>
          <a:xfrm>
            <a:off x="952500" y="1270000"/>
            <a:ext cx="11099800" cy="7213600"/>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76"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83" name="图像"/>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图像"/>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图像"/>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标题文本"/>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标题文本</a:t>
            </a:r>
          </a:p>
        </p:txBody>
      </p:sp>
      <p:sp>
        <p:nvSpPr>
          <p:cNvPr id="3" name="正文级别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4" name="幻灯片编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2.tif"/><Relationship Id="rId4" Type="http://schemas.openxmlformats.org/officeDocument/2006/relationships/image" Target="../media/image33.png"/><Relationship Id="rId5"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9.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caiyunapp.com/map/#116.3883,39.9289" TargetMode="Externa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BPzzlBVtXH0" TargetMode="Externa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Wang Shuo"/>
          <p:cNvSpPr txBox="1"/>
          <p:nvPr>
            <p:ph type="subTitle" sz="quarter" idx="1"/>
          </p:nvPr>
        </p:nvSpPr>
        <p:spPr>
          <a:xfrm>
            <a:off x="1270000" y="7073938"/>
            <a:ext cx="10464800" cy="1130301"/>
          </a:xfrm>
          <a:prstGeom prst="rect">
            <a:avLst/>
          </a:prstGeom>
        </p:spPr>
        <p:txBody>
          <a:bodyPr/>
          <a:lstStyle/>
          <a:p>
            <a:pPr/>
            <a:r>
              <a:t>Wang Shuo</a:t>
            </a:r>
          </a:p>
        </p:txBody>
      </p:sp>
      <p:sp>
        <p:nvSpPr>
          <p:cNvPr id="120" name="Graph Neural Network (GNN)…"/>
          <p:cNvSpPr txBox="1"/>
          <p:nvPr>
            <p:ph type="ctrTitle"/>
          </p:nvPr>
        </p:nvSpPr>
        <p:spPr>
          <a:xfrm>
            <a:off x="1031626" y="2240007"/>
            <a:ext cx="10941548" cy="3302001"/>
          </a:xfrm>
          <a:prstGeom prst="rect">
            <a:avLst/>
          </a:prstGeom>
        </p:spPr>
        <p:txBody>
          <a:bodyPr/>
          <a:lstStyle/>
          <a:p>
            <a:pPr>
              <a:defRPr sz="5700"/>
            </a:pPr>
            <a:r>
              <a:t>Graph Neural Network (GNN) </a:t>
            </a:r>
          </a:p>
          <a:p>
            <a:pPr>
              <a:defRPr sz="5700"/>
            </a:pPr>
            <a:r>
              <a:t>for PM2.5 Concentration Prediction</a:t>
            </a:r>
          </a:p>
        </p:txBody>
      </p:sp>
      <p:pic>
        <p:nvPicPr>
          <p:cNvPr id="121" name="图像" descr="图像"/>
          <p:cNvPicPr>
            <a:picLocks noChangeAspect="1"/>
          </p:cNvPicPr>
          <p:nvPr/>
        </p:nvPicPr>
        <p:blipFill>
          <a:blip r:embed="rId2">
            <a:extLst/>
          </a:blip>
          <a:stretch>
            <a:fillRect/>
          </a:stretch>
        </p:blipFill>
        <p:spPr>
          <a:xfrm>
            <a:off x="2246758" y="309460"/>
            <a:ext cx="1750240" cy="1750239"/>
          </a:xfrm>
          <a:prstGeom prst="rect">
            <a:avLst/>
          </a:prstGeom>
          <a:ln w="12700">
            <a:miter lim="400000"/>
          </a:ln>
        </p:spPr>
      </p:pic>
      <p:pic>
        <p:nvPicPr>
          <p:cNvPr id="122" name="图像" descr="图像"/>
          <p:cNvPicPr>
            <a:picLocks noChangeAspect="1"/>
          </p:cNvPicPr>
          <p:nvPr/>
        </p:nvPicPr>
        <p:blipFill>
          <a:blip r:embed="rId3">
            <a:extLst/>
          </a:blip>
          <a:stretch>
            <a:fillRect/>
          </a:stretch>
        </p:blipFill>
        <p:spPr>
          <a:xfrm>
            <a:off x="4263946" y="619429"/>
            <a:ext cx="3630371" cy="1130301"/>
          </a:xfrm>
          <a:prstGeom prst="rect">
            <a:avLst/>
          </a:prstGeom>
          <a:ln w="12700">
            <a:miter lim="400000"/>
          </a:ln>
        </p:spPr>
      </p:pic>
      <p:pic>
        <p:nvPicPr>
          <p:cNvPr id="123" name="未知.png" descr="未知.png"/>
          <p:cNvPicPr>
            <a:picLocks noChangeAspect="1"/>
          </p:cNvPicPr>
          <p:nvPr/>
        </p:nvPicPr>
        <p:blipFill>
          <a:blip r:embed="rId4">
            <a:extLst/>
          </a:blip>
          <a:stretch>
            <a:fillRect/>
          </a:stretch>
        </p:blipFill>
        <p:spPr>
          <a:xfrm>
            <a:off x="205045" y="309460"/>
            <a:ext cx="1774765" cy="1750239"/>
          </a:xfrm>
          <a:prstGeom prst="rect">
            <a:avLst/>
          </a:prstGeom>
          <a:ln w="12700">
            <a:miter lim="400000"/>
          </a:ln>
        </p:spPr>
      </p:pic>
      <p:sp>
        <p:nvSpPr>
          <p:cNvPr id="124" name="文本"/>
          <p:cNvSpPr txBox="1"/>
          <p:nvPr/>
        </p:nvSpPr>
        <p:spPr>
          <a:xfrm>
            <a:off x="538467" y="-70695"/>
            <a:ext cx="1270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800"/>
              </a:lnSpc>
              <a:defRPr b="0" sz="1200">
                <a:latin typeface="Times"/>
                <a:ea typeface="Times"/>
                <a:cs typeface="Times"/>
                <a:sym typeface="Times"/>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圆形"/>
          <p:cNvSpPr/>
          <p:nvPr/>
        </p:nvSpPr>
        <p:spPr>
          <a:xfrm>
            <a:off x="7290323" y="2455801"/>
            <a:ext cx="4510341" cy="4510341"/>
          </a:xfrm>
          <a:prstGeom prst="ellipse">
            <a:avLst/>
          </a:prstGeom>
          <a:solidFill>
            <a:srgbClr val="E1E4FF">
              <a:alpha val="50000"/>
            </a:srgbClr>
          </a:solidFill>
          <a:ln w="88900">
            <a:solidFill>
              <a:srgbClr val="E1E4FF"/>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7" name="Model"/>
          <p:cNvSpPr txBox="1"/>
          <p:nvPr>
            <p:ph type="ctrTitle"/>
          </p:nvPr>
        </p:nvSpPr>
        <p:spPr>
          <a:xfrm>
            <a:off x="952500" y="254000"/>
            <a:ext cx="11099800" cy="2159000"/>
          </a:xfrm>
          <a:prstGeom prst="rect">
            <a:avLst/>
          </a:prstGeom>
        </p:spPr>
        <p:txBody>
          <a:bodyPr anchor="ctr"/>
          <a:lstStyle>
            <a:lvl1pPr algn="l">
              <a:defRPr sz="6000"/>
            </a:lvl1pPr>
          </a:lstStyle>
          <a:p>
            <a:pPr/>
            <a:r>
              <a:t>Model</a:t>
            </a:r>
          </a:p>
        </p:txBody>
      </p:sp>
      <p:pic>
        <p:nvPicPr>
          <p:cNvPr id="198" name="图像" descr="图像"/>
          <p:cNvPicPr>
            <a:picLocks noChangeAspect="1"/>
          </p:cNvPicPr>
          <p:nvPr/>
        </p:nvPicPr>
        <p:blipFill>
          <a:blip r:embed="rId2">
            <a:extLst/>
          </a:blip>
          <a:stretch>
            <a:fillRect/>
          </a:stretch>
        </p:blipFill>
        <p:spPr>
          <a:xfrm>
            <a:off x="926408" y="2774170"/>
            <a:ext cx="5561796" cy="4205260"/>
          </a:xfrm>
          <a:prstGeom prst="rect">
            <a:avLst/>
          </a:prstGeom>
          <a:ln w="12700">
            <a:miter lim="400000"/>
          </a:ln>
        </p:spPr>
      </p:pic>
      <p:pic>
        <p:nvPicPr>
          <p:cNvPr id="199" name="图像" descr="图像"/>
          <p:cNvPicPr>
            <a:picLocks noChangeAspect="1"/>
          </p:cNvPicPr>
          <p:nvPr/>
        </p:nvPicPr>
        <p:blipFill>
          <a:blip r:embed="rId3">
            <a:extLst/>
          </a:blip>
          <a:stretch>
            <a:fillRect/>
          </a:stretch>
        </p:blipFill>
        <p:spPr>
          <a:xfrm>
            <a:off x="7962631" y="3132307"/>
            <a:ext cx="3165724" cy="3488986"/>
          </a:xfrm>
          <a:prstGeom prst="rect">
            <a:avLst/>
          </a:prstGeom>
          <a:ln w="12700">
            <a:miter lim="400000"/>
          </a:ln>
        </p:spPr>
      </p:pic>
      <p:sp>
        <p:nvSpPr>
          <p:cNvPr id="200" name="线条"/>
          <p:cNvSpPr/>
          <p:nvPr/>
        </p:nvSpPr>
        <p:spPr>
          <a:xfrm flipV="1">
            <a:off x="4207782" y="5417190"/>
            <a:ext cx="3247561" cy="780838"/>
          </a:xfrm>
          <a:prstGeom prst="line">
            <a:avLst/>
          </a:prstGeom>
          <a:ln w="127000">
            <a:solidFill>
              <a:srgbClr val="E1E4FF"/>
            </a:solidFill>
            <a:prstDash val="sysDot"/>
            <a:miter lim="400000"/>
            <a:tailEnd type="arrow"/>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1" name="customized Long Short-Term Memory (LSTM)"/>
          <p:cNvSpPr txBox="1"/>
          <p:nvPr/>
        </p:nvSpPr>
        <p:spPr>
          <a:xfrm>
            <a:off x="6491832" y="7434522"/>
            <a:ext cx="5621783"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4200"/>
              </a:lnSpc>
              <a:defRPr sz="2000">
                <a:ln w="0" cap="flat">
                  <a:solidFill>
                    <a:srgbClr val="333333"/>
                  </a:solidFill>
                  <a:prstDash val="solid"/>
                  <a:miter lim="400000"/>
                </a:ln>
                <a:solidFill>
                  <a:srgbClr val="333333"/>
                </a:solidFill>
              </a:defRPr>
            </a:lvl1pPr>
          </a:lstStyle>
          <a:p>
            <a:pPr/>
            <a:r>
              <a:t>customized Long Short-Term Memory (LSTM)</a:t>
            </a:r>
          </a:p>
        </p:txBody>
      </p:sp>
      <p:sp>
        <p:nvSpPr>
          <p:cNvPr id="202" name="Graph Neural Network (GNN)"/>
          <p:cNvSpPr txBox="1"/>
          <p:nvPr/>
        </p:nvSpPr>
        <p:spPr>
          <a:xfrm>
            <a:off x="1557108" y="7434522"/>
            <a:ext cx="3613659"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4200"/>
              </a:lnSpc>
              <a:defRPr sz="2000">
                <a:ln w="0" cap="flat">
                  <a:solidFill>
                    <a:srgbClr val="333333"/>
                  </a:solidFill>
                  <a:prstDash val="solid"/>
                  <a:miter lim="400000"/>
                </a:ln>
                <a:solidFill>
                  <a:srgbClr val="333333"/>
                </a:solidFill>
              </a:defRPr>
            </a:lvl1pPr>
          </a:lstStyle>
          <a:p>
            <a:pPr/>
            <a:r>
              <a:t>Graph Neural Network (GNN)</a:t>
            </a:r>
          </a:p>
        </p:txBody>
      </p:sp>
      <p:sp>
        <p:nvSpPr>
          <p:cNvPr id="203" name="pollutants' horizontal transmission influenced by winds"/>
          <p:cNvSpPr txBox="1"/>
          <p:nvPr/>
        </p:nvSpPr>
        <p:spPr>
          <a:xfrm>
            <a:off x="1544441" y="8301346"/>
            <a:ext cx="432573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400"/>
              </a:lnSpc>
              <a:defRPr b="0" sz="2200">
                <a:ln w="0" cap="flat">
                  <a:solidFill>
                    <a:srgbClr val="333333"/>
                  </a:solidFill>
                  <a:prstDash val="solid"/>
                  <a:miter lim="400000"/>
                </a:ln>
                <a:solidFill>
                  <a:srgbClr val="333333"/>
                </a:solidFill>
                <a:latin typeface="Helvetica"/>
                <a:ea typeface="Helvetica"/>
                <a:cs typeface="Helvetica"/>
                <a:sym typeface="Helvetica"/>
              </a:defRPr>
            </a:pPr>
            <a:r>
              <a:t>pollutants' </a:t>
            </a:r>
            <a:r>
              <a:rPr b="1">
                <a:solidFill>
                  <a:srgbClr val="FF2600"/>
                </a:solidFill>
              </a:rPr>
              <a:t>horizontal</a:t>
            </a:r>
            <a:r>
              <a:t> transmission influenced by winds</a:t>
            </a:r>
          </a:p>
        </p:txBody>
      </p:sp>
      <p:sp>
        <p:nvSpPr>
          <p:cNvPr id="204" name="pollutants' accumulation, vertical diffusion and deposition"/>
          <p:cNvSpPr txBox="1"/>
          <p:nvPr/>
        </p:nvSpPr>
        <p:spPr>
          <a:xfrm>
            <a:off x="7382628" y="8301346"/>
            <a:ext cx="432573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400"/>
              </a:lnSpc>
              <a:defRPr b="0" sz="2200">
                <a:ln w="0" cap="flat">
                  <a:solidFill>
                    <a:srgbClr val="333333"/>
                  </a:solidFill>
                  <a:prstDash val="solid"/>
                  <a:miter lim="400000"/>
                </a:ln>
                <a:solidFill>
                  <a:srgbClr val="333333"/>
                </a:solidFill>
                <a:latin typeface="Helvetica"/>
                <a:ea typeface="Helvetica"/>
                <a:cs typeface="Helvetica"/>
                <a:sym typeface="Helvetica"/>
              </a:defRPr>
            </a:pPr>
            <a:r>
              <a:t>pollutants' </a:t>
            </a:r>
            <a:r>
              <a:rPr b="1">
                <a:solidFill>
                  <a:srgbClr val="FF2600"/>
                </a:solidFill>
              </a:rPr>
              <a:t>accumulation</a:t>
            </a:r>
            <a:r>
              <a:t>, </a:t>
            </a:r>
            <a:r>
              <a:rPr b="1">
                <a:solidFill>
                  <a:srgbClr val="FF2600"/>
                </a:solidFill>
              </a:rPr>
              <a:t>vertical</a:t>
            </a:r>
            <a:r>
              <a:t> diffusion and deposition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Model"/>
          <p:cNvSpPr txBox="1"/>
          <p:nvPr>
            <p:ph type="ctrTitle"/>
          </p:nvPr>
        </p:nvSpPr>
        <p:spPr>
          <a:xfrm>
            <a:off x="952500" y="254000"/>
            <a:ext cx="11099800" cy="2159000"/>
          </a:xfrm>
          <a:prstGeom prst="rect">
            <a:avLst/>
          </a:prstGeom>
        </p:spPr>
        <p:txBody>
          <a:bodyPr anchor="ctr"/>
          <a:lstStyle>
            <a:lvl1pPr algn="l">
              <a:defRPr sz="6000"/>
            </a:lvl1pPr>
          </a:lstStyle>
          <a:p>
            <a:pPr/>
            <a:r>
              <a:t>Model</a:t>
            </a:r>
          </a:p>
        </p:txBody>
      </p:sp>
      <p:sp>
        <p:nvSpPr>
          <p:cNvPr id="207" name="Node feature…"/>
          <p:cNvSpPr txBox="1"/>
          <p:nvPr/>
        </p:nvSpPr>
        <p:spPr>
          <a:xfrm>
            <a:off x="809390" y="2588122"/>
            <a:ext cx="5412384" cy="6025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77812" indent="-277812" algn="l">
              <a:spcBef>
                <a:spcPts val="1200"/>
              </a:spcBef>
              <a:buSzPct val="145000"/>
              <a:buChar char="•"/>
              <a:defRPr b="0" sz="2200"/>
            </a:pPr>
            <a:r>
              <a:t>Node feature</a:t>
            </a:r>
          </a:p>
          <a:p>
            <a:pPr lvl="1" marL="694531" indent="-250031" algn="l">
              <a:spcBef>
                <a:spcPts val="1200"/>
              </a:spcBef>
              <a:buSzPct val="145000"/>
              <a:buChar char="•"/>
              <a:defRPr b="0" sz="2200"/>
            </a:pPr>
            <a:r>
              <a:t>950 hPa wind (u &amp; v)</a:t>
            </a:r>
          </a:p>
          <a:p>
            <a:pPr lvl="1" marL="694531" indent="-250031" algn="l">
              <a:spcBef>
                <a:spcPts val="1200"/>
              </a:spcBef>
              <a:buSzPct val="145000"/>
              <a:buChar char="•"/>
              <a:defRPr b="0" sz="2200"/>
            </a:pPr>
            <a:r>
              <a:t>2m Temperature</a:t>
            </a:r>
          </a:p>
          <a:p>
            <a:pPr lvl="1" marL="694531" indent="-250031" algn="l">
              <a:spcBef>
                <a:spcPts val="1200"/>
              </a:spcBef>
              <a:buSzPct val="145000"/>
              <a:buChar char="•"/>
              <a:defRPr b="0" sz="2200"/>
            </a:pPr>
            <a:r>
              <a:t>Relative humidity</a:t>
            </a:r>
          </a:p>
          <a:p>
            <a:pPr lvl="1" marL="694531" indent="-250031" algn="l">
              <a:spcBef>
                <a:spcPts val="1200"/>
              </a:spcBef>
              <a:buSzPct val="145000"/>
              <a:buChar char="•"/>
              <a:defRPr b="0" sz="2200"/>
            </a:pPr>
            <a:r>
              <a:t>Total Precipitation</a:t>
            </a:r>
          </a:p>
          <a:p>
            <a:pPr lvl="1" marL="694531" indent="-250031" algn="l">
              <a:spcBef>
                <a:spcPts val="1200"/>
              </a:spcBef>
              <a:buSzPct val="145000"/>
              <a:buChar char="•"/>
              <a:defRPr sz="2200">
                <a:solidFill>
                  <a:srgbClr val="FF2600"/>
                </a:solidFill>
              </a:defRPr>
            </a:pPr>
            <a:r>
              <a:t>Boundary layer height</a:t>
            </a:r>
          </a:p>
          <a:p>
            <a:pPr marL="277812" indent="-277812" algn="l">
              <a:spcBef>
                <a:spcPts val="1200"/>
              </a:spcBef>
              <a:buSzPct val="145000"/>
              <a:buChar char="•"/>
              <a:defRPr b="0" sz="2200"/>
            </a:pPr>
            <a:r>
              <a:t>Edge feature</a:t>
            </a:r>
          </a:p>
          <a:p>
            <a:pPr lvl="1" marL="694531" indent="-250031" algn="l">
              <a:spcBef>
                <a:spcPts val="1200"/>
              </a:spcBef>
              <a:buSzPct val="145000"/>
              <a:buChar char="•"/>
              <a:defRPr b="0" sz="2200"/>
            </a:pPr>
            <a:r>
              <a:t>Wind Speed</a:t>
            </a:r>
          </a:p>
          <a:p>
            <a:pPr lvl="1" marL="694531" indent="-250031" algn="l">
              <a:spcBef>
                <a:spcPts val="1200"/>
              </a:spcBef>
              <a:buSzPct val="145000"/>
              <a:buChar char="•"/>
              <a:defRPr b="0" sz="2200"/>
            </a:pPr>
            <a:r>
              <a:t>Wind Direction</a:t>
            </a:r>
          </a:p>
          <a:p>
            <a:pPr lvl="1" marL="694531" indent="-250031" algn="l">
              <a:spcBef>
                <a:spcPts val="1200"/>
              </a:spcBef>
              <a:buSzPct val="145000"/>
              <a:buChar char="•"/>
              <a:defRPr b="0" sz="2200"/>
            </a:pPr>
            <a:r>
              <a:t>Station Distance</a:t>
            </a:r>
          </a:p>
          <a:p>
            <a:pPr lvl="1" marL="694531" indent="-250031" algn="l">
              <a:spcBef>
                <a:spcPts val="1200"/>
              </a:spcBef>
              <a:buSzPct val="145000"/>
              <a:buChar char="•"/>
              <a:defRPr b="0" sz="2200"/>
            </a:pPr>
            <a:r>
              <a:t>Station Direction</a:t>
            </a:r>
          </a:p>
        </p:txBody>
      </p:sp>
      <p:pic>
        <p:nvPicPr>
          <p:cNvPr id="208" name="图像" descr="图像"/>
          <p:cNvPicPr>
            <a:picLocks noChangeAspect="1"/>
          </p:cNvPicPr>
          <p:nvPr/>
        </p:nvPicPr>
        <p:blipFill>
          <a:blip r:embed="rId2">
            <a:extLst/>
          </a:blip>
          <a:stretch>
            <a:fillRect/>
          </a:stretch>
        </p:blipFill>
        <p:spPr>
          <a:xfrm>
            <a:off x="4929001" y="3664468"/>
            <a:ext cx="4587857" cy="3263527"/>
          </a:xfrm>
          <a:prstGeom prst="rect">
            <a:avLst/>
          </a:prstGeom>
          <a:ln w="12700">
            <a:miter lim="400000"/>
          </a:ln>
        </p:spPr>
      </p:pic>
      <p:pic>
        <p:nvPicPr>
          <p:cNvPr id="209" name="图像" descr="图像"/>
          <p:cNvPicPr>
            <a:picLocks noChangeAspect="1"/>
          </p:cNvPicPr>
          <p:nvPr/>
        </p:nvPicPr>
        <p:blipFill>
          <a:blip r:embed="rId3">
            <a:extLst/>
          </a:blip>
          <a:stretch>
            <a:fillRect/>
          </a:stretch>
        </p:blipFill>
        <p:spPr>
          <a:xfrm>
            <a:off x="9641944" y="3702381"/>
            <a:ext cx="3162301" cy="3187701"/>
          </a:xfrm>
          <a:prstGeom prst="rect">
            <a:avLst/>
          </a:prstGeom>
          <a:ln w="12700">
            <a:miter lim="400000"/>
          </a:ln>
        </p:spPr>
      </p:pic>
      <p:sp>
        <p:nvSpPr>
          <p:cNvPr id="210" name="PM2.5 and Boundary Layer Height"/>
          <p:cNvSpPr txBox="1"/>
          <p:nvPr/>
        </p:nvSpPr>
        <p:spPr>
          <a:xfrm>
            <a:off x="7485936" y="7167560"/>
            <a:ext cx="3249677"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1600"/>
            </a:lvl1pPr>
          </a:lstStyle>
          <a:p>
            <a:pPr/>
            <a:r>
              <a:t>PM2.5 and Boundary Layer Height</a:t>
            </a:r>
          </a:p>
        </p:txBody>
      </p:sp>
      <p:sp>
        <p:nvSpPr>
          <p:cNvPr id="211" name="[3] F. Davies, D. R. Middleton, and K. E. Bozier, “Urban air pollution modelling and measurements of boundary layer height,” Atmos. Environ., vol. 41, no. 19, pp. 4040–4049, Jun. 2007.…"/>
          <p:cNvSpPr txBox="1"/>
          <p:nvPr/>
        </p:nvSpPr>
        <p:spPr>
          <a:xfrm>
            <a:off x="4306797" y="8609376"/>
            <a:ext cx="8621781" cy="959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1500"/>
            </a:pPr>
            <a:r>
              <a:t>[3] F. Davies, D. R. Middleton, and K. E. Bozier, “Urban air pollution modelling and measurements of boundary layer height,” Atmos. Environ., vol. 41, no. 19, pp. 4040–4049, Jun. 2007.</a:t>
            </a:r>
          </a:p>
          <a:p>
            <a:pPr>
              <a:defRPr b="0" sz="1500"/>
            </a:pPr>
            <a:r>
              <a:t>[4] T. Petäjä et al., “Enhanced air pollution via aerosol-boundary layer feedback in China,” Sci. Rep., vol. 6, Jan. 2016.</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Model"/>
          <p:cNvSpPr txBox="1"/>
          <p:nvPr>
            <p:ph type="ctrTitle"/>
          </p:nvPr>
        </p:nvSpPr>
        <p:spPr>
          <a:xfrm>
            <a:off x="952500" y="254000"/>
            <a:ext cx="11099800" cy="2159000"/>
          </a:xfrm>
          <a:prstGeom prst="rect">
            <a:avLst/>
          </a:prstGeom>
        </p:spPr>
        <p:txBody>
          <a:bodyPr anchor="ctr"/>
          <a:lstStyle>
            <a:lvl1pPr algn="l">
              <a:defRPr sz="6000"/>
            </a:lvl1pPr>
          </a:lstStyle>
          <a:p>
            <a:pPr/>
            <a:r>
              <a:t>Model</a:t>
            </a:r>
          </a:p>
        </p:txBody>
      </p:sp>
      <p:sp>
        <p:nvSpPr>
          <p:cNvPr id="214" name="Node feature…"/>
          <p:cNvSpPr txBox="1"/>
          <p:nvPr/>
        </p:nvSpPr>
        <p:spPr>
          <a:xfrm>
            <a:off x="809390" y="2588122"/>
            <a:ext cx="5412384" cy="6025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77812" indent="-277812" algn="l">
              <a:spcBef>
                <a:spcPts val="1200"/>
              </a:spcBef>
              <a:buSzPct val="145000"/>
              <a:buChar char="•"/>
              <a:defRPr b="0" sz="2200"/>
            </a:pPr>
            <a:r>
              <a:t>Node feature</a:t>
            </a:r>
          </a:p>
          <a:p>
            <a:pPr lvl="1" marL="694531" indent="-250031" algn="l">
              <a:spcBef>
                <a:spcPts val="1200"/>
              </a:spcBef>
              <a:buSzPct val="145000"/>
              <a:buChar char="•"/>
              <a:defRPr b="0" sz="2200"/>
            </a:pPr>
            <a:r>
              <a:t>950 hPa wind (u &amp; v)</a:t>
            </a:r>
          </a:p>
          <a:p>
            <a:pPr lvl="1" marL="694531" indent="-250031" algn="l">
              <a:spcBef>
                <a:spcPts val="1200"/>
              </a:spcBef>
              <a:buSzPct val="145000"/>
              <a:buChar char="•"/>
              <a:defRPr b="0" sz="2200"/>
            </a:pPr>
            <a:r>
              <a:t>2m Temperature</a:t>
            </a:r>
          </a:p>
          <a:p>
            <a:pPr lvl="1" marL="694531" indent="-250031" algn="l">
              <a:spcBef>
                <a:spcPts val="1200"/>
              </a:spcBef>
              <a:buSzPct val="145000"/>
              <a:buChar char="•"/>
              <a:defRPr b="0" sz="2200"/>
            </a:pPr>
            <a:r>
              <a:t>Relative humidity</a:t>
            </a:r>
          </a:p>
          <a:p>
            <a:pPr lvl="1" marL="694531" indent="-250031" algn="l">
              <a:spcBef>
                <a:spcPts val="1200"/>
              </a:spcBef>
              <a:buSzPct val="145000"/>
              <a:buChar char="•"/>
              <a:defRPr b="0" sz="2200"/>
            </a:pPr>
            <a:r>
              <a:t>Total Precipitation</a:t>
            </a:r>
          </a:p>
          <a:p>
            <a:pPr lvl="1" marL="694531" indent="-250031" algn="l">
              <a:spcBef>
                <a:spcPts val="1200"/>
              </a:spcBef>
              <a:buSzPct val="145000"/>
              <a:buChar char="•"/>
              <a:defRPr b="0" sz="2200"/>
            </a:pPr>
            <a:r>
              <a:t>Boundary layer height</a:t>
            </a:r>
          </a:p>
          <a:p>
            <a:pPr marL="277812" indent="-277812" algn="l">
              <a:spcBef>
                <a:spcPts val="1200"/>
              </a:spcBef>
              <a:buSzPct val="145000"/>
              <a:buChar char="•"/>
              <a:defRPr sz="2200">
                <a:solidFill>
                  <a:srgbClr val="FF2600"/>
                </a:solidFill>
              </a:defRPr>
            </a:pPr>
            <a:r>
              <a:t>Edge feature</a:t>
            </a:r>
          </a:p>
          <a:p>
            <a:pPr lvl="1" marL="694531" indent="-250031" algn="l">
              <a:spcBef>
                <a:spcPts val="1200"/>
              </a:spcBef>
              <a:buSzPct val="145000"/>
              <a:buChar char="•"/>
              <a:defRPr sz="2200">
                <a:solidFill>
                  <a:srgbClr val="FF2600"/>
                </a:solidFill>
              </a:defRPr>
            </a:pPr>
            <a:r>
              <a:t>Wind Speed</a:t>
            </a:r>
          </a:p>
          <a:p>
            <a:pPr lvl="1" marL="694531" indent="-250031" algn="l">
              <a:spcBef>
                <a:spcPts val="1200"/>
              </a:spcBef>
              <a:buSzPct val="145000"/>
              <a:buChar char="•"/>
              <a:defRPr sz="2200">
                <a:solidFill>
                  <a:srgbClr val="FF2600"/>
                </a:solidFill>
              </a:defRPr>
            </a:pPr>
            <a:r>
              <a:t>Wind Direction</a:t>
            </a:r>
          </a:p>
          <a:p>
            <a:pPr lvl="1" marL="694531" indent="-250031" algn="l">
              <a:spcBef>
                <a:spcPts val="1200"/>
              </a:spcBef>
              <a:buSzPct val="145000"/>
              <a:buChar char="•"/>
              <a:defRPr sz="2200">
                <a:solidFill>
                  <a:srgbClr val="FF2600"/>
                </a:solidFill>
              </a:defRPr>
            </a:pPr>
            <a:r>
              <a:t>Station Distance</a:t>
            </a:r>
          </a:p>
          <a:p>
            <a:pPr lvl="1" marL="694531" indent="-250031" algn="l">
              <a:spcBef>
                <a:spcPts val="1200"/>
              </a:spcBef>
              <a:buSzPct val="145000"/>
              <a:buChar char="•"/>
              <a:defRPr sz="2200">
                <a:solidFill>
                  <a:srgbClr val="FF2600"/>
                </a:solidFill>
              </a:defRPr>
            </a:pPr>
            <a:r>
              <a:t>Station Direction</a:t>
            </a:r>
          </a:p>
        </p:txBody>
      </p:sp>
      <p:sp>
        <p:nvSpPr>
          <p:cNvPr id="215" name="GNN (neighborhood aggregation + message passing)"/>
          <p:cNvSpPr txBox="1"/>
          <p:nvPr/>
        </p:nvSpPr>
        <p:spPr>
          <a:xfrm>
            <a:off x="5580449" y="7845666"/>
            <a:ext cx="6757696" cy="96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sz="2000"/>
            </a:lvl1pPr>
          </a:lstStyle>
          <a:p>
            <a:pPr/>
            <a:r>
              <a:t>GNN (neighborhood aggregation + message passing)</a:t>
            </a:r>
          </a:p>
        </p:txBody>
      </p:sp>
      <p:pic>
        <p:nvPicPr>
          <p:cNvPr id="216" name="图像" descr="图像"/>
          <p:cNvPicPr>
            <a:picLocks noChangeAspect="1"/>
          </p:cNvPicPr>
          <p:nvPr/>
        </p:nvPicPr>
        <p:blipFill>
          <a:blip r:embed="rId2">
            <a:extLst/>
          </a:blip>
          <a:stretch>
            <a:fillRect/>
          </a:stretch>
        </p:blipFill>
        <p:spPr>
          <a:xfrm>
            <a:off x="5686417" y="6056453"/>
            <a:ext cx="6166273" cy="1856513"/>
          </a:xfrm>
          <a:prstGeom prst="rect">
            <a:avLst/>
          </a:prstGeom>
          <a:ln w="12700">
            <a:miter lim="400000"/>
          </a:ln>
        </p:spPr>
      </p:pic>
      <p:pic>
        <p:nvPicPr>
          <p:cNvPr id="217" name="图像" descr="图像"/>
          <p:cNvPicPr>
            <a:picLocks noChangeAspect="1"/>
          </p:cNvPicPr>
          <p:nvPr/>
        </p:nvPicPr>
        <p:blipFill>
          <a:blip r:embed="rId3">
            <a:extLst/>
          </a:blip>
          <a:stretch>
            <a:fillRect/>
          </a:stretch>
        </p:blipFill>
        <p:spPr>
          <a:xfrm>
            <a:off x="8097508" y="4825197"/>
            <a:ext cx="4622863" cy="608272"/>
          </a:xfrm>
          <a:prstGeom prst="rect">
            <a:avLst/>
          </a:prstGeom>
          <a:ln w="12700">
            <a:miter lim="400000"/>
          </a:ln>
        </p:spPr>
      </p:pic>
      <p:pic>
        <p:nvPicPr>
          <p:cNvPr id="218" name="图像" descr="图像"/>
          <p:cNvPicPr>
            <a:picLocks noChangeAspect="1"/>
          </p:cNvPicPr>
          <p:nvPr/>
        </p:nvPicPr>
        <p:blipFill>
          <a:blip r:embed="rId4">
            <a:extLst/>
          </a:blip>
          <a:stretch>
            <a:fillRect/>
          </a:stretch>
        </p:blipFill>
        <p:spPr>
          <a:xfrm>
            <a:off x="8668501" y="2896061"/>
            <a:ext cx="1968501" cy="1778001"/>
          </a:xfrm>
          <a:prstGeom prst="rect">
            <a:avLst/>
          </a:prstGeom>
          <a:ln w="12700">
            <a:miter lim="400000"/>
          </a:ln>
        </p:spPr>
      </p:pic>
      <p:pic>
        <p:nvPicPr>
          <p:cNvPr id="219" name="图像" descr="图像"/>
          <p:cNvPicPr>
            <a:picLocks noChangeAspect="1"/>
          </p:cNvPicPr>
          <p:nvPr/>
        </p:nvPicPr>
        <p:blipFill>
          <a:blip r:embed="rId5">
            <a:extLst/>
          </a:blip>
          <a:stretch>
            <a:fillRect/>
          </a:stretch>
        </p:blipFill>
        <p:spPr>
          <a:xfrm>
            <a:off x="5239468" y="2843757"/>
            <a:ext cx="2876665" cy="278193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Model"/>
          <p:cNvSpPr txBox="1"/>
          <p:nvPr>
            <p:ph type="ctrTitle"/>
          </p:nvPr>
        </p:nvSpPr>
        <p:spPr>
          <a:xfrm>
            <a:off x="952500" y="254000"/>
            <a:ext cx="11099800" cy="2159000"/>
          </a:xfrm>
          <a:prstGeom prst="rect">
            <a:avLst/>
          </a:prstGeom>
        </p:spPr>
        <p:txBody>
          <a:bodyPr anchor="ctr"/>
          <a:lstStyle>
            <a:lvl1pPr algn="l">
              <a:defRPr sz="6000"/>
            </a:lvl1pPr>
          </a:lstStyle>
          <a:p>
            <a:pPr/>
            <a:r>
              <a:t>Model</a:t>
            </a:r>
          </a:p>
        </p:txBody>
      </p:sp>
      <p:pic>
        <p:nvPicPr>
          <p:cNvPr id="222" name="图像" descr="图像"/>
          <p:cNvPicPr>
            <a:picLocks noChangeAspect="1"/>
          </p:cNvPicPr>
          <p:nvPr/>
        </p:nvPicPr>
        <p:blipFill>
          <a:blip r:embed="rId2">
            <a:extLst/>
          </a:blip>
          <a:stretch>
            <a:fillRect/>
          </a:stretch>
        </p:blipFill>
        <p:spPr>
          <a:xfrm>
            <a:off x="7756319" y="2613754"/>
            <a:ext cx="4106742" cy="4526092"/>
          </a:xfrm>
          <a:prstGeom prst="rect">
            <a:avLst/>
          </a:prstGeom>
          <a:ln w="12700">
            <a:miter lim="400000"/>
          </a:ln>
        </p:spPr>
      </p:pic>
      <p:pic>
        <p:nvPicPr>
          <p:cNvPr id="223" name="图像" descr="图像"/>
          <p:cNvPicPr>
            <a:picLocks noChangeAspect="1"/>
          </p:cNvPicPr>
          <p:nvPr/>
        </p:nvPicPr>
        <p:blipFill>
          <a:blip r:embed="rId3">
            <a:extLst/>
          </a:blip>
          <a:stretch>
            <a:fillRect/>
          </a:stretch>
        </p:blipFill>
        <p:spPr>
          <a:xfrm>
            <a:off x="1055412" y="7372937"/>
            <a:ext cx="5253400" cy="1572602"/>
          </a:xfrm>
          <a:prstGeom prst="rect">
            <a:avLst/>
          </a:prstGeom>
          <a:ln w="12700">
            <a:miter lim="400000"/>
          </a:ln>
        </p:spPr>
      </p:pic>
      <p:pic>
        <p:nvPicPr>
          <p:cNvPr id="224" name="图像" descr="图像"/>
          <p:cNvPicPr>
            <a:picLocks noChangeAspect="1"/>
          </p:cNvPicPr>
          <p:nvPr/>
        </p:nvPicPr>
        <p:blipFill>
          <a:blip r:embed="rId4">
            <a:extLst/>
          </a:blip>
          <a:stretch>
            <a:fillRect/>
          </a:stretch>
        </p:blipFill>
        <p:spPr>
          <a:xfrm>
            <a:off x="1755330" y="3506460"/>
            <a:ext cx="3527383" cy="3755877"/>
          </a:xfrm>
          <a:prstGeom prst="rect">
            <a:avLst/>
          </a:prstGeom>
          <a:ln w="12700">
            <a:miter lim="400000"/>
          </a:ln>
        </p:spPr>
      </p:pic>
      <p:sp>
        <p:nvSpPr>
          <p:cNvPr id="225" name="Node model based on LSTM"/>
          <p:cNvSpPr txBox="1"/>
          <p:nvPr>
            <p:ph type="subTitle" sz="quarter" idx="1"/>
          </p:nvPr>
        </p:nvSpPr>
        <p:spPr>
          <a:xfrm>
            <a:off x="1176985" y="2066610"/>
            <a:ext cx="5636010" cy="1329250"/>
          </a:xfrm>
          <a:prstGeom prst="rect">
            <a:avLst/>
          </a:prstGeom>
        </p:spPr>
        <p:txBody>
          <a:bodyPr anchor="ctr"/>
          <a:lstStyle>
            <a:lvl1pPr marL="277812" indent="-277812" algn="l">
              <a:spcBef>
                <a:spcPts val="2900"/>
              </a:spcBef>
              <a:buSzPct val="145000"/>
              <a:buChar char="•"/>
              <a:defRPr sz="3000"/>
            </a:lvl1pPr>
          </a:lstStyle>
          <a:p>
            <a:pPr/>
            <a:r>
              <a:t>Node model based on LSTM</a:t>
            </a:r>
          </a:p>
        </p:txBody>
      </p:sp>
      <p:sp>
        <p:nvSpPr>
          <p:cNvPr id="226" name="线条"/>
          <p:cNvSpPr/>
          <p:nvPr/>
        </p:nvSpPr>
        <p:spPr>
          <a:xfrm>
            <a:off x="5783928" y="5600700"/>
            <a:ext cx="1471176" cy="0"/>
          </a:xfrm>
          <a:prstGeom prst="line">
            <a:avLst/>
          </a:prstGeom>
          <a:ln w="127000">
            <a:solidFill>
              <a:srgbClr val="50505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227" name="图像" descr="图像"/>
          <p:cNvPicPr>
            <a:picLocks noChangeAspect="1"/>
          </p:cNvPicPr>
          <p:nvPr/>
        </p:nvPicPr>
        <p:blipFill>
          <a:blip r:embed="rId5">
            <a:extLst/>
          </a:blip>
          <a:stretch>
            <a:fillRect/>
          </a:stretch>
        </p:blipFill>
        <p:spPr>
          <a:xfrm>
            <a:off x="7841189" y="7454388"/>
            <a:ext cx="3937001" cy="14097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29" name="表格"/>
          <p:cNvGraphicFramePr/>
          <p:nvPr/>
        </p:nvGraphicFramePr>
        <p:xfrm>
          <a:off x="433773" y="2531875"/>
          <a:ext cx="12175354" cy="4252718"/>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1272991"/>
                <a:gridCol w="1086426"/>
                <a:gridCol w="1086426"/>
                <a:gridCol w="1086426"/>
                <a:gridCol w="1086426"/>
                <a:gridCol w="1086426"/>
                <a:gridCol w="1086426"/>
                <a:gridCol w="1086426"/>
                <a:gridCol w="1086426"/>
                <a:gridCol w="1086426"/>
                <a:gridCol w="1086426"/>
              </a:tblGrid>
              <a:tr h="842923">
                <a:tc>
                  <a:txBody>
                    <a:bodyPr/>
                    <a:lstStyle/>
                    <a:p>
                      <a:pPr defTabSz="914400">
                        <a:defRPr sz="1500">
                          <a:sym typeface="Helvetica Neue"/>
                        </a:defRPr>
                      </a:pPr>
                    </a:p>
                  </a:txBody>
                  <a:tcPr marL="50800" marR="50800" marT="50800" marB="50800" anchor="ctr" anchorCtr="0" horzOverflow="overflow">
                    <a:lnL w="38100">
                      <a:solidFill>
                        <a:srgbClr val="000000"/>
                      </a:solidFill>
                      <a:miter lim="400000"/>
                    </a:lnL>
                    <a:lnT w="38100">
                      <a:solidFill>
                        <a:srgbClr val="000000"/>
                      </a:solidFill>
                      <a:miter lim="400000"/>
                    </a:lnT>
                    <a:solidFill>
                      <a:srgbClr val="FFFFFF"/>
                    </a:solidFill>
                  </a:tcPr>
                </a:tc>
                <a:tc gridSpan="5">
                  <a:txBody>
                    <a:bodyPr/>
                    <a:lstStyle/>
                    <a:p>
                      <a:pPr defTabSz="914400">
                        <a:defRPr sz="1800"/>
                      </a:pPr>
                      <a:r>
                        <a:rPr b="1" sz="2100">
                          <a:sym typeface="Helvetica Neue"/>
                        </a:rPr>
                        <a:t>GRU with domain knowledge</a:t>
                      </a:r>
                    </a:p>
                  </a:txBody>
                  <a:tcPr marL="50800" marR="50800" marT="50800" marB="50800" anchor="ctr" anchorCtr="0" horzOverflow="overflow">
                    <a:lnT w="38100">
                      <a:solidFill>
                        <a:srgbClr val="000000"/>
                      </a:solidFill>
                      <a:miter lim="400000"/>
                    </a:lnT>
                    <a:solidFill>
                      <a:srgbClr val="FFFFFF"/>
                    </a:solidFill>
                  </a:tcPr>
                </a:tc>
                <a:tc hMerge="1">
                  <a:tcPr/>
                </a:tc>
                <a:tc hMerge="1">
                  <a:tcPr/>
                </a:tc>
                <a:tc hMerge="1">
                  <a:tcPr/>
                </a:tc>
                <a:tc hMerge="1">
                  <a:tcPr/>
                </a:tc>
                <a:tc gridSpan="5">
                  <a:txBody>
                    <a:bodyPr/>
                    <a:lstStyle/>
                    <a:p>
                      <a:pPr defTabSz="914400">
                        <a:defRPr sz="1800"/>
                      </a:pPr>
                      <a:r>
                        <a:rPr b="1" sz="2100">
                          <a:sym typeface="Helvetica Neue"/>
                        </a:rPr>
                        <a:t>Proposed Model</a:t>
                      </a:r>
                    </a:p>
                  </a:txBody>
                  <a:tcPr marL="50800" marR="50800" marT="50800" marB="50800" anchor="ctr" anchorCtr="0" horzOverflow="overflow">
                    <a:lnR w="38100">
                      <a:solidFill>
                        <a:srgbClr val="000000"/>
                      </a:solidFill>
                      <a:miter lim="400000"/>
                    </a:lnR>
                    <a:lnT w="38100">
                      <a:solidFill>
                        <a:srgbClr val="000000"/>
                      </a:solidFill>
                      <a:miter lim="400000"/>
                    </a:lnT>
                    <a:solidFill>
                      <a:srgbClr val="FFFFFF"/>
                    </a:solidFill>
                  </a:tcPr>
                </a:tc>
                <a:tc hMerge="1">
                  <a:tcPr/>
                </a:tc>
                <a:tc hMerge="1">
                  <a:tcPr/>
                </a:tc>
                <a:tc hMerge="1">
                  <a:tcPr/>
                </a:tc>
                <a:tc hMerge="1">
                  <a:tcPr/>
                </a:tc>
              </a:tr>
              <a:tr h="842923">
                <a:tc>
                  <a:txBody>
                    <a:bodyPr/>
                    <a:lstStyle/>
                    <a:p>
                      <a:pPr defTabSz="914400">
                        <a:defRPr sz="1500">
                          <a:sym typeface="Helvetica Neue"/>
                        </a:defRPr>
                      </a:pP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b="1">
                          <a:sym typeface="Helvetica Neue"/>
                        </a:rPr>
                        <a:t>MAE</a:t>
                      </a:r>
                    </a:p>
                  </a:txBody>
                  <a:tcPr marL="50800" marR="50800" marT="50800" marB="50800" anchor="ctr" anchorCtr="0" horzOverflow="overflow">
                    <a:solidFill>
                      <a:srgbClr val="FFFFFF"/>
                    </a:solidFill>
                  </a:tcPr>
                </a:tc>
                <a:tc>
                  <a:txBody>
                    <a:bodyPr/>
                    <a:lstStyle/>
                    <a:p>
                      <a:pPr defTabSz="914400">
                        <a:defRPr sz="1800"/>
                      </a:pPr>
                      <a:r>
                        <a:rPr b="1">
                          <a:sym typeface="Helvetica Neue"/>
                        </a:rPr>
                        <a:t>RMSE</a:t>
                      </a:r>
                    </a:p>
                  </a:txBody>
                  <a:tcPr marL="50800" marR="50800" marT="50800" marB="50800" anchor="ctr" anchorCtr="0" horzOverflow="overflow">
                    <a:solidFill>
                      <a:srgbClr val="FFFFFF"/>
                    </a:solidFill>
                  </a:tcPr>
                </a:tc>
                <a:tc>
                  <a:txBody>
                    <a:bodyPr/>
                    <a:lstStyle/>
                    <a:p>
                      <a:pPr defTabSz="914400">
                        <a:defRPr sz="1800"/>
                      </a:pPr>
                      <a:r>
                        <a:rPr b="1">
                          <a:sym typeface="Helvetica Neue"/>
                        </a:rPr>
                        <a:t>CSI</a:t>
                      </a:r>
                    </a:p>
                  </a:txBody>
                  <a:tcPr marL="50800" marR="50800" marT="50800" marB="50800" anchor="ctr" anchorCtr="0" horzOverflow="overflow">
                    <a:solidFill>
                      <a:srgbClr val="FFFFFF"/>
                    </a:solidFill>
                  </a:tcPr>
                </a:tc>
                <a:tc>
                  <a:txBody>
                    <a:bodyPr/>
                    <a:lstStyle/>
                    <a:p>
                      <a:pPr defTabSz="914400">
                        <a:defRPr sz="1800"/>
                      </a:pPr>
                      <a:r>
                        <a:rPr b="1">
                          <a:sym typeface="Helvetica Neue"/>
                        </a:rPr>
                        <a:t>POD</a:t>
                      </a:r>
                    </a:p>
                  </a:txBody>
                  <a:tcPr marL="50800" marR="50800" marT="50800" marB="50800" anchor="ctr" anchorCtr="0" horzOverflow="overflow">
                    <a:solidFill>
                      <a:srgbClr val="FFFFFF"/>
                    </a:solidFill>
                  </a:tcPr>
                </a:tc>
                <a:tc>
                  <a:txBody>
                    <a:bodyPr/>
                    <a:lstStyle/>
                    <a:p>
                      <a:pPr defTabSz="914400">
                        <a:defRPr sz="1800"/>
                      </a:pPr>
                      <a:r>
                        <a:rPr b="1">
                          <a:sym typeface="Helvetica Neue"/>
                        </a:rPr>
                        <a:t>FAR</a:t>
                      </a:r>
                    </a:p>
                  </a:txBody>
                  <a:tcPr marL="50800" marR="50800" marT="50800" marB="50800" anchor="ctr" anchorCtr="0" horzOverflow="overflow">
                    <a:solidFill>
                      <a:srgbClr val="FFFFFF"/>
                    </a:solidFill>
                  </a:tcPr>
                </a:tc>
                <a:tc>
                  <a:txBody>
                    <a:bodyPr/>
                    <a:lstStyle/>
                    <a:p>
                      <a:pPr defTabSz="914400">
                        <a:defRPr sz="1800"/>
                      </a:pPr>
                      <a:r>
                        <a:rPr b="1">
                          <a:sym typeface="Helvetica Neue"/>
                        </a:rPr>
                        <a:t>MAE</a:t>
                      </a:r>
                    </a:p>
                  </a:txBody>
                  <a:tcPr marL="50800" marR="50800" marT="50800" marB="50800" anchor="ctr" anchorCtr="0" horzOverflow="overflow">
                    <a:solidFill>
                      <a:srgbClr val="FFFFFF"/>
                    </a:solidFill>
                  </a:tcPr>
                </a:tc>
                <a:tc>
                  <a:txBody>
                    <a:bodyPr/>
                    <a:lstStyle/>
                    <a:p>
                      <a:pPr defTabSz="914400">
                        <a:defRPr sz="1800"/>
                      </a:pPr>
                      <a:r>
                        <a:rPr b="1">
                          <a:sym typeface="Helvetica Neue"/>
                        </a:rPr>
                        <a:t>RMSE</a:t>
                      </a:r>
                    </a:p>
                  </a:txBody>
                  <a:tcPr marL="50800" marR="50800" marT="50800" marB="50800" anchor="ctr" anchorCtr="0" horzOverflow="overflow">
                    <a:solidFill>
                      <a:srgbClr val="FFFFFF"/>
                    </a:solidFill>
                  </a:tcPr>
                </a:tc>
                <a:tc>
                  <a:txBody>
                    <a:bodyPr/>
                    <a:lstStyle/>
                    <a:p>
                      <a:pPr defTabSz="914400">
                        <a:defRPr sz="1800"/>
                      </a:pPr>
                      <a:r>
                        <a:rPr b="1">
                          <a:sym typeface="Helvetica Neue"/>
                        </a:rPr>
                        <a:t>CSI</a:t>
                      </a:r>
                    </a:p>
                  </a:txBody>
                  <a:tcPr marL="50800" marR="50800" marT="50800" marB="50800" anchor="ctr" anchorCtr="0" horzOverflow="overflow">
                    <a:solidFill>
                      <a:srgbClr val="FFFFFF"/>
                    </a:solidFill>
                  </a:tcPr>
                </a:tc>
                <a:tc>
                  <a:txBody>
                    <a:bodyPr/>
                    <a:lstStyle/>
                    <a:p>
                      <a:pPr defTabSz="914400">
                        <a:defRPr sz="1800"/>
                      </a:pPr>
                      <a:r>
                        <a:rPr b="1">
                          <a:sym typeface="Helvetica Neue"/>
                        </a:rPr>
                        <a:t>POD</a:t>
                      </a:r>
                    </a:p>
                  </a:txBody>
                  <a:tcPr marL="50800" marR="50800" marT="50800" marB="50800" anchor="ctr" anchorCtr="0" horzOverflow="overflow">
                    <a:solidFill>
                      <a:srgbClr val="FFFFFF"/>
                    </a:solidFill>
                  </a:tcPr>
                </a:tc>
                <a:tc>
                  <a:txBody>
                    <a:bodyPr/>
                    <a:lstStyle/>
                    <a:p>
                      <a:pPr defTabSz="914400">
                        <a:defRPr sz="1800"/>
                      </a:pPr>
                      <a:r>
                        <a:rPr b="1">
                          <a:sym typeface="Helvetica Neue"/>
                        </a:rPr>
                        <a:t>FAR</a:t>
                      </a:r>
                    </a:p>
                  </a:txBody>
                  <a:tcPr marL="50800" marR="50800" marT="50800" marB="50800" anchor="ctr" anchorCtr="0" horzOverflow="overflow">
                    <a:lnR w="38100">
                      <a:solidFill>
                        <a:srgbClr val="000000"/>
                      </a:solidFill>
                      <a:miter lim="400000"/>
                    </a:lnR>
                    <a:solidFill>
                      <a:srgbClr val="FFFFFF"/>
                    </a:solidFill>
                  </a:tcPr>
                </a:tc>
              </a:tr>
              <a:tr h="842923">
                <a:tc>
                  <a:txBody>
                    <a:bodyPr/>
                    <a:lstStyle/>
                    <a:p>
                      <a:pPr defTabSz="914400">
                        <a:defRPr sz="1800"/>
                      </a:pPr>
                      <a:r>
                        <a:rPr b="1" sz="1500">
                          <a:sym typeface="Helvetica Neue"/>
                        </a:rPr>
                        <a:t>Dataset 1</a:t>
                      </a: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sz="1500">
                          <a:sym typeface="Helvetica Neue"/>
                        </a:rPr>
                        <a:t>37.35±0.2</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48.17±0.16</a:t>
                      </a:r>
                    </a:p>
                  </a:txBody>
                  <a:tcPr marL="50800" marR="50800" marT="50800" marB="50800" anchor="ctr" anchorCtr="0" horzOverflow="overflow">
                    <a:solidFill>
                      <a:srgbClr val="FFFFFF"/>
                    </a:solidFill>
                  </a:tcPr>
                </a:tc>
                <a:tc>
                  <a:txBody>
                    <a:bodyPr/>
                    <a:lstStyle/>
                    <a:p>
                      <a:pPr defTabSz="914400">
                        <a:defRPr sz="1800"/>
                      </a:pPr>
                      <a:r>
                        <a:rPr b="1" sz="1500">
                          <a:solidFill>
                            <a:schemeClr val="accent5">
                              <a:hueOff val="-82419"/>
                              <a:satOff val="-9513"/>
                              <a:lumOff val="-16343"/>
                            </a:schemeClr>
                          </a:solidFill>
                          <a:sym typeface="Helvetica Neue"/>
                        </a:rPr>
                        <a:t>48.14±0.8</a:t>
                      </a:r>
                    </a:p>
                  </a:txBody>
                  <a:tcPr marL="50800" marR="50800" marT="50800" marB="50800" anchor="ctr" anchorCtr="0" horzOverflow="overflow">
                    <a:solidFill>
                      <a:srgbClr val="FFFFFF"/>
                    </a:solidFill>
                  </a:tcPr>
                </a:tc>
                <a:tc>
                  <a:txBody>
                    <a:bodyPr/>
                    <a:lstStyle/>
                    <a:p>
                      <a:pPr defTabSz="914400">
                        <a:defRPr sz="1800"/>
                      </a:pPr>
                      <a:r>
                        <a:rPr b="1" sz="1500">
                          <a:solidFill>
                            <a:srgbClr val="FF2600"/>
                          </a:solidFill>
                          <a:sym typeface="Helvetica Neue"/>
                        </a:rPr>
                        <a:t>59.46±1.8</a:t>
                      </a:r>
                    </a:p>
                  </a:txBody>
                  <a:tcPr marL="50800" marR="50800" marT="50800" marB="50800" anchor="ctr" anchorCtr="0" horzOverflow="overflow">
                    <a:solidFill>
                      <a:srgbClr val="FFFFFF"/>
                    </a:solidFill>
                  </a:tcPr>
                </a:tc>
                <a:tc>
                  <a:txBody>
                    <a:bodyPr/>
                    <a:lstStyle/>
                    <a:p>
                      <a:pPr defTabSz="914400">
                        <a:defRPr sz="1800"/>
                      </a:pPr>
                      <a:r>
                        <a:rPr b="1" sz="1500">
                          <a:solidFill>
                            <a:srgbClr val="F9BA00"/>
                          </a:solidFill>
                          <a:sym typeface="Helvetica Neue"/>
                        </a:rPr>
                        <a:t>20.82±1.16</a:t>
                      </a:r>
                    </a:p>
                  </a:txBody>
                  <a:tcPr marL="50800" marR="50800" marT="50800" marB="50800" anchor="ctr" anchorCtr="0" horzOverflow="overflow">
                    <a:solidFill>
                      <a:srgbClr val="FFFFFF"/>
                    </a:solidFill>
                  </a:tcPr>
                </a:tc>
                <a:tc>
                  <a:txBody>
                    <a:bodyPr/>
                    <a:lstStyle/>
                    <a:p>
                      <a:pPr defTabSz="457200">
                        <a:lnSpc>
                          <a:spcPts val="3200"/>
                        </a:lnSpc>
                        <a:defRPr sz="1800"/>
                      </a:pPr>
                      <a:r>
                        <a:rPr sz="1500">
                          <a:latin typeface="Times"/>
                          <a:ea typeface="Times"/>
                          <a:cs typeface="Times"/>
                          <a:sym typeface="Times"/>
                        </a:rPr>
                        <a:t>35.47±0.04</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45.58±0.03</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F2600"/>
                          </a:solidFill>
                          <a:latin typeface="Times"/>
                          <a:ea typeface="Times"/>
                          <a:cs typeface="Times"/>
                          <a:sym typeface="Times"/>
                        </a:rPr>
                        <a:t>57.02±0.1</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F2600"/>
                          </a:solidFill>
                          <a:latin typeface="Times"/>
                          <a:ea typeface="Times"/>
                          <a:cs typeface="Times"/>
                          <a:sym typeface="Times"/>
                        </a:rPr>
                        <a:t>84.34±0.8</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9BA00"/>
                          </a:solidFill>
                          <a:latin typeface="Times"/>
                          <a:ea typeface="Times"/>
                          <a:cs typeface="Times"/>
                          <a:sym typeface="Times"/>
                        </a:rPr>
                        <a:t>19.44±1.5</a:t>
                      </a:r>
                    </a:p>
                  </a:txBody>
                  <a:tcPr marL="50800" marR="50800" marT="50800" marB="50800" anchor="ctr" anchorCtr="0" horzOverflow="overflow">
                    <a:lnR w="38100">
                      <a:solidFill>
                        <a:srgbClr val="000000"/>
                      </a:solidFill>
                      <a:miter lim="400000"/>
                    </a:lnR>
                    <a:solidFill>
                      <a:srgbClr val="FFFFFF"/>
                    </a:solidFill>
                  </a:tcPr>
                </a:tc>
              </a:tr>
              <a:tr h="756907">
                <a:tc>
                  <a:txBody>
                    <a:bodyPr/>
                    <a:lstStyle/>
                    <a:p>
                      <a:pPr defTabSz="914400">
                        <a:defRPr sz="1800"/>
                      </a:pPr>
                      <a:r>
                        <a:rPr b="1" sz="1500">
                          <a:sym typeface="Helvetica Neue"/>
                        </a:rPr>
                        <a:t>Dataset 2</a:t>
                      </a: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sz="1500">
                          <a:sym typeface="Helvetica Neue"/>
                        </a:rPr>
                        <a:t>29.47±0.34</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39.62±0.33</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47.11±0.9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60.98±1.5</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9BA00"/>
                          </a:solidFill>
                          <a:latin typeface="Times"/>
                          <a:ea typeface="Times"/>
                          <a:cs typeface="Times"/>
                          <a:sym typeface="Times"/>
                        </a:rPr>
                        <a:t>26.17±0.6</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30.04±0.09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39.88±0.09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46.45±0.7</a:t>
                      </a:r>
                    </a:p>
                  </a:txBody>
                  <a:tcPr marL="50800" marR="50800" marT="50800" marB="50800" anchor="ctr" anchorCtr="0" horzOverflow="overflow">
                    <a:solidFill>
                      <a:srgbClr val="FFFFFF"/>
                    </a:solidFill>
                  </a:tcPr>
                </a:tc>
                <a:tc>
                  <a:txBody>
                    <a:bodyPr/>
                    <a:lstStyle/>
                    <a:p>
                      <a:pPr defTabSz="914400">
                        <a:defRPr sz="1800"/>
                      </a:pPr>
                      <a:r>
                        <a:rPr sz="1500">
                          <a:sym typeface="Helvetica Neue"/>
                        </a:rPr>
                        <a:t>64.13±1.5</a:t>
                      </a:r>
                    </a:p>
                  </a:txBody>
                  <a:tcPr marL="50800" marR="50800" marT="50800" marB="50800" anchor="ctr" anchorCtr="0" horzOverflow="overflow">
                    <a:solidFill>
                      <a:srgbClr val="FFFFFF"/>
                    </a:solidFill>
                  </a:tcPr>
                </a:tc>
                <a:tc>
                  <a:txBody>
                    <a:bodyPr/>
                    <a:lstStyle/>
                    <a:p>
                      <a:pPr defTabSz="914400">
                        <a:defRPr sz="1800"/>
                      </a:pPr>
                      <a:r>
                        <a:rPr b="1" sz="1500">
                          <a:solidFill>
                            <a:srgbClr val="F9BA00"/>
                          </a:solidFill>
                          <a:sym typeface="Helvetica Neue"/>
                        </a:rPr>
                        <a:t>24.34±1.2</a:t>
                      </a:r>
                    </a:p>
                  </a:txBody>
                  <a:tcPr marL="50800" marR="50800" marT="50800" marB="50800" anchor="ctr" anchorCtr="0" horzOverflow="overflow">
                    <a:lnR w="38100">
                      <a:solidFill>
                        <a:srgbClr val="000000"/>
                      </a:solidFill>
                      <a:miter lim="400000"/>
                    </a:lnR>
                    <a:solidFill>
                      <a:srgbClr val="FFFFFF"/>
                    </a:solidFill>
                  </a:tcPr>
                </a:tc>
              </a:tr>
              <a:tr h="928939">
                <a:tc>
                  <a:txBody>
                    <a:bodyPr/>
                    <a:lstStyle/>
                    <a:p>
                      <a:pPr defTabSz="914400">
                        <a:defRPr sz="1800"/>
                      </a:pPr>
                      <a:r>
                        <a:rPr b="1" sz="1500">
                          <a:sym typeface="Helvetica Neue"/>
                        </a:rPr>
                        <a:t>Dataset 3</a:t>
                      </a:r>
                    </a:p>
                  </a:txBody>
                  <a:tcPr marL="50800" marR="50800" marT="50800" marB="50800" anchor="ctr" anchorCtr="0" horzOverflow="overflow">
                    <a:lnL w="38100">
                      <a:solidFill>
                        <a:srgbClr val="000000"/>
                      </a:solidFill>
                      <a:miter lim="400000"/>
                    </a:lnL>
                    <a:lnB w="38100">
                      <a:solidFill>
                        <a:srgbClr val="000000"/>
                      </a:solidFill>
                      <a:miter lim="400000"/>
                    </a:lnB>
                    <a:solidFill>
                      <a:srgbClr val="FFFFFF"/>
                    </a:solidFill>
                  </a:tcPr>
                </a:tc>
                <a:tc>
                  <a:txBody>
                    <a:bodyPr/>
                    <a:lstStyle/>
                    <a:p>
                      <a:pPr defTabSz="914400">
                        <a:defRPr sz="1800"/>
                      </a:pPr>
                      <a:r>
                        <a:rPr sz="1500">
                          <a:sym typeface="Helvetica Neue"/>
                        </a:rPr>
                        <a:t>24.63±0.2</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32.02±0.24</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29.4±0.4</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53.7±2</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b="1" sz="1500">
                          <a:solidFill>
                            <a:srgbClr val="F9BA00"/>
                          </a:solidFill>
                          <a:sym typeface="Helvetica Neue"/>
                        </a:rPr>
                        <a:t>57±0.68</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23.14±0.03</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30.48±0.03</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27.7±0.9</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41.12±3.5</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b="1" sz="1500">
                          <a:solidFill>
                            <a:srgbClr val="F9BA00"/>
                          </a:solidFill>
                          <a:sym typeface="Helvetica Neue"/>
                        </a:rPr>
                        <a:t>45.19±0.4</a:t>
                      </a:r>
                    </a:p>
                  </a:txBody>
                  <a:tcPr marL="50800" marR="50800" marT="50800" marB="50800" anchor="ctr" anchorCtr="0" horzOverflow="overflow">
                    <a:lnR w="38100">
                      <a:solidFill>
                        <a:srgbClr val="000000"/>
                      </a:solidFill>
                      <a:miter lim="400000"/>
                    </a:lnR>
                    <a:lnB w="38100">
                      <a:solidFill>
                        <a:srgbClr val="000000"/>
                      </a:solidFill>
                      <a:miter lim="400000"/>
                    </a:lnB>
                    <a:solidFill>
                      <a:srgbClr val="FFFFFF"/>
                    </a:solidFill>
                  </a:tcPr>
                </a:tc>
              </a:tr>
            </a:tbl>
          </a:graphicData>
        </a:graphic>
      </p:graphicFrame>
      <p:sp>
        <p:nvSpPr>
          <p:cNvPr id="230" name="Experiments"/>
          <p:cNvSpPr txBox="1"/>
          <p:nvPr>
            <p:ph type="ctrTitle"/>
          </p:nvPr>
        </p:nvSpPr>
        <p:spPr>
          <a:xfrm>
            <a:off x="952500" y="254000"/>
            <a:ext cx="11099800" cy="2159000"/>
          </a:xfrm>
          <a:prstGeom prst="rect">
            <a:avLst/>
          </a:prstGeom>
        </p:spPr>
        <p:txBody>
          <a:bodyPr anchor="ctr"/>
          <a:lstStyle>
            <a:lvl1pPr algn="l">
              <a:defRPr sz="6000"/>
            </a:lvl1pPr>
          </a:lstStyle>
          <a:p>
            <a:pPr/>
            <a:r>
              <a:t>Experiments</a:t>
            </a:r>
          </a:p>
        </p:txBody>
      </p:sp>
      <p:pic>
        <p:nvPicPr>
          <p:cNvPr id="231" name="图像" descr="图像"/>
          <p:cNvPicPr>
            <a:picLocks noChangeAspect="1"/>
          </p:cNvPicPr>
          <p:nvPr/>
        </p:nvPicPr>
        <p:blipFill>
          <a:blip r:embed="rId2">
            <a:extLst/>
          </a:blip>
          <a:stretch>
            <a:fillRect/>
          </a:stretch>
        </p:blipFill>
        <p:spPr>
          <a:xfrm>
            <a:off x="5996165" y="7229195"/>
            <a:ext cx="2558599" cy="698658"/>
          </a:xfrm>
          <a:prstGeom prst="rect">
            <a:avLst/>
          </a:prstGeom>
          <a:ln w="12700">
            <a:miter lim="400000"/>
          </a:ln>
        </p:spPr>
      </p:pic>
      <p:pic>
        <p:nvPicPr>
          <p:cNvPr id="232" name="图像" descr="图像"/>
          <p:cNvPicPr>
            <a:picLocks noChangeAspect="1"/>
          </p:cNvPicPr>
          <p:nvPr/>
        </p:nvPicPr>
        <p:blipFill>
          <a:blip r:embed="rId3">
            <a:extLst/>
          </a:blip>
          <a:stretch>
            <a:fillRect/>
          </a:stretch>
        </p:blipFill>
        <p:spPr>
          <a:xfrm>
            <a:off x="9444798" y="7229195"/>
            <a:ext cx="2558599" cy="659910"/>
          </a:xfrm>
          <a:prstGeom prst="rect">
            <a:avLst/>
          </a:prstGeom>
          <a:ln w="12700">
            <a:miter lim="400000"/>
          </a:ln>
        </p:spPr>
      </p:pic>
      <p:pic>
        <p:nvPicPr>
          <p:cNvPr id="233" name="图像" descr="图像"/>
          <p:cNvPicPr>
            <a:picLocks noChangeAspect="1"/>
          </p:cNvPicPr>
          <p:nvPr/>
        </p:nvPicPr>
        <p:blipFill>
          <a:blip r:embed="rId4">
            <a:extLst/>
          </a:blip>
          <a:stretch>
            <a:fillRect/>
          </a:stretch>
        </p:blipFill>
        <p:spPr>
          <a:xfrm>
            <a:off x="5410200" y="9028891"/>
            <a:ext cx="7317158" cy="462781"/>
          </a:xfrm>
          <a:prstGeom prst="rect">
            <a:avLst/>
          </a:prstGeom>
          <a:ln w="12700">
            <a:miter lim="400000"/>
          </a:ln>
        </p:spPr>
      </p:pic>
      <p:pic>
        <p:nvPicPr>
          <p:cNvPr id="234" name="图像" descr="图像"/>
          <p:cNvPicPr>
            <a:picLocks noChangeAspect="1"/>
          </p:cNvPicPr>
          <p:nvPr/>
        </p:nvPicPr>
        <p:blipFill>
          <a:blip r:embed="rId5">
            <a:extLst/>
          </a:blip>
          <a:stretch>
            <a:fillRect/>
          </a:stretch>
        </p:blipFill>
        <p:spPr>
          <a:xfrm>
            <a:off x="9055100" y="8083647"/>
            <a:ext cx="3337995" cy="338936"/>
          </a:xfrm>
          <a:prstGeom prst="rect">
            <a:avLst/>
          </a:prstGeom>
          <a:ln w="12700">
            <a:miter lim="400000"/>
          </a:ln>
        </p:spPr>
      </p:pic>
      <p:pic>
        <p:nvPicPr>
          <p:cNvPr id="235" name="图像" descr="图像"/>
          <p:cNvPicPr>
            <a:picLocks noChangeAspect="1"/>
          </p:cNvPicPr>
          <p:nvPr/>
        </p:nvPicPr>
        <p:blipFill>
          <a:blip r:embed="rId6">
            <a:extLst/>
          </a:blip>
          <a:stretch>
            <a:fillRect/>
          </a:stretch>
        </p:blipFill>
        <p:spPr>
          <a:xfrm>
            <a:off x="5105400" y="8568374"/>
            <a:ext cx="3337995" cy="314726"/>
          </a:xfrm>
          <a:prstGeom prst="rect">
            <a:avLst/>
          </a:prstGeom>
          <a:ln w="12700">
            <a:miter lim="400000"/>
          </a:ln>
        </p:spPr>
      </p:pic>
      <p:pic>
        <p:nvPicPr>
          <p:cNvPr id="236" name="图像" descr="图像"/>
          <p:cNvPicPr>
            <a:picLocks noChangeAspect="1"/>
          </p:cNvPicPr>
          <p:nvPr/>
        </p:nvPicPr>
        <p:blipFill>
          <a:blip r:embed="rId7">
            <a:extLst/>
          </a:blip>
          <a:stretch>
            <a:fillRect/>
          </a:stretch>
        </p:blipFill>
        <p:spPr>
          <a:xfrm>
            <a:off x="8559800" y="8556269"/>
            <a:ext cx="4128843" cy="338936"/>
          </a:xfrm>
          <a:prstGeom prst="rect">
            <a:avLst/>
          </a:prstGeom>
          <a:ln w="12700">
            <a:miter lim="400000"/>
          </a:ln>
        </p:spPr>
      </p:pic>
      <p:sp>
        <p:nvSpPr>
          <p:cNvPr id="237" name="Study Area: 122°E-102°E and 28°N-42°N…"/>
          <p:cNvSpPr txBox="1"/>
          <p:nvPr>
            <p:ph type="subTitle" sz="quarter" idx="1"/>
          </p:nvPr>
        </p:nvSpPr>
        <p:spPr>
          <a:xfrm>
            <a:off x="671989" y="6865367"/>
            <a:ext cx="4434142" cy="2775497"/>
          </a:xfrm>
          <a:prstGeom prst="rect">
            <a:avLst/>
          </a:prstGeom>
        </p:spPr>
        <p:txBody>
          <a:bodyPr anchor="ctr"/>
          <a:lstStyle/>
          <a:p>
            <a:pPr marL="191690" indent="-191690" algn="l" defTabSz="403097">
              <a:spcBef>
                <a:spcPts val="400"/>
              </a:spcBef>
              <a:buSzPct val="145000"/>
              <a:buChar char="•"/>
              <a:defRPr b="1" sz="1380"/>
            </a:pPr>
            <a:r>
              <a:t>Study Area: 122°E-102°E and 28°N-42°N</a:t>
            </a:r>
          </a:p>
          <a:p>
            <a:pPr marL="191690" indent="-191690" algn="l" defTabSz="403097">
              <a:spcBef>
                <a:spcPts val="400"/>
              </a:spcBef>
              <a:buSzPct val="145000"/>
              <a:buChar char="•"/>
              <a:defRPr b="1" sz="1380"/>
            </a:pPr>
            <a:r>
              <a:t>Dataset1</a:t>
            </a:r>
          </a:p>
          <a:p>
            <a:pPr lvl="1" marL="498395" indent="-191690" algn="l" defTabSz="403097">
              <a:spcBef>
                <a:spcPts val="400"/>
              </a:spcBef>
              <a:buSzPct val="145000"/>
              <a:buChar char="•"/>
              <a:defRPr b="1" sz="1380"/>
            </a:pPr>
            <a:r>
              <a:t>Train: 2016.10.1 - 2016.12.31</a:t>
            </a:r>
          </a:p>
          <a:p>
            <a:pPr lvl="1" marL="498395" indent="-191690" algn="l" defTabSz="403097">
              <a:spcBef>
                <a:spcPts val="400"/>
              </a:spcBef>
              <a:buSzPct val="145000"/>
              <a:buChar char="•"/>
              <a:defRPr b="1" sz="1380"/>
            </a:pPr>
            <a:r>
              <a:t>Test: 2017.1.1 - 2017.1.31</a:t>
            </a:r>
          </a:p>
          <a:p>
            <a:pPr marL="191690" indent="-191690" algn="l" defTabSz="403097">
              <a:spcBef>
                <a:spcPts val="400"/>
              </a:spcBef>
              <a:buSzPct val="145000"/>
              <a:buChar char="•"/>
              <a:defRPr b="1" sz="1380"/>
            </a:pPr>
            <a:r>
              <a:t>Dataset2</a:t>
            </a:r>
          </a:p>
          <a:p>
            <a:pPr lvl="1" marL="498395" indent="-191690" algn="l" defTabSz="403097">
              <a:spcBef>
                <a:spcPts val="400"/>
              </a:spcBef>
              <a:buSzPct val="145000"/>
              <a:buChar char="•"/>
              <a:defRPr b="1" sz="1380"/>
            </a:pPr>
            <a:r>
              <a:t>Train: 2016.11.1 - 2017.1.31</a:t>
            </a:r>
          </a:p>
          <a:p>
            <a:pPr lvl="1" marL="498395" indent="-191690" algn="l" defTabSz="403097">
              <a:spcBef>
                <a:spcPts val="400"/>
              </a:spcBef>
              <a:buSzPct val="145000"/>
              <a:buChar char="•"/>
              <a:defRPr b="1" sz="1380"/>
            </a:pPr>
            <a:r>
              <a:t>Test: 2017.2.1 - 2017.2.28</a:t>
            </a:r>
          </a:p>
          <a:p>
            <a:pPr marL="191690" indent="-191690" algn="l" defTabSz="403097">
              <a:spcBef>
                <a:spcPts val="400"/>
              </a:spcBef>
              <a:buSzPct val="145000"/>
              <a:buChar char="•"/>
              <a:defRPr b="1" sz="1380"/>
            </a:pPr>
            <a:r>
              <a:t>Dataset3</a:t>
            </a:r>
          </a:p>
          <a:p>
            <a:pPr lvl="1" marL="498395" indent="-191690" algn="l" defTabSz="403097">
              <a:spcBef>
                <a:spcPts val="400"/>
              </a:spcBef>
              <a:buSzPct val="145000"/>
              <a:buChar char="•"/>
              <a:defRPr b="1" sz="1380"/>
            </a:pPr>
            <a:r>
              <a:t>Train: 2016.12.1 - 2017.2.28</a:t>
            </a:r>
          </a:p>
          <a:p>
            <a:pPr lvl="1" marL="498395" indent="-191690" algn="l" defTabSz="403097">
              <a:spcBef>
                <a:spcPts val="400"/>
              </a:spcBef>
              <a:buSzPct val="145000"/>
              <a:buChar char="•"/>
              <a:defRPr b="1" sz="1380"/>
            </a:pPr>
            <a:r>
              <a:t>Test: 2017.3.1 - 2017.3.31</a:t>
            </a:r>
          </a:p>
        </p:txBody>
      </p:sp>
      <p:sp>
        <p:nvSpPr>
          <p:cNvPr id="238" name="PM25 threshold = 80"/>
          <p:cNvSpPr txBox="1"/>
          <p:nvPr/>
        </p:nvSpPr>
        <p:spPr>
          <a:xfrm>
            <a:off x="6545502" y="8021725"/>
            <a:ext cx="2167936" cy="462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700"/>
              </a:spcBef>
              <a:defRPr b="0" sz="1600"/>
            </a:lvl1pPr>
          </a:lstStyle>
          <a:p>
            <a:pPr/>
            <a:r>
              <a:t>PM25 threshold = 80</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Conclusion"/>
          <p:cNvSpPr txBox="1"/>
          <p:nvPr>
            <p:ph type="ctrTitle"/>
          </p:nvPr>
        </p:nvSpPr>
        <p:spPr>
          <a:xfrm>
            <a:off x="952500" y="254000"/>
            <a:ext cx="11099800" cy="2159000"/>
          </a:xfrm>
          <a:prstGeom prst="rect">
            <a:avLst/>
          </a:prstGeom>
        </p:spPr>
        <p:txBody>
          <a:bodyPr anchor="ctr"/>
          <a:lstStyle>
            <a:lvl1pPr algn="l">
              <a:defRPr sz="6000"/>
            </a:lvl1pPr>
          </a:lstStyle>
          <a:p>
            <a:pPr/>
            <a:r>
              <a:t>Conclusion</a:t>
            </a:r>
          </a:p>
        </p:txBody>
      </p:sp>
      <p:sp>
        <p:nvSpPr>
          <p:cNvPr id="241" name="Models incorporated with domain knowledge have good performance.…"/>
          <p:cNvSpPr txBox="1"/>
          <p:nvPr>
            <p:ph type="subTitle" sz="quarter" idx="1"/>
          </p:nvPr>
        </p:nvSpPr>
        <p:spPr>
          <a:xfrm>
            <a:off x="776707" y="7310343"/>
            <a:ext cx="10150391" cy="1403074"/>
          </a:xfrm>
          <a:prstGeom prst="rect">
            <a:avLst/>
          </a:prstGeom>
        </p:spPr>
        <p:txBody>
          <a:bodyPr anchor="ctr"/>
          <a:lstStyle/>
          <a:p>
            <a:pPr marL="381000" indent="-381000" algn="l">
              <a:spcBef>
                <a:spcPts val="700"/>
              </a:spcBef>
              <a:buSzPct val="145000"/>
              <a:buChar char="•"/>
              <a:defRPr sz="2400"/>
            </a:pPr>
            <a:r>
              <a:t>Models incorporated with domain knowledge have good performance.</a:t>
            </a:r>
          </a:p>
          <a:p>
            <a:pPr marL="381000" indent="-381000" algn="l">
              <a:spcBef>
                <a:spcPts val="700"/>
              </a:spcBef>
              <a:buSzPct val="145000"/>
              <a:buChar char="•"/>
              <a:defRPr sz="2400"/>
            </a:pPr>
            <a:r>
              <a:t>Proposed Model has the higher hits, lower misses.</a:t>
            </a:r>
          </a:p>
          <a:p>
            <a:pPr marL="381000" indent="-381000" algn="l">
              <a:spcBef>
                <a:spcPts val="700"/>
              </a:spcBef>
              <a:buSzPct val="145000"/>
              <a:buChar char="•"/>
              <a:defRPr sz="2400"/>
            </a:pPr>
            <a:r>
              <a:t>Future work, apply this model in pm10 (dust) prediction.</a:t>
            </a:r>
          </a:p>
        </p:txBody>
      </p:sp>
      <p:graphicFrame>
        <p:nvGraphicFramePr>
          <p:cNvPr id="242" name="表格"/>
          <p:cNvGraphicFramePr/>
          <p:nvPr/>
        </p:nvGraphicFramePr>
        <p:xfrm>
          <a:off x="433773" y="2531875"/>
          <a:ext cx="12175354" cy="4252718"/>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1272991"/>
                <a:gridCol w="1086426"/>
                <a:gridCol w="1086426"/>
                <a:gridCol w="1086426"/>
                <a:gridCol w="1086426"/>
                <a:gridCol w="1086426"/>
                <a:gridCol w="1086426"/>
                <a:gridCol w="1086426"/>
                <a:gridCol w="1086426"/>
                <a:gridCol w="1086426"/>
                <a:gridCol w="1086426"/>
              </a:tblGrid>
              <a:tr h="842923">
                <a:tc>
                  <a:txBody>
                    <a:bodyPr/>
                    <a:lstStyle/>
                    <a:p>
                      <a:pPr defTabSz="914400">
                        <a:defRPr sz="1500">
                          <a:sym typeface="Helvetica Neue"/>
                        </a:defRPr>
                      </a:pPr>
                    </a:p>
                  </a:txBody>
                  <a:tcPr marL="50800" marR="50800" marT="50800" marB="50800" anchor="ctr" anchorCtr="0" horzOverflow="overflow">
                    <a:lnL w="38100">
                      <a:solidFill>
                        <a:srgbClr val="000000"/>
                      </a:solidFill>
                      <a:miter lim="400000"/>
                    </a:lnL>
                    <a:lnT w="38100">
                      <a:solidFill>
                        <a:srgbClr val="000000"/>
                      </a:solidFill>
                      <a:miter lim="400000"/>
                    </a:lnT>
                    <a:solidFill>
                      <a:srgbClr val="FFFFFF"/>
                    </a:solidFill>
                  </a:tcPr>
                </a:tc>
                <a:tc gridSpan="5">
                  <a:txBody>
                    <a:bodyPr/>
                    <a:lstStyle/>
                    <a:p>
                      <a:pPr defTabSz="914400">
                        <a:defRPr sz="1800"/>
                      </a:pPr>
                      <a:r>
                        <a:rPr b="1" sz="2100">
                          <a:sym typeface="Helvetica Neue"/>
                        </a:rPr>
                        <a:t>GRU with domain knowledge</a:t>
                      </a:r>
                    </a:p>
                  </a:txBody>
                  <a:tcPr marL="50800" marR="50800" marT="50800" marB="50800" anchor="ctr" anchorCtr="0" horzOverflow="overflow">
                    <a:lnT w="38100">
                      <a:solidFill>
                        <a:srgbClr val="000000"/>
                      </a:solidFill>
                      <a:miter lim="400000"/>
                    </a:lnT>
                    <a:solidFill>
                      <a:srgbClr val="FFFFFF"/>
                    </a:solidFill>
                  </a:tcPr>
                </a:tc>
                <a:tc hMerge="1">
                  <a:tcPr/>
                </a:tc>
                <a:tc hMerge="1">
                  <a:tcPr/>
                </a:tc>
                <a:tc hMerge="1">
                  <a:tcPr/>
                </a:tc>
                <a:tc hMerge="1">
                  <a:tcPr/>
                </a:tc>
                <a:tc gridSpan="5">
                  <a:txBody>
                    <a:bodyPr/>
                    <a:lstStyle/>
                    <a:p>
                      <a:pPr defTabSz="914400">
                        <a:defRPr sz="1800"/>
                      </a:pPr>
                      <a:r>
                        <a:rPr b="1" sz="2100">
                          <a:sym typeface="Helvetica Neue"/>
                        </a:rPr>
                        <a:t>Proposed Model</a:t>
                      </a:r>
                    </a:p>
                  </a:txBody>
                  <a:tcPr marL="50800" marR="50800" marT="50800" marB="50800" anchor="ctr" anchorCtr="0" horzOverflow="overflow">
                    <a:lnR w="38100">
                      <a:solidFill>
                        <a:srgbClr val="000000"/>
                      </a:solidFill>
                      <a:miter lim="400000"/>
                    </a:lnR>
                    <a:lnT w="38100">
                      <a:solidFill>
                        <a:srgbClr val="000000"/>
                      </a:solidFill>
                      <a:miter lim="400000"/>
                    </a:lnT>
                    <a:solidFill>
                      <a:srgbClr val="FFFFFF"/>
                    </a:solidFill>
                  </a:tcPr>
                </a:tc>
                <a:tc hMerge="1">
                  <a:tcPr/>
                </a:tc>
                <a:tc hMerge="1">
                  <a:tcPr/>
                </a:tc>
                <a:tc hMerge="1">
                  <a:tcPr/>
                </a:tc>
                <a:tc hMerge="1">
                  <a:tcPr/>
                </a:tc>
              </a:tr>
              <a:tr h="842923">
                <a:tc>
                  <a:txBody>
                    <a:bodyPr/>
                    <a:lstStyle/>
                    <a:p>
                      <a:pPr defTabSz="914400">
                        <a:defRPr sz="1500">
                          <a:sym typeface="Helvetica Neue"/>
                        </a:defRPr>
                      </a:pP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b="1">
                          <a:sym typeface="Helvetica Neue"/>
                        </a:rPr>
                        <a:t>MAE</a:t>
                      </a:r>
                    </a:p>
                  </a:txBody>
                  <a:tcPr marL="50800" marR="50800" marT="50800" marB="50800" anchor="ctr" anchorCtr="0" horzOverflow="overflow">
                    <a:solidFill>
                      <a:srgbClr val="FFFFFF"/>
                    </a:solidFill>
                  </a:tcPr>
                </a:tc>
                <a:tc>
                  <a:txBody>
                    <a:bodyPr/>
                    <a:lstStyle/>
                    <a:p>
                      <a:pPr defTabSz="914400">
                        <a:defRPr sz="1800"/>
                      </a:pPr>
                      <a:r>
                        <a:rPr b="1">
                          <a:sym typeface="Helvetica Neue"/>
                        </a:rPr>
                        <a:t>RMSE</a:t>
                      </a:r>
                    </a:p>
                  </a:txBody>
                  <a:tcPr marL="50800" marR="50800" marT="50800" marB="50800" anchor="ctr" anchorCtr="0" horzOverflow="overflow">
                    <a:solidFill>
                      <a:srgbClr val="FFFFFF"/>
                    </a:solidFill>
                  </a:tcPr>
                </a:tc>
                <a:tc>
                  <a:txBody>
                    <a:bodyPr/>
                    <a:lstStyle/>
                    <a:p>
                      <a:pPr defTabSz="914400">
                        <a:defRPr sz="1800"/>
                      </a:pPr>
                      <a:r>
                        <a:rPr b="1">
                          <a:sym typeface="Helvetica Neue"/>
                        </a:rPr>
                        <a:t>CSI</a:t>
                      </a:r>
                    </a:p>
                  </a:txBody>
                  <a:tcPr marL="50800" marR="50800" marT="50800" marB="50800" anchor="ctr" anchorCtr="0" horzOverflow="overflow">
                    <a:solidFill>
                      <a:srgbClr val="FFFFFF"/>
                    </a:solidFill>
                  </a:tcPr>
                </a:tc>
                <a:tc>
                  <a:txBody>
                    <a:bodyPr/>
                    <a:lstStyle/>
                    <a:p>
                      <a:pPr defTabSz="914400">
                        <a:defRPr sz="1800"/>
                      </a:pPr>
                      <a:r>
                        <a:rPr b="1">
                          <a:sym typeface="Helvetica Neue"/>
                        </a:rPr>
                        <a:t>POD</a:t>
                      </a:r>
                    </a:p>
                  </a:txBody>
                  <a:tcPr marL="50800" marR="50800" marT="50800" marB="50800" anchor="ctr" anchorCtr="0" horzOverflow="overflow">
                    <a:solidFill>
                      <a:srgbClr val="FFFFFF"/>
                    </a:solidFill>
                  </a:tcPr>
                </a:tc>
                <a:tc>
                  <a:txBody>
                    <a:bodyPr/>
                    <a:lstStyle/>
                    <a:p>
                      <a:pPr defTabSz="914400">
                        <a:defRPr sz="1800"/>
                      </a:pPr>
                      <a:r>
                        <a:rPr b="1">
                          <a:sym typeface="Helvetica Neue"/>
                        </a:rPr>
                        <a:t>FAR</a:t>
                      </a:r>
                    </a:p>
                  </a:txBody>
                  <a:tcPr marL="50800" marR="50800" marT="50800" marB="50800" anchor="ctr" anchorCtr="0" horzOverflow="overflow">
                    <a:solidFill>
                      <a:srgbClr val="FFFFFF"/>
                    </a:solidFill>
                  </a:tcPr>
                </a:tc>
                <a:tc>
                  <a:txBody>
                    <a:bodyPr/>
                    <a:lstStyle/>
                    <a:p>
                      <a:pPr defTabSz="914400">
                        <a:defRPr sz="1800"/>
                      </a:pPr>
                      <a:r>
                        <a:rPr b="1">
                          <a:sym typeface="Helvetica Neue"/>
                        </a:rPr>
                        <a:t>MAE</a:t>
                      </a:r>
                    </a:p>
                  </a:txBody>
                  <a:tcPr marL="50800" marR="50800" marT="50800" marB="50800" anchor="ctr" anchorCtr="0" horzOverflow="overflow">
                    <a:solidFill>
                      <a:srgbClr val="FFFFFF"/>
                    </a:solidFill>
                  </a:tcPr>
                </a:tc>
                <a:tc>
                  <a:txBody>
                    <a:bodyPr/>
                    <a:lstStyle/>
                    <a:p>
                      <a:pPr defTabSz="914400">
                        <a:defRPr sz="1800"/>
                      </a:pPr>
                      <a:r>
                        <a:rPr b="1">
                          <a:sym typeface="Helvetica Neue"/>
                        </a:rPr>
                        <a:t>RMSE</a:t>
                      </a:r>
                    </a:p>
                  </a:txBody>
                  <a:tcPr marL="50800" marR="50800" marT="50800" marB="50800" anchor="ctr" anchorCtr="0" horzOverflow="overflow">
                    <a:solidFill>
                      <a:srgbClr val="FFFFFF"/>
                    </a:solidFill>
                  </a:tcPr>
                </a:tc>
                <a:tc>
                  <a:txBody>
                    <a:bodyPr/>
                    <a:lstStyle/>
                    <a:p>
                      <a:pPr defTabSz="914400">
                        <a:defRPr sz="1800"/>
                      </a:pPr>
                      <a:r>
                        <a:rPr b="1">
                          <a:sym typeface="Helvetica Neue"/>
                        </a:rPr>
                        <a:t>CSI</a:t>
                      </a:r>
                    </a:p>
                  </a:txBody>
                  <a:tcPr marL="50800" marR="50800" marT="50800" marB="50800" anchor="ctr" anchorCtr="0" horzOverflow="overflow">
                    <a:solidFill>
                      <a:srgbClr val="FFFFFF"/>
                    </a:solidFill>
                  </a:tcPr>
                </a:tc>
                <a:tc>
                  <a:txBody>
                    <a:bodyPr/>
                    <a:lstStyle/>
                    <a:p>
                      <a:pPr defTabSz="914400">
                        <a:defRPr sz="1800"/>
                      </a:pPr>
                      <a:r>
                        <a:rPr b="1">
                          <a:sym typeface="Helvetica Neue"/>
                        </a:rPr>
                        <a:t>POD</a:t>
                      </a:r>
                    </a:p>
                  </a:txBody>
                  <a:tcPr marL="50800" marR="50800" marT="50800" marB="50800" anchor="ctr" anchorCtr="0" horzOverflow="overflow">
                    <a:solidFill>
                      <a:srgbClr val="FFFFFF"/>
                    </a:solidFill>
                  </a:tcPr>
                </a:tc>
                <a:tc>
                  <a:txBody>
                    <a:bodyPr/>
                    <a:lstStyle/>
                    <a:p>
                      <a:pPr defTabSz="914400">
                        <a:defRPr sz="1800"/>
                      </a:pPr>
                      <a:r>
                        <a:rPr b="1">
                          <a:sym typeface="Helvetica Neue"/>
                        </a:rPr>
                        <a:t>FAR</a:t>
                      </a:r>
                    </a:p>
                  </a:txBody>
                  <a:tcPr marL="50800" marR="50800" marT="50800" marB="50800" anchor="ctr" anchorCtr="0" horzOverflow="overflow">
                    <a:lnR w="38100">
                      <a:solidFill>
                        <a:srgbClr val="000000"/>
                      </a:solidFill>
                      <a:miter lim="400000"/>
                    </a:lnR>
                    <a:solidFill>
                      <a:srgbClr val="FFFFFF"/>
                    </a:solidFill>
                  </a:tcPr>
                </a:tc>
              </a:tr>
              <a:tr h="842923">
                <a:tc>
                  <a:txBody>
                    <a:bodyPr/>
                    <a:lstStyle/>
                    <a:p>
                      <a:pPr defTabSz="914400">
                        <a:defRPr sz="1800"/>
                      </a:pPr>
                      <a:r>
                        <a:rPr b="1" sz="1500">
                          <a:sym typeface="Helvetica Neue"/>
                        </a:rPr>
                        <a:t>Dataset 1</a:t>
                      </a: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sz="1500">
                          <a:sym typeface="Helvetica Neue"/>
                        </a:rPr>
                        <a:t>37.35±0.2</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48.17±0.16</a:t>
                      </a:r>
                    </a:p>
                  </a:txBody>
                  <a:tcPr marL="50800" marR="50800" marT="50800" marB="50800" anchor="ctr" anchorCtr="0" horzOverflow="overflow">
                    <a:solidFill>
                      <a:srgbClr val="FFFFFF"/>
                    </a:solidFill>
                  </a:tcPr>
                </a:tc>
                <a:tc>
                  <a:txBody>
                    <a:bodyPr/>
                    <a:lstStyle/>
                    <a:p>
                      <a:pPr defTabSz="914400">
                        <a:defRPr sz="1800"/>
                      </a:pPr>
                      <a:r>
                        <a:rPr b="1" sz="1500">
                          <a:solidFill>
                            <a:schemeClr val="accent5">
                              <a:hueOff val="-82419"/>
                              <a:satOff val="-9513"/>
                              <a:lumOff val="-16343"/>
                            </a:schemeClr>
                          </a:solidFill>
                          <a:sym typeface="Helvetica Neue"/>
                        </a:rPr>
                        <a:t>48.14±0.8</a:t>
                      </a:r>
                    </a:p>
                  </a:txBody>
                  <a:tcPr marL="50800" marR="50800" marT="50800" marB="50800" anchor="ctr" anchorCtr="0" horzOverflow="overflow">
                    <a:solidFill>
                      <a:srgbClr val="FFFFFF"/>
                    </a:solidFill>
                  </a:tcPr>
                </a:tc>
                <a:tc>
                  <a:txBody>
                    <a:bodyPr/>
                    <a:lstStyle/>
                    <a:p>
                      <a:pPr defTabSz="914400">
                        <a:defRPr sz="1800"/>
                      </a:pPr>
                      <a:r>
                        <a:rPr b="1" sz="1500">
                          <a:solidFill>
                            <a:srgbClr val="FF2600"/>
                          </a:solidFill>
                          <a:sym typeface="Helvetica Neue"/>
                        </a:rPr>
                        <a:t>59.46±1.8</a:t>
                      </a:r>
                    </a:p>
                  </a:txBody>
                  <a:tcPr marL="50800" marR="50800" marT="50800" marB="50800" anchor="ctr" anchorCtr="0" horzOverflow="overflow">
                    <a:solidFill>
                      <a:srgbClr val="FFFFFF"/>
                    </a:solidFill>
                  </a:tcPr>
                </a:tc>
                <a:tc>
                  <a:txBody>
                    <a:bodyPr/>
                    <a:lstStyle/>
                    <a:p>
                      <a:pPr defTabSz="914400">
                        <a:defRPr sz="1800"/>
                      </a:pPr>
                      <a:r>
                        <a:rPr b="1" sz="1500">
                          <a:solidFill>
                            <a:srgbClr val="F9BA00"/>
                          </a:solidFill>
                          <a:sym typeface="Helvetica Neue"/>
                        </a:rPr>
                        <a:t>20.82±1.16</a:t>
                      </a:r>
                    </a:p>
                  </a:txBody>
                  <a:tcPr marL="50800" marR="50800" marT="50800" marB="50800" anchor="ctr" anchorCtr="0" horzOverflow="overflow">
                    <a:solidFill>
                      <a:srgbClr val="FFFFFF"/>
                    </a:solidFill>
                  </a:tcPr>
                </a:tc>
                <a:tc>
                  <a:txBody>
                    <a:bodyPr/>
                    <a:lstStyle/>
                    <a:p>
                      <a:pPr defTabSz="457200">
                        <a:lnSpc>
                          <a:spcPts val="3200"/>
                        </a:lnSpc>
                        <a:defRPr sz="1800"/>
                      </a:pPr>
                      <a:r>
                        <a:rPr sz="1500">
                          <a:latin typeface="Times"/>
                          <a:ea typeface="Times"/>
                          <a:cs typeface="Times"/>
                          <a:sym typeface="Times"/>
                        </a:rPr>
                        <a:t>35.47±0.04</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45.58±0.03</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F2600"/>
                          </a:solidFill>
                          <a:latin typeface="Times"/>
                          <a:ea typeface="Times"/>
                          <a:cs typeface="Times"/>
                          <a:sym typeface="Times"/>
                        </a:rPr>
                        <a:t>57.02±0.1</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F2600"/>
                          </a:solidFill>
                          <a:latin typeface="Times"/>
                          <a:ea typeface="Times"/>
                          <a:cs typeface="Times"/>
                          <a:sym typeface="Times"/>
                        </a:rPr>
                        <a:t>84.34±0.8</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9BA00"/>
                          </a:solidFill>
                          <a:latin typeface="Times"/>
                          <a:ea typeface="Times"/>
                          <a:cs typeface="Times"/>
                          <a:sym typeface="Times"/>
                        </a:rPr>
                        <a:t>19.44±1.5</a:t>
                      </a:r>
                    </a:p>
                  </a:txBody>
                  <a:tcPr marL="50800" marR="50800" marT="50800" marB="50800" anchor="ctr" anchorCtr="0" horzOverflow="overflow">
                    <a:lnR w="38100">
                      <a:solidFill>
                        <a:srgbClr val="000000"/>
                      </a:solidFill>
                      <a:miter lim="400000"/>
                    </a:lnR>
                    <a:solidFill>
                      <a:srgbClr val="FFFFFF"/>
                    </a:solidFill>
                  </a:tcPr>
                </a:tc>
              </a:tr>
              <a:tr h="756907">
                <a:tc>
                  <a:txBody>
                    <a:bodyPr/>
                    <a:lstStyle/>
                    <a:p>
                      <a:pPr defTabSz="914400">
                        <a:defRPr sz="1800"/>
                      </a:pPr>
                      <a:r>
                        <a:rPr b="1" sz="1500">
                          <a:sym typeface="Helvetica Neue"/>
                        </a:rPr>
                        <a:t>Dataset 2</a:t>
                      </a:r>
                    </a:p>
                  </a:txBody>
                  <a:tcPr marL="50800" marR="50800" marT="50800" marB="50800" anchor="ctr" anchorCtr="0" horzOverflow="overflow">
                    <a:lnL w="38100">
                      <a:solidFill>
                        <a:srgbClr val="000000"/>
                      </a:solidFill>
                      <a:miter lim="400000"/>
                    </a:lnL>
                    <a:solidFill>
                      <a:srgbClr val="FFFFFF"/>
                    </a:solidFill>
                  </a:tcPr>
                </a:tc>
                <a:tc>
                  <a:txBody>
                    <a:bodyPr/>
                    <a:lstStyle/>
                    <a:p>
                      <a:pPr defTabSz="914400">
                        <a:defRPr sz="1800"/>
                      </a:pPr>
                      <a:r>
                        <a:rPr sz="1500">
                          <a:sym typeface="Helvetica Neue"/>
                        </a:rPr>
                        <a:t>29.47±0.34</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39.62±0.33</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47.11±0.9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60.98±1.5</a:t>
                      </a:r>
                    </a:p>
                  </a:txBody>
                  <a:tcPr marL="50800" marR="50800" marT="50800" marB="50800" anchor="ctr" anchorCtr="0" horzOverflow="overflow">
                    <a:solidFill>
                      <a:srgbClr val="FFFFFF"/>
                    </a:solidFill>
                  </a:tcPr>
                </a:tc>
                <a:tc>
                  <a:txBody>
                    <a:bodyPr/>
                    <a:lstStyle/>
                    <a:p>
                      <a:pPr defTabSz="457200">
                        <a:lnSpc>
                          <a:spcPts val="3200"/>
                        </a:lnSpc>
                        <a:defRPr sz="1800"/>
                      </a:pPr>
                      <a:r>
                        <a:rPr b="1" sz="1500">
                          <a:solidFill>
                            <a:srgbClr val="F9BA00"/>
                          </a:solidFill>
                          <a:latin typeface="Times"/>
                          <a:ea typeface="Times"/>
                          <a:cs typeface="Times"/>
                          <a:sym typeface="Times"/>
                        </a:rPr>
                        <a:t>26.17±0.6</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30.04±0.09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39.88±0.09</a:t>
                      </a:r>
                    </a:p>
                  </a:txBody>
                  <a:tcPr marL="50800" marR="50800" marT="50800" marB="50800" anchor="ctr" anchorCtr="0" horzOverflow="overflow">
                    <a:solidFill>
                      <a:srgbClr val="FFFFFF"/>
                    </a:solidFill>
                  </a:tcPr>
                </a:tc>
                <a:tc>
                  <a:txBody>
                    <a:bodyPr/>
                    <a:lstStyle/>
                    <a:p>
                      <a:pPr defTabSz="914400">
                        <a:defRPr sz="1800"/>
                      </a:pPr>
                      <a:r>
                        <a:rPr sz="1500">
                          <a:sym typeface="Helvetica Neue"/>
                        </a:rPr>
                        <a:t>46.45±0.7</a:t>
                      </a:r>
                    </a:p>
                  </a:txBody>
                  <a:tcPr marL="50800" marR="50800" marT="50800" marB="50800" anchor="ctr" anchorCtr="0" horzOverflow="overflow">
                    <a:solidFill>
                      <a:srgbClr val="FFFFFF"/>
                    </a:solidFill>
                  </a:tcPr>
                </a:tc>
                <a:tc>
                  <a:txBody>
                    <a:bodyPr/>
                    <a:lstStyle/>
                    <a:p>
                      <a:pPr defTabSz="914400">
                        <a:defRPr sz="1800"/>
                      </a:pPr>
                      <a:r>
                        <a:rPr sz="1500">
                          <a:sym typeface="Helvetica Neue"/>
                        </a:rPr>
                        <a:t>64.13±1.5</a:t>
                      </a:r>
                    </a:p>
                  </a:txBody>
                  <a:tcPr marL="50800" marR="50800" marT="50800" marB="50800" anchor="ctr" anchorCtr="0" horzOverflow="overflow">
                    <a:solidFill>
                      <a:srgbClr val="FFFFFF"/>
                    </a:solidFill>
                  </a:tcPr>
                </a:tc>
                <a:tc>
                  <a:txBody>
                    <a:bodyPr/>
                    <a:lstStyle/>
                    <a:p>
                      <a:pPr defTabSz="914400">
                        <a:defRPr sz="1800"/>
                      </a:pPr>
                      <a:r>
                        <a:rPr b="1" sz="1500">
                          <a:solidFill>
                            <a:srgbClr val="F9BA00"/>
                          </a:solidFill>
                          <a:sym typeface="Helvetica Neue"/>
                        </a:rPr>
                        <a:t>24.34±1.2</a:t>
                      </a:r>
                    </a:p>
                  </a:txBody>
                  <a:tcPr marL="50800" marR="50800" marT="50800" marB="50800" anchor="ctr" anchorCtr="0" horzOverflow="overflow">
                    <a:lnR w="38100">
                      <a:solidFill>
                        <a:srgbClr val="000000"/>
                      </a:solidFill>
                      <a:miter lim="400000"/>
                    </a:lnR>
                    <a:solidFill>
                      <a:srgbClr val="FFFFFF"/>
                    </a:solidFill>
                  </a:tcPr>
                </a:tc>
              </a:tr>
              <a:tr h="928939">
                <a:tc>
                  <a:txBody>
                    <a:bodyPr/>
                    <a:lstStyle/>
                    <a:p>
                      <a:pPr defTabSz="914400">
                        <a:defRPr sz="1800"/>
                      </a:pPr>
                      <a:r>
                        <a:rPr b="1" sz="1500">
                          <a:sym typeface="Helvetica Neue"/>
                        </a:rPr>
                        <a:t>Dataset 3</a:t>
                      </a:r>
                    </a:p>
                  </a:txBody>
                  <a:tcPr marL="50800" marR="50800" marT="50800" marB="50800" anchor="ctr" anchorCtr="0" horzOverflow="overflow">
                    <a:lnL w="38100">
                      <a:solidFill>
                        <a:srgbClr val="000000"/>
                      </a:solidFill>
                      <a:miter lim="400000"/>
                    </a:lnL>
                    <a:lnB w="38100">
                      <a:solidFill>
                        <a:srgbClr val="000000"/>
                      </a:solidFill>
                      <a:miter lim="400000"/>
                    </a:lnB>
                    <a:solidFill>
                      <a:srgbClr val="FFFFFF"/>
                    </a:solidFill>
                  </a:tcPr>
                </a:tc>
                <a:tc>
                  <a:txBody>
                    <a:bodyPr/>
                    <a:lstStyle/>
                    <a:p>
                      <a:pPr defTabSz="914400">
                        <a:defRPr sz="1800"/>
                      </a:pPr>
                      <a:r>
                        <a:rPr sz="1500">
                          <a:sym typeface="Helvetica Neue"/>
                        </a:rPr>
                        <a:t>24.63±0.2</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32.02±0.24</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29.4±0.4</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53.7±2</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b="1" sz="1500">
                          <a:solidFill>
                            <a:srgbClr val="F9BA00"/>
                          </a:solidFill>
                          <a:sym typeface="Helvetica Neue"/>
                        </a:rPr>
                        <a:t>57±0.68</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23.14±0.03</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30.48±0.03</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27.7±0.9</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sz="1500">
                          <a:sym typeface="Helvetica Neue"/>
                        </a:rPr>
                        <a:t>41.12±3.5</a:t>
                      </a:r>
                    </a:p>
                  </a:txBody>
                  <a:tcPr marL="50800" marR="50800" marT="50800" marB="50800" anchor="ctr" anchorCtr="0" horzOverflow="overflow">
                    <a:lnB w="38100">
                      <a:solidFill>
                        <a:srgbClr val="000000"/>
                      </a:solidFill>
                      <a:miter lim="400000"/>
                    </a:lnB>
                    <a:solidFill>
                      <a:srgbClr val="FFFFFF"/>
                    </a:solidFill>
                  </a:tcPr>
                </a:tc>
                <a:tc>
                  <a:txBody>
                    <a:bodyPr/>
                    <a:lstStyle/>
                    <a:p>
                      <a:pPr defTabSz="914400">
                        <a:defRPr sz="1800"/>
                      </a:pPr>
                      <a:r>
                        <a:rPr b="1" sz="1500">
                          <a:solidFill>
                            <a:srgbClr val="F9BA00"/>
                          </a:solidFill>
                          <a:sym typeface="Helvetica Neue"/>
                        </a:rPr>
                        <a:t>45.19±0.4</a:t>
                      </a:r>
                    </a:p>
                  </a:txBody>
                  <a:tcPr marL="50800" marR="50800" marT="50800" marB="50800" anchor="ctr" anchorCtr="0" horzOverflow="overflow">
                    <a:lnR w="38100">
                      <a:solidFill>
                        <a:srgbClr val="000000"/>
                      </a:solidFill>
                      <a:miter lim="400000"/>
                    </a:lnR>
                    <a:lnB w="38100">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Discussion"/>
          <p:cNvSpPr txBox="1"/>
          <p:nvPr>
            <p:ph type="title"/>
          </p:nvPr>
        </p:nvSpPr>
        <p:spPr>
          <a:prstGeom prst="rect">
            <a:avLst/>
          </a:prstGeom>
        </p:spPr>
        <p:txBody>
          <a:bodyPr/>
          <a:lstStyle>
            <a:lvl1pPr>
              <a:defRPr sz="6000"/>
            </a:lvl1pPr>
          </a:lstStyle>
          <a:p>
            <a:pPr/>
            <a:r>
              <a:t>Discussion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图像" descr="图像"/>
          <p:cNvPicPr>
            <a:picLocks noChangeAspect="1"/>
          </p:cNvPicPr>
          <p:nvPr/>
        </p:nvPicPr>
        <p:blipFill>
          <a:blip r:embed="rId2">
            <a:extLst/>
          </a:blip>
          <a:stretch>
            <a:fillRect/>
          </a:stretch>
        </p:blipFill>
        <p:spPr>
          <a:xfrm>
            <a:off x="547716" y="3724101"/>
            <a:ext cx="6321368" cy="4032597"/>
          </a:xfrm>
          <a:prstGeom prst="rect">
            <a:avLst/>
          </a:prstGeom>
          <a:ln w="12700">
            <a:miter lim="400000"/>
          </a:ln>
        </p:spPr>
      </p:pic>
      <p:sp>
        <p:nvSpPr>
          <p:cNvPr id="127" name="http://caiyunapp.com/map/#116.3883,39.9289"/>
          <p:cNvSpPr txBox="1"/>
          <p:nvPr/>
        </p:nvSpPr>
        <p:spPr>
          <a:xfrm>
            <a:off x="3957167" y="7952299"/>
            <a:ext cx="292774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b="0" sz="1200" u="sng">
                <a:solidFill>
                  <a:srgbClr val="0000EE"/>
                </a:solidFill>
                <a:latin typeface="Times"/>
                <a:ea typeface="Times"/>
                <a:cs typeface="Times"/>
                <a:sym typeface="Times"/>
                <a:hlinkClick r:id="rId3" invalidUrl="" action="" tgtFrame="" tooltip="" history="1" highlightClick="0" endSnd="0"/>
              </a:defRPr>
            </a:lvl1pPr>
          </a:lstStyle>
          <a:p>
            <a:pPr/>
            <a:r>
              <a:rPr>
                <a:hlinkClick r:id="rId3" invalidUrl="" action="" tgtFrame="" tooltip="" history="1" highlightClick="0" endSnd="0"/>
              </a:rPr>
              <a:t>http://caiyunapp.com/map/#116.3883,39.9289</a:t>
            </a:r>
          </a:p>
        </p:txBody>
      </p:sp>
      <p:pic>
        <p:nvPicPr>
          <p:cNvPr id="128" name="图像" descr="图像"/>
          <p:cNvPicPr>
            <a:picLocks noChangeAspect="1"/>
          </p:cNvPicPr>
          <p:nvPr/>
        </p:nvPicPr>
        <p:blipFill>
          <a:blip r:embed="rId4">
            <a:extLst/>
          </a:blip>
          <a:stretch>
            <a:fillRect/>
          </a:stretch>
        </p:blipFill>
        <p:spPr>
          <a:xfrm>
            <a:off x="10633944" y="546184"/>
            <a:ext cx="1939432" cy="1939432"/>
          </a:xfrm>
          <a:prstGeom prst="rect">
            <a:avLst/>
          </a:prstGeom>
          <a:ln w="12700">
            <a:miter lim="400000"/>
          </a:ln>
        </p:spPr>
      </p:pic>
      <p:pic>
        <p:nvPicPr>
          <p:cNvPr id="129" name="图像" descr="图像"/>
          <p:cNvPicPr>
            <a:picLocks noChangeAspect="1"/>
          </p:cNvPicPr>
          <p:nvPr/>
        </p:nvPicPr>
        <p:blipFill>
          <a:blip r:embed="rId5">
            <a:extLst/>
          </a:blip>
          <a:stretch>
            <a:fillRect/>
          </a:stretch>
        </p:blipFill>
        <p:spPr>
          <a:xfrm>
            <a:off x="8310309" y="4199494"/>
            <a:ext cx="1816019" cy="2568176"/>
          </a:xfrm>
          <a:prstGeom prst="rect">
            <a:avLst/>
          </a:prstGeom>
          <a:ln w="12700">
            <a:miter lim="400000"/>
          </a:ln>
        </p:spPr>
      </p:pic>
      <p:sp>
        <p:nvSpPr>
          <p:cNvPr id="130" name="“小爱同学，请问北京未来几天的空气质量如何”"/>
          <p:cNvSpPr txBox="1"/>
          <p:nvPr/>
        </p:nvSpPr>
        <p:spPr>
          <a:xfrm>
            <a:off x="7213396" y="6847997"/>
            <a:ext cx="569526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EC7026"/>
                </a:solidFill>
              </a:defRPr>
            </a:lvl1pPr>
          </a:lstStyle>
          <a:p>
            <a:pPr defTabSz="914400"/>
            <a:r>
              <a:t>“小爱同学，请问北京未来几天的空气质量如何”</a:t>
            </a:r>
          </a:p>
        </p:txBody>
      </p:sp>
      <p:pic>
        <p:nvPicPr>
          <p:cNvPr id="131" name="图像" descr="图像"/>
          <p:cNvPicPr>
            <a:picLocks noChangeAspect="1"/>
          </p:cNvPicPr>
          <p:nvPr/>
        </p:nvPicPr>
        <p:blipFill>
          <a:blip r:embed="rId6">
            <a:extLst/>
          </a:blip>
          <a:stretch>
            <a:fillRect/>
          </a:stretch>
        </p:blipFill>
        <p:spPr>
          <a:xfrm>
            <a:off x="10322959" y="4876241"/>
            <a:ext cx="1131486" cy="1214683"/>
          </a:xfrm>
          <a:prstGeom prst="rect">
            <a:avLst/>
          </a:prstGeom>
          <a:ln w="12700">
            <a:miter lim="400000"/>
          </a:ln>
        </p:spPr>
      </p:pic>
      <p:sp>
        <p:nvSpPr>
          <p:cNvPr id="132" name="彩云天气"/>
          <p:cNvSpPr txBox="1"/>
          <p:nvPr>
            <p:ph type="title"/>
          </p:nvPr>
        </p:nvSpPr>
        <p:spPr>
          <a:prstGeom prst="rect">
            <a:avLst/>
          </a:prstGeom>
        </p:spPr>
        <p:txBody>
          <a:bodyPr/>
          <a:lstStyle>
            <a:lvl1pPr>
              <a:defRPr sz="6000"/>
            </a:lvl1pPr>
          </a:lstStyle>
          <a:p>
            <a:pPr/>
            <a:r>
              <a:t>彩云天气</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Background"/>
          <p:cNvSpPr txBox="1"/>
          <p:nvPr>
            <p:ph type="title"/>
          </p:nvPr>
        </p:nvSpPr>
        <p:spPr>
          <a:prstGeom prst="rect">
            <a:avLst/>
          </a:prstGeom>
        </p:spPr>
        <p:txBody>
          <a:bodyPr/>
          <a:lstStyle>
            <a:lvl1pPr algn="l">
              <a:defRPr sz="6000"/>
            </a:lvl1pPr>
          </a:lstStyle>
          <a:p>
            <a:pPr/>
            <a:r>
              <a:t>Background</a:t>
            </a:r>
          </a:p>
        </p:txBody>
      </p:sp>
      <p:sp>
        <p:nvSpPr>
          <p:cNvPr id="135" name="PM 2.5…"/>
          <p:cNvSpPr txBox="1"/>
          <p:nvPr>
            <p:ph type="body" sz="half" idx="1"/>
          </p:nvPr>
        </p:nvSpPr>
        <p:spPr>
          <a:xfrm>
            <a:off x="814183" y="2413722"/>
            <a:ext cx="5179468" cy="6286501"/>
          </a:xfrm>
          <a:prstGeom prst="rect">
            <a:avLst/>
          </a:prstGeom>
        </p:spPr>
        <p:txBody>
          <a:bodyPr/>
          <a:lstStyle/>
          <a:p>
            <a:pPr marL="331470" indent="-331470" defTabSz="508254">
              <a:spcBef>
                <a:spcPts val="800"/>
              </a:spcBef>
              <a:defRPr sz="1914"/>
            </a:pPr>
            <a:r>
              <a:t>PM 2.5</a:t>
            </a:r>
          </a:p>
          <a:p>
            <a:pPr lvl="1" marL="718184" indent="-331470" defTabSz="508254">
              <a:spcBef>
                <a:spcPts val="800"/>
              </a:spcBef>
              <a:defRPr sz="1914"/>
            </a:pPr>
            <a:r>
              <a:t>Fine Particulate Matter (PM2.5) consists of particles with aerodynamic diameters less than 2.5um.</a:t>
            </a:r>
          </a:p>
          <a:p>
            <a:pPr lvl="1" marL="718184" indent="-331470" defTabSz="508254">
              <a:spcBef>
                <a:spcPts val="800"/>
              </a:spcBef>
              <a:defRPr sz="1914"/>
            </a:pPr>
            <a:r>
              <a:t>one type of Air Pollutants (PM10, SO2, O3, NO, etc.) </a:t>
            </a:r>
          </a:p>
          <a:p>
            <a:pPr lvl="1" marL="652581" indent="-265866" defTabSz="508254">
              <a:spcBef>
                <a:spcPts val="800"/>
              </a:spcBef>
              <a:defRPr sz="1914"/>
            </a:pPr>
            <a:r>
              <a:t>Long-term exposure to </a:t>
            </a:r>
            <a:r>
              <a:rPr b="1"/>
              <a:t>polluted air</a:t>
            </a:r>
            <a:r>
              <a:t> can have permanent </a:t>
            </a:r>
            <a:r>
              <a:rPr b="1"/>
              <a:t>health effects</a:t>
            </a:r>
            <a:r>
              <a:t> such as: Accelerated aging of the lungs. Loss of lung capacity and decreased lung function.</a:t>
            </a:r>
          </a:p>
          <a:p>
            <a:pPr lvl="1" marL="652581" indent="-265866" defTabSz="508254">
              <a:spcBef>
                <a:spcPts val="800"/>
              </a:spcBef>
              <a:defRPr sz="1914"/>
            </a:pPr>
            <a:r>
              <a:t>global issue</a:t>
            </a:r>
          </a:p>
          <a:p>
            <a:pPr marL="331470" indent="-331470" defTabSz="508254">
              <a:spcBef>
                <a:spcPts val="900"/>
              </a:spcBef>
              <a:defRPr sz="1914"/>
            </a:pPr>
            <a:r>
              <a:t>Challenges</a:t>
            </a:r>
          </a:p>
          <a:p>
            <a:pPr lvl="1" marL="652581" indent="-265866" defTabSz="508254">
              <a:spcBef>
                <a:spcPts val="800"/>
              </a:spcBef>
              <a:defRPr sz="1914"/>
            </a:pPr>
            <a:r>
              <a:t>long-term spatio-temporal correlation</a:t>
            </a:r>
          </a:p>
          <a:p>
            <a:pPr lvl="1" marL="652581" indent="-265866" defTabSz="508254">
              <a:spcBef>
                <a:spcPts val="800"/>
              </a:spcBef>
              <a:defRPr sz="1914"/>
            </a:pPr>
            <a:r>
              <a:t>Interpretability</a:t>
            </a:r>
          </a:p>
          <a:p>
            <a:pPr lvl="1" marL="652581" indent="-265866" defTabSz="508254">
              <a:spcBef>
                <a:spcPts val="800"/>
              </a:spcBef>
              <a:defRPr sz="1914"/>
            </a:pPr>
            <a:r>
              <a:t>Incorporate with domain knowledge of meteorology and environmental science</a:t>
            </a:r>
          </a:p>
        </p:txBody>
      </p:sp>
      <p:pic>
        <p:nvPicPr>
          <p:cNvPr id="136" name="图像" descr="图像"/>
          <p:cNvPicPr>
            <a:picLocks noChangeAspect="1"/>
          </p:cNvPicPr>
          <p:nvPr/>
        </p:nvPicPr>
        <p:blipFill>
          <a:blip r:embed="rId2">
            <a:extLst/>
          </a:blip>
          <a:stretch>
            <a:fillRect/>
          </a:stretch>
        </p:blipFill>
        <p:spPr>
          <a:xfrm>
            <a:off x="7615155" y="6064250"/>
            <a:ext cx="3689912" cy="3003146"/>
          </a:xfrm>
          <a:prstGeom prst="rect">
            <a:avLst/>
          </a:prstGeom>
          <a:ln w="12700">
            <a:miter lim="400000"/>
          </a:ln>
        </p:spPr>
      </p:pic>
      <p:pic>
        <p:nvPicPr>
          <p:cNvPr id="137" name="图像" descr="图像"/>
          <p:cNvPicPr>
            <a:picLocks noChangeAspect="1"/>
          </p:cNvPicPr>
          <p:nvPr/>
        </p:nvPicPr>
        <p:blipFill>
          <a:blip r:embed="rId3">
            <a:extLst/>
          </a:blip>
          <a:stretch>
            <a:fillRect/>
          </a:stretch>
        </p:blipFill>
        <p:spPr>
          <a:xfrm>
            <a:off x="5968388" y="2310060"/>
            <a:ext cx="6983447" cy="339786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PM2.5 Data"/>
          <p:cNvSpPr txBox="1"/>
          <p:nvPr>
            <p:ph type="ctrTitle"/>
          </p:nvPr>
        </p:nvSpPr>
        <p:spPr>
          <a:xfrm>
            <a:off x="952500" y="254000"/>
            <a:ext cx="11099800" cy="2159000"/>
          </a:xfrm>
          <a:prstGeom prst="rect">
            <a:avLst/>
          </a:prstGeom>
        </p:spPr>
        <p:txBody>
          <a:bodyPr anchor="ctr"/>
          <a:lstStyle>
            <a:lvl1pPr algn="l">
              <a:defRPr sz="6000"/>
            </a:lvl1pPr>
          </a:lstStyle>
          <a:p>
            <a:pPr/>
            <a:r>
              <a:t>PM2.5 Data</a:t>
            </a:r>
          </a:p>
        </p:txBody>
      </p:sp>
      <p:sp>
        <p:nvSpPr>
          <p:cNvPr id="140" name="Time-Lapse Video Shows Smog Enveloping Beijing, https://www.youtube.com/watch?v=BPzzlBVtXH0"/>
          <p:cNvSpPr txBox="1"/>
          <p:nvPr/>
        </p:nvSpPr>
        <p:spPr>
          <a:xfrm>
            <a:off x="3959713" y="9153466"/>
            <a:ext cx="8696475" cy="3112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4600"/>
              </a:lnSpc>
              <a:defRPr b="0" sz="1500">
                <a:ln w="0" cap="flat">
                  <a:solidFill>
                    <a:srgbClr val="000000"/>
                  </a:solidFill>
                  <a:prstDash val="solid"/>
                  <a:miter lim="400000"/>
                </a:ln>
                <a:latin typeface="Arial"/>
                <a:ea typeface="Arial"/>
                <a:cs typeface="Arial"/>
                <a:sym typeface="Arial"/>
              </a:defRPr>
            </a:pPr>
            <a:r>
              <a:t>Time-Lapse Video Shows Smog Enveloping Beijing, </a:t>
            </a:r>
            <a:r>
              <a:rPr u="sng">
                <a:hlinkClick r:id="rId2" invalidUrl="" action="" tgtFrame="" tooltip="" history="1" highlightClick="0" endSnd="0"/>
              </a:rPr>
              <a:t>https://www.youtube.com/watch?v=BPzzlBVtXH0</a:t>
            </a:r>
          </a:p>
        </p:txBody>
      </p:sp>
      <p:pic>
        <p:nvPicPr>
          <p:cNvPr id="141" name="wsj Haze.mp4" descr="wsj Haz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32602" y="2202023"/>
            <a:ext cx="11425910" cy="642707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313300" fill="hold"/>
                                        <p:tgtEl>
                                          <p:spTgt spid="1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PM2.5 Data"/>
          <p:cNvSpPr txBox="1"/>
          <p:nvPr>
            <p:ph type="ctrTitle"/>
          </p:nvPr>
        </p:nvSpPr>
        <p:spPr>
          <a:xfrm>
            <a:off x="952500" y="254000"/>
            <a:ext cx="11099800" cy="2159000"/>
          </a:xfrm>
          <a:prstGeom prst="rect">
            <a:avLst/>
          </a:prstGeom>
        </p:spPr>
        <p:txBody>
          <a:bodyPr anchor="ctr"/>
          <a:lstStyle>
            <a:lvl1pPr algn="l">
              <a:defRPr sz="6000"/>
            </a:lvl1pPr>
          </a:lstStyle>
          <a:p>
            <a:pPr/>
            <a:r>
              <a:t>PM2.5 Data</a:t>
            </a:r>
          </a:p>
        </p:txBody>
      </p:sp>
      <p:sp>
        <p:nvSpPr>
          <p:cNvPr id="144" name="Spatio-Temporal Correlation between Air Quality Monitoring Stations."/>
          <p:cNvSpPr txBox="1"/>
          <p:nvPr>
            <p:ph type="subTitle" sz="quarter" idx="1"/>
          </p:nvPr>
        </p:nvSpPr>
        <p:spPr>
          <a:xfrm>
            <a:off x="501627" y="1957512"/>
            <a:ext cx="11099801" cy="1049888"/>
          </a:xfrm>
          <a:prstGeom prst="rect">
            <a:avLst/>
          </a:prstGeom>
        </p:spPr>
        <p:txBody>
          <a:bodyPr anchor="ctr"/>
          <a:lstStyle>
            <a:lvl1pPr marL="277812" indent="-277812" algn="l">
              <a:spcBef>
                <a:spcPts val="2900"/>
              </a:spcBef>
              <a:buSzPct val="145000"/>
              <a:buChar char="•"/>
              <a:defRPr sz="2600"/>
            </a:lvl1pPr>
          </a:lstStyle>
          <a:p>
            <a:pPr/>
            <a:r>
              <a:t>Spatio-Temporal Correlation between Air Quality Monitoring Stations.</a:t>
            </a:r>
          </a:p>
        </p:txBody>
      </p:sp>
      <p:pic>
        <p:nvPicPr>
          <p:cNvPr id="145" name="图像" descr="图像"/>
          <p:cNvPicPr>
            <a:picLocks noChangeAspect="1"/>
          </p:cNvPicPr>
          <p:nvPr/>
        </p:nvPicPr>
        <p:blipFill>
          <a:blip r:embed="rId2">
            <a:extLst/>
          </a:blip>
          <a:stretch>
            <a:fillRect/>
          </a:stretch>
        </p:blipFill>
        <p:spPr>
          <a:xfrm>
            <a:off x="6722385" y="2867589"/>
            <a:ext cx="3941981" cy="3010046"/>
          </a:xfrm>
          <a:prstGeom prst="rect">
            <a:avLst/>
          </a:prstGeom>
          <a:ln w="12700">
            <a:miter lim="400000"/>
          </a:ln>
        </p:spPr>
      </p:pic>
      <p:sp>
        <p:nvSpPr>
          <p:cNvPr id="146" name="Monitoring Stations Distribution（122°E-102°E and 28°N-42°N）"/>
          <p:cNvSpPr txBox="1"/>
          <p:nvPr/>
        </p:nvSpPr>
        <p:spPr>
          <a:xfrm>
            <a:off x="5977089" y="5805663"/>
            <a:ext cx="5432572" cy="558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60831">
              <a:spcBef>
                <a:spcPts val="2700"/>
              </a:spcBef>
              <a:defRPr b="0" sz="1440"/>
            </a:lvl1pPr>
          </a:lstStyle>
          <a:p>
            <a:pPr/>
            <a:r>
              <a:t>Monitoring Stations Distribution（122°E-102°E and 28°N-42°N）</a:t>
            </a:r>
          </a:p>
        </p:txBody>
      </p:sp>
      <p:pic>
        <p:nvPicPr>
          <p:cNvPr id="147" name="图像" descr="图像"/>
          <p:cNvPicPr>
            <a:picLocks noChangeAspect="1"/>
          </p:cNvPicPr>
          <p:nvPr/>
        </p:nvPicPr>
        <p:blipFill>
          <a:blip r:embed="rId3">
            <a:extLst/>
          </a:blip>
          <a:stretch>
            <a:fillRect/>
          </a:stretch>
        </p:blipFill>
        <p:spPr>
          <a:xfrm>
            <a:off x="1457621" y="2919810"/>
            <a:ext cx="4312068" cy="2905604"/>
          </a:xfrm>
          <a:prstGeom prst="rect">
            <a:avLst/>
          </a:prstGeom>
          <a:ln w="12700">
            <a:miter lim="400000"/>
          </a:ln>
        </p:spPr>
      </p:pic>
      <p:sp>
        <p:nvSpPr>
          <p:cNvPr id="148" name="Satellite Image from NASA"/>
          <p:cNvSpPr txBox="1"/>
          <p:nvPr/>
        </p:nvSpPr>
        <p:spPr>
          <a:xfrm>
            <a:off x="2305202" y="5805663"/>
            <a:ext cx="3002789" cy="558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b="0" sz="1500"/>
            </a:lvl1pPr>
          </a:lstStyle>
          <a:p>
            <a:pPr/>
            <a:r>
              <a:t>Satellite Image from NASA</a:t>
            </a:r>
          </a:p>
        </p:txBody>
      </p:sp>
      <p:sp>
        <p:nvSpPr>
          <p:cNvPr id="149" name="PM2.5 point-wise time series"/>
          <p:cNvSpPr txBox="1"/>
          <p:nvPr/>
        </p:nvSpPr>
        <p:spPr>
          <a:xfrm>
            <a:off x="7438926" y="9162777"/>
            <a:ext cx="3280652" cy="558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b="0" sz="1500"/>
            </a:lvl1pPr>
          </a:lstStyle>
          <a:p>
            <a:pPr/>
            <a:r>
              <a:t>PM2.5 point-wise time series</a:t>
            </a:r>
          </a:p>
        </p:txBody>
      </p:sp>
      <p:pic>
        <p:nvPicPr>
          <p:cNvPr id="150" name="图像" descr="图像"/>
          <p:cNvPicPr>
            <a:picLocks noChangeAspect="1"/>
          </p:cNvPicPr>
          <p:nvPr/>
        </p:nvPicPr>
        <p:blipFill>
          <a:blip r:embed="rId4">
            <a:extLst/>
          </a:blip>
          <a:stretch>
            <a:fillRect/>
          </a:stretch>
        </p:blipFill>
        <p:spPr>
          <a:xfrm>
            <a:off x="6778735" y="6332223"/>
            <a:ext cx="3829279" cy="2905604"/>
          </a:xfrm>
          <a:prstGeom prst="rect">
            <a:avLst/>
          </a:prstGeom>
          <a:ln w="12700">
            <a:miter lim="400000"/>
          </a:ln>
        </p:spPr>
      </p:pic>
      <p:pic>
        <p:nvPicPr>
          <p:cNvPr id="151" name="图像" descr="图像"/>
          <p:cNvPicPr>
            <a:picLocks noChangeAspect="1"/>
          </p:cNvPicPr>
          <p:nvPr/>
        </p:nvPicPr>
        <p:blipFill>
          <a:blip r:embed="rId5">
            <a:extLst/>
          </a:blip>
          <a:stretch>
            <a:fillRect/>
          </a:stretch>
        </p:blipFill>
        <p:spPr>
          <a:xfrm>
            <a:off x="1900654" y="6439525"/>
            <a:ext cx="3426002" cy="2648241"/>
          </a:xfrm>
          <a:prstGeom prst="rect">
            <a:avLst/>
          </a:prstGeom>
          <a:ln w="12700">
            <a:miter lim="400000"/>
          </a:ln>
        </p:spPr>
      </p:pic>
      <p:sp>
        <p:nvSpPr>
          <p:cNvPr id="152" name="Jing-jin-ji Area City Distribution"/>
          <p:cNvSpPr txBox="1"/>
          <p:nvPr/>
        </p:nvSpPr>
        <p:spPr>
          <a:xfrm>
            <a:off x="2305202" y="9162777"/>
            <a:ext cx="3002789" cy="558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b="0" sz="1500"/>
            </a:lvl1pPr>
          </a:lstStyle>
          <a:p>
            <a:pPr/>
            <a:r>
              <a:t>Jing-jin-ji Area City Distribution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elated Works"/>
          <p:cNvSpPr txBox="1"/>
          <p:nvPr>
            <p:ph type="title"/>
          </p:nvPr>
        </p:nvSpPr>
        <p:spPr>
          <a:prstGeom prst="rect">
            <a:avLst/>
          </a:prstGeom>
        </p:spPr>
        <p:txBody>
          <a:bodyPr/>
          <a:lstStyle>
            <a:lvl1pPr algn="l">
              <a:defRPr sz="6000"/>
            </a:lvl1pPr>
          </a:lstStyle>
          <a:p>
            <a:pPr/>
            <a:r>
              <a:t>Related Works</a:t>
            </a:r>
          </a:p>
        </p:txBody>
      </p:sp>
      <p:sp>
        <p:nvSpPr>
          <p:cNvPr id="155" name="Grid-based Method…"/>
          <p:cNvSpPr txBox="1"/>
          <p:nvPr>
            <p:ph type="body" sz="half" idx="1"/>
          </p:nvPr>
        </p:nvSpPr>
        <p:spPr>
          <a:xfrm>
            <a:off x="698668" y="2122077"/>
            <a:ext cx="5656995" cy="6833854"/>
          </a:xfrm>
          <a:prstGeom prst="rect">
            <a:avLst/>
          </a:prstGeom>
        </p:spPr>
        <p:txBody>
          <a:bodyPr/>
          <a:lstStyle/>
          <a:p>
            <a:pPr lvl="1" marL="524093" indent="-181828" defTabSz="352043">
              <a:lnSpc>
                <a:spcPts val="3200"/>
              </a:lnSpc>
              <a:spcBef>
                <a:spcPts val="900"/>
              </a:spcBef>
              <a:defRPr sz="1770">
                <a:ln w="0" cap="flat">
                  <a:solidFill>
                    <a:srgbClr val="000000"/>
                  </a:solidFill>
                  <a:prstDash val="solid"/>
                  <a:miter lim="400000"/>
                </a:ln>
              </a:defRPr>
            </a:pPr>
          </a:p>
          <a:p>
            <a:pPr marL="342264" indent="-342264" defTabSz="449833">
              <a:spcBef>
                <a:spcPts val="1000"/>
              </a:spcBef>
              <a:defRPr b="1" sz="1770"/>
            </a:pPr>
            <a:r>
              <a:t>Grid-based Method</a:t>
            </a:r>
          </a:p>
          <a:p>
            <a:pPr marL="417237" indent="-417237" defTabSz="352043">
              <a:lnSpc>
                <a:spcPts val="3200"/>
              </a:lnSpc>
              <a:spcBef>
                <a:spcPts val="900"/>
              </a:spcBef>
              <a:buSzTx/>
              <a:buNone/>
              <a:defRPr sz="1770">
                <a:ln w="0" cap="flat">
                  <a:solidFill>
                    <a:srgbClr val="000000"/>
                  </a:solidFill>
                  <a:prstDash val="solid"/>
                  <a:miter lim="400000"/>
                </a:ln>
              </a:defRPr>
            </a:pPr>
          </a:p>
          <a:p>
            <a:pPr lvl="1" marL="470614" indent="-128349" defTabSz="352043">
              <a:lnSpc>
                <a:spcPts val="3200"/>
              </a:lnSpc>
              <a:spcBef>
                <a:spcPts val="900"/>
              </a:spcBef>
              <a:defRPr sz="1770">
                <a:ln w="0" cap="flat">
                  <a:solidFill>
                    <a:srgbClr val="000000"/>
                  </a:solidFill>
                  <a:prstDash val="solid"/>
                  <a:miter lim="400000"/>
                </a:ln>
              </a:defRPr>
            </a:pPr>
            <a:r>
              <a:t>Y. Liang, S. Ke, J. Zhang, X. Yi, and Y. Zheng, “Geoman: Multi-level attention networks for geo-sensory time series prediction,” in </a:t>
            </a:r>
            <a:r>
              <a:rPr i="1"/>
              <a:t>IJCAI International Joint Conference on Artificial Intelligence</a:t>
            </a:r>
            <a:r>
              <a:t>, 2018, vol. 2018-July, pp. 3428–3434.</a:t>
            </a:r>
          </a:p>
          <a:p>
            <a:pPr lvl="1" marL="470614" indent="-128349" defTabSz="352043">
              <a:lnSpc>
                <a:spcPts val="3200"/>
              </a:lnSpc>
              <a:spcBef>
                <a:spcPts val="900"/>
              </a:spcBef>
              <a:defRPr sz="1770">
                <a:ln w="0" cap="flat">
                  <a:solidFill>
                    <a:srgbClr val="000000"/>
                  </a:solidFill>
                  <a:prstDash val="solid"/>
                  <a:miter lim="400000"/>
                </a:ln>
              </a:defRPr>
            </a:pPr>
            <a:r>
              <a:t>Z. Qi, T. Wang, G. Song, W. Hu, X. Li, and Z. Zhang, “Deep Air Learning: Interpolation, Prediction, and Feature Analysis of Fine-Grained Air Quality,” </a:t>
            </a:r>
            <a:r>
              <a:rPr i="1"/>
              <a:t>IEEE Trans. Knowl. Data Eng.</a:t>
            </a:r>
            <a:r>
              <a:t>, vol. 30, no. 12, pp. 2285–2297, 2018.</a:t>
            </a:r>
          </a:p>
          <a:p>
            <a:pPr lvl="1" marL="684529" indent="-342264" defTabSz="449833">
              <a:spcBef>
                <a:spcPts val="1000"/>
              </a:spcBef>
              <a:defRPr b="1" sz="1770">
                <a:solidFill>
                  <a:srgbClr val="FF2600"/>
                </a:solidFill>
              </a:defRPr>
            </a:pPr>
            <a:r>
              <a:t>drawbacks</a:t>
            </a:r>
          </a:p>
          <a:p>
            <a:pPr lvl="2" marL="1026794" indent="-342264" defTabSz="449833">
              <a:spcBef>
                <a:spcPts val="1000"/>
              </a:spcBef>
              <a:defRPr sz="1770">
                <a:solidFill>
                  <a:srgbClr val="FF2600"/>
                </a:solidFill>
              </a:defRPr>
            </a:pPr>
            <a:r>
              <a:t>Introduce in introduce the inaccurate interpolation (idw) data</a:t>
            </a:r>
          </a:p>
          <a:p>
            <a:pPr lvl="2" marL="1026794" indent="-342264" defTabSz="449833">
              <a:spcBef>
                <a:spcPts val="1000"/>
              </a:spcBef>
              <a:defRPr sz="1770">
                <a:solidFill>
                  <a:srgbClr val="FF2600"/>
                </a:solidFill>
              </a:defRPr>
            </a:pPr>
            <a:r>
              <a:t>fixed resolution</a:t>
            </a:r>
          </a:p>
          <a:p>
            <a:pPr lvl="2" marL="1026794" indent="-342264" defTabSz="449833">
              <a:spcBef>
                <a:spcPts val="1000"/>
              </a:spcBef>
              <a:defRPr sz="1770">
                <a:solidFill>
                  <a:srgbClr val="FF2600"/>
                </a:solidFill>
              </a:defRPr>
            </a:pPr>
            <a:r>
              <a:t>unable to model "</a:t>
            </a:r>
            <a:r>
              <a:rPr b="1"/>
              <a:t>long</a:t>
            </a:r>
            <a:r>
              <a:t>"-term spatio-temporal correlation</a:t>
            </a:r>
          </a:p>
        </p:txBody>
      </p:sp>
      <p:pic>
        <p:nvPicPr>
          <p:cNvPr id="156" name="图像" descr="图像"/>
          <p:cNvPicPr>
            <a:picLocks noChangeAspect="1"/>
          </p:cNvPicPr>
          <p:nvPr/>
        </p:nvPicPr>
        <p:blipFill>
          <a:blip r:embed="rId3">
            <a:extLst/>
          </a:blip>
          <a:stretch>
            <a:fillRect/>
          </a:stretch>
        </p:blipFill>
        <p:spPr>
          <a:xfrm>
            <a:off x="6296956" y="6513749"/>
            <a:ext cx="3416508" cy="2568868"/>
          </a:xfrm>
          <a:prstGeom prst="rect">
            <a:avLst/>
          </a:prstGeom>
          <a:ln w="12700">
            <a:miter lim="400000"/>
          </a:ln>
        </p:spPr>
      </p:pic>
      <p:pic>
        <p:nvPicPr>
          <p:cNvPr id="157" name="图像" descr="图像"/>
          <p:cNvPicPr>
            <a:picLocks noChangeAspect="1"/>
          </p:cNvPicPr>
          <p:nvPr/>
        </p:nvPicPr>
        <p:blipFill>
          <a:blip r:embed="rId4">
            <a:extLst/>
          </a:blip>
          <a:stretch>
            <a:fillRect/>
          </a:stretch>
        </p:blipFill>
        <p:spPr>
          <a:xfrm>
            <a:off x="9779971" y="6681070"/>
            <a:ext cx="2778006" cy="2234226"/>
          </a:xfrm>
          <a:prstGeom prst="rect">
            <a:avLst/>
          </a:prstGeom>
          <a:ln w="12700">
            <a:miter lim="400000"/>
          </a:ln>
        </p:spPr>
      </p:pic>
      <p:sp>
        <p:nvSpPr>
          <p:cNvPr id="158" name="Air quality monitoring station distribution of China"/>
          <p:cNvSpPr txBox="1"/>
          <p:nvPr/>
        </p:nvSpPr>
        <p:spPr>
          <a:xfrm>
            <a:off x="8160711" y="5933486"/>
            <a:ext cx="3976101" cy="287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1300"/>
            </a:lvl1pPr>
          </a:lstStyle>
          <a:p>
            <a:pPr/>
            <a:r>
              <a:t>Air quality monitoring station distribution of China</a:t>
            </a:r>
          </a:p>
        </p:txBody>
      </p:sp>
      <p:pic>
        <p:nvPicPr>
          <p:cNvPr id="159" name="图像" descr="图像"/>
          <p:cNvPicPr>
            <a:picLocks noChangeAspect="1"/>
          </p:cNvPicPr>
          <p:nvPr/>
        </p:nvPicPr>
        <p:blipFill>
          <a:blip r:embed="rId5">
            <a:extLst/>
          </a:blip>
          <a:stretch>
            <a:fillRect/>
          </a:stretch>
        </p:blipFill>
        <p:spPr>
          <a:xfrm>
            <a:off x="7896320" y="2668221"/>
            <a:ext cx="3941981" cy="301004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Related Works"/>
          <p:cNvSpPr txBox="1"/>
          <p:nvPr>
            <p:ph type="title"/>
          </p:nvPr>
        </p:nvSpPr>
        <p:spPr>
          <a:prstGeom prst="rect">
            <a:avLst/>
          </a:prstGeom>
        </p:spPr>
        <p:txBody>
          <a:bodyPr/>
          <a:lstStyle>
            <a:lvl1pPr algn="l">
              <a:defRPr sz="6000"/>
            </a:lvl1pPr>
          </a:lstStyle>
          <a:p>
            <a:pPr/>
            <a:r>
              <a:t>Related Works</a:t>
            </a:r>
          </a:p>
        </p:txBody>
      </p:sp>
      <p:sp>
        <p:nvSpPr>
          <p:cNvPr id="164" name="Graph-based Method…"/>
          <p:cNvSpPr txBox="1"/>
          <p:nvPr>
            <p:ph type="body" sz="half" idx="1"/>
          </p:nvPr>
        </p:nvSpPr>
        <p:spPr>
          <a:xfrm>
            <a:off x="519401" y="2597150"/>
            <a:ext cx="4942794" cy="6286500"/>
          </a:xfrm>
          <a:prstGeom prst="rect">
            <a:avLst/>
          </a:prstGeom>
        </p:spPr>
        <p:txBody>
          <a:bodyPr/>
          <a:lstStyle/>
          <a:p>
            <a:pPr marL="426719" indent="-426719" defTabSz="560831">
              <a:spcBef>
                <a:spcPts val="1200"/>
              </a:spcBef>
              <a:defRPr b="1" sz="1824"/>
            </a:pPr>
            <a:r>
              <a:t>Graph-based Method</a:t>
            </a:r>
          </a:p>
          <a:p>
            <a:pPr marL="426719" indent="-426719" defTabSz="560831">
              <a:spcBef>
                <a:spcPts val="1200"/>
              </a:spcBef>
              <a:defRPr sz="1824"/>
            </a:pPr>
          </a:p>
          <a:p>
            <a:pPr lvl="1" marL="653414" indent="-226695" defTabSz="438911">
              <a:lnSpc>
                <a:spcPts val="3500"/>
              </a:lnSpc>
              <a:spcBef>
                <a:spcPts val="1100"/>
              </a:spcBef>
              <a:defRPr sz="1824">
                <a:ln w="0" cap="flat">
                  <a:solidFill>
                    <a:srgbClr val="000000"/>
                  </a:solidFill>
                  <a:prstDash val="solid"/>
                  <a:miter lim="400000"/>
                </a:ln>
              </a:defRPr>
            </a:pPr>
            <a:r>
              <a:t>Y. Lin </a:t>
            </a:r>
            <a:r>
              <a:rPr i="1"/>
              <a:t>et al.</a:t>
            </a:r>
            <a:r>
              <a:t>, “Exploiting spatiotemporal patterns for accurate air quality forecasting using deep learning,” </a:t>
            </a:r>
            <a:r>
              <a:rPr i="1"/>
              <a:t>GIS Proc. ACM Int. Symp. Adv. Geogr. Inf. Syst.</a:t>
            </a:r>
            <a:r>
              <a:t>, pp. 359–368, 2018.</a:t>
            </a:r>
          </a:p>
          <a:p>
            <a:pPr lvl="1" marL="653414" indent="-226695" defTabSz="438911">
              <a:lnSpc>
                <a:spcPts val="3500"/>
              </a:lnSpc>
              <a:spcBef>
                <a:spcPts val="1100"/>
              </a:spcBef>
              <a:defRPr sz="1824">
                <a:ln w="0" cap="flat">
                  <a:solidFill>
                    <a:srgbClr val="000000"/>
                  </a:solidFill>
                  <a:prstDash val="solid"/>
                  <a:miter lim="400000"/>
                </a:ln>
              </a:defRPr>
            </a:pPr>
            <a:r>
              <a:t>Y. Qi, Q. Li, H. Karimian, and D. Liu, “A hybrid model for spatiotemporal forecasting of PM 2.5 based on graph convolutional neural network and long short-term memory,” </a:t>
            </a:r>
            <a:r>
              <a:rPr i="1"/>
              <a:t>Sci. Total Environ.</a:t>
            </a:r>
            <a:r>
              <a:t>, vol. 664, pp. 1–10, 2019.</a:t>
            </a:r>
          </a:p>
          <a:p>
            <a:pPr lvl="1" marL="853439" indent="-426719" defTabSz="560831">
              <a:spcBef>
                <a:spcPts val="1200"/>
              </a:spcBef>
              <a:defRPr b="1" sz="1824">
                <a:solidFill>
                  <a:srgbClr val="FF2600"/>
                </a:solidFill>
              </a:defRPr>
            </a:pPr>
            <a:r>
              <a:t>drawbacks</a:t>
            </a:r>
          </a:p>
          <a:p>
            <a:pPr lvl="2" marL="1280159" indent="-426719" defTabSz="560831">
              <a:spcBef>
                <a:spcPts val="1200"/>
              </a:spcBef>
              <a:defRPr sz="1824">
                <a:solidFill>
                  <a:srgbClr val="FF2600"/>
                </a:solidFill>
              </a:defRPr>
            </a:pPr>
            <a:r>
              <a:t>small spatio-temporal scale</a:t>
            </a:r>
          </a:p>
          <a:p>
            <a:pPr lvl="2" marL="1280159" indent="-426719" defTabSz="560831">
              <a:spcBef>
                <a:spcPts val="1200"/>
              </a:spcBef>
              <a:defRPr sz="1824">
                <a:solidFill>
                  <a:srgbClr val="FF2600"/>
                </a:solidFill>
              </a:defRPr>
            </a:pPr>
            <a:r>
              <a:t>lack of enough domain knowledge</a:t>
            </a:r>
          </a:p>
        </p:txBody>
      </p:sp>
      <p:pic>
        <p:nvPicPr>
          <p:cNvPr id="165" name="图像" descr="图像"/>
          <p:cNvPicPr>
            <a:picLocks noChangeAspect="1"/>
          </p:cNvPicPr>
          <p:nvPr/>
        </p:nvPicPr>
        <p:blipFill>
          <a:blip r:embed="rId3">
            <a:extLst/>
          </a:blip>
          <a:stretch>
            <a:fillRect/>
          </a:stretch>
        </p:blipFill>
        <p:spPr>
          <a:xfrm>
            <a:off x="5818714" y="3208960"/>
            <a:ext cx="6990684" cy="2240503"/>
          </a:xfrm>
          <a:prstGeom prst="rect">
            <a:avLst/>
          </a:prstGeom>
          <a:ln w="12700">
            <a:miter lim="400000"/>
          </a:ln>
        </p:spPr>
      </p:pic>
      <p:pic>
        <p:nvPicPr>
          <p:cNvPr id="166" name="图像" descr="图像"/>
          <p:cNvPicPr>
            <a:picLocks noChangeAspect="1"/>
          </p:cNvPicPr>
          <p:nvPr/>
        </p:nvPicPr>
        <p:blipFill>
          <a:blip r:embed="rId4">
            <a:extLst/>
          </a:blip>
          <a:stretch>
            <a:fillRect/>
          </a:stretch>
        </p:blipFill>
        <p:spPr>
          <a:xfrm>
            <a:off x="5589261" y="5970769"/>
            <a:ext cx="3702686" cy="2848220"/>
          </a:xfrm>
          <a:prstGeom prst="rect">
            <a:avLst/>
          </a:prstGeom>
          <a:ln w="12700">
            <a:miter lim="400000"/>
          </a:ln>
        </p:spPr>
      </p:pic>
      <p:pic>
        <p:nvPicPr>
          <p:cNvPr id="167" name="图像" descr="图像"/>
          <p:cNvPicPr>
            <a:picLocks noChangeAspect="1"/>
          </p:cNvPicPr>
          <p:nvPr/>
        </p:nvPicPr>
        <p:blipFill>
          <a:blip r:embed="rId5">
            <a:extLst/>
          </a:blip>
          <a:stretch>
            <a:fillRect/>
          </a:stretch>
        </p:blipFill>
        <p:spPr>
          <a:xfrm>
            <a:off x="9419013" y="5925369"/>
            <a:ext cx="3234810" cy="293902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Graph Construction"/>
          <p:cNvSpPr txBox="1"/>
          <p:nvPr>
            <p:ph type="ctrTitle"/>
          </p:nvPr>
        </p:nvSpPr>
        <p:spPr>
          <a:xfrm>
            <a:off x="952500" y="254000"/>
            <a:ext cx="11099800" cy="2159000"/>
          </a:xfrm>
          <a:prstGeom prst="rect">
            <a:avLst/>
          </a:prstGeom>
        </p:spPr>
        <p:txBody>
          <a:bodyPr anchor="ctr"/>
          <a:lstStyle>
            <a:lvl1pPr algn="l">
              <a:defRPr sz="6000"/>
            </a:lvl1pPr>
          </a:lstStyle>
          <a:p>
            <a:pPr/>
            <a:r>
              <a:t>Graph Construction</a:t>
            </a:r>
          </a:p>
        </p:txBody>
      </p:sp>
      <p:sp>
        <p:nvSpPr>
          <p:cNvPr id="172" name="&quot;Most aerosol pollutants concentrated in boundary layer below 1500 m vertical height, in particular, the vertical heights of 100-800 m above the ground are peaks of the aerosol pollutants.&quot; [1]…"/>
          <p:cNvSpPr txBox="1"/>
          <p:nvPr>
            <p:ph type="subTitle" sz="quarter" idx="1"/>
          </p:nvPr>
        </p:nvSpPr>
        <p:spPr>
          <a:xfrm>
            <a:off x="828112" y="2764356"/>
            <a:ext cx="11348576" cy="1329250"/>
          </a:xfrm>
          <a:prstGeom prst="rect">
            <a:avLst/>
          </a:prstGeom>
        </p:spPr>
        <p:txBody>
          <a:bodyPr anchor="ctr"/>
          <a:lstStyle/>
          <a:p>
            <a:pPr marL="261143" indent="-261143" algn="l" defTabSz="549148">
              <a:spcBef>
                <a:spcPts val="2700"/>
              </a:spcBef>
              <a:buSzPct val="145000"/>
              <a:buChar char="•"/>
              <a:defRPr sz="1879"/>
            </a:pPr>
            <a:r>
              <a:t>"Most aerosol pollutants concentrated in boundary layer </a:t>
            </a:r>
            <a:r>
              <a:rPr b="1"/>
              <a:t>below 1500 m vertical height</a:t>
            </a:r>
            <a:r>
              <a:t>, in particular, the vertical heights of </a:t>
            </a:r>
            <a:r>
              <a:rPr b="1"/>
              <a:t>100-800 m </a:t>
            </a:r>
            <a:r>
              <a:t>above the ground are peaks of the aerosol pollutants." [1]</a:t>
            </a:r>
          </a:p>
          <a:p>
            <a:pPr marL="261143" indent="-261143" algn="l" defTabSz="549148">
              <a:spcBef>
                <a:spcPts val="2700"/>
              </a:spcBef>
              <a:buSzPct val="145000"/>
              <a:buChar char="•"/>
              <a:defRPr sz="1879"/>
            </a:pPr>
            <a:r>
              <a:t>PM2.5 can be transported about 1000+km and 72 hours by wind. [2]</a:t>
            </a:r>
          </a:p>
        </p:txBody>
      </p:sp>
      <p:sp>
        <p:nvSpPr>
          <p:cNvPr id="173" name="Monitoring Stations Distribution"/>
          <p:cNvSpPr txBox="1"/>
          <p:nvPr/>
        </p:nvSpPr>
        <p:spPr>
          <a:xfrm>
            <a:off x="5566743" y="7664305"/>
            <a:ext cx="3002789" cy="558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b="0" sz="1500"/>
            </a:lvl1pPr>
          </a:lstStyle>
          <a:p>
            <a:pPr/>
            <a:r>
              <a:t>Monitoring Stations Distribution</a:t>
            </a:r>
          </a:p>
        </p:txBody>
      </p:sp>
      <p:sp>
        <p:nvSpPr>
          <p:cNvPr id="174" name="PM2.5 vertical distribution"/>
          <p:cNvSpPr txBox="1"/>
          <p:nvPr/>
        </p:nvSpPr>
        <p:spPr>
          <a:xfrm>
            <a:off x="1437058" y="7664305"/>
            <a:ext cx="3002789" cy="558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2900"/>
              </a:spcBef>
              <a:defRPr b="0" sz="1500"/>
            </a:lvl1pPr>
          </a:lstStyle>
          <a:p>
            <a:pPr/>
            <a:r>
              <a:t>PM2.5 vertical distribution</a:t>
            </a:r>
          </a:p>
        </p:txBody>
      </p:sp>
      <p:sp>
        <p:nvSpPr>
          <p:cNvPr id="175" name="[1] I. Uno, N. Sugimoto, A. Shimizu, K. Yumimoto, Y. Hara, and Z. Wang, “Record heavy PM2.5 air pollution over China in January 2013: Vertical and horizontal dimensions,” Sci. Online Lett. Atmos., vol. 10, no. 1, pp. 136–140, 2014.…"/>
          <p:cNvSpPr txBox="1"/>
          <p:nvPr/>
        </p:nvSpPr>
        <p:spPr>
          <a:xfrm>
            <a:off x="4913794" y="8646614"/>
            <a:ext cx="7987381"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41866" indent="-541866" algn="l" defTabSz="457200">
              <a:lnSpc>
                <a:spcPts val="2800"/>
              </a:lnSpc>
              <a:spcBef>
                <a:spcPts val="1200"/>
              </a:spcBef>
              <a:defRPr b="0" sz="1200">
                <a:ln w="0" cap="flat">
                  <a:solidFill>
                    <a:srgbClr val="000000"/>
                  </a:solidFill>
                  <a:prstDash val="solid"/>
                  <a:miter lim="400000"/>
                </a:ln>
                <a:latin typeface="Times"/>
                <a:ea typeface="Times"/>
                <a:cs typeface="Times"/>
                <a:sym typeface="Times"/>
              </a:defRPr>
            </a:pPr>
            <a:r>
              <a:t>[1] I. Uno, N. Sugimoto, A. Shimizu, K. Yumimoto, Y. Hara, and Z. Wang, “Record heavy PM2.5 air pollution over China in January 2013: Vertical and horizontal dimensions,” </a:t>
            </a:r>
            <a:r>
              <a:rPr i="1"/>
              <a:t>Sci. Online Lett. Atmos.</a:t>
            </a:r>
            <a:r>
              <a:t>, vol. 10, no. 1, pp. 136–140, 2014. </a:t>
            </a:r>
          </a:p>
          <a:p>
            <a:pPr marL="541866" indent="-541866" algn="l" defTabSz="457200">
              <a:lnSpc>
                <a:spcPts val="2800"/>
              </a:lnSpc>
              <a:spcBef>
                <a:spcPts val="1200"/>
              </a:spcBef>
              <a:defRPr b="0" sz="1200">
                <a:ln w="0" cap="flat">
                  <a:solidFill>
                    <a:srgbClr val="000000"/>
                  </a:solidFill>
                  <a:prstDash val="solid"/>
                  <a:miter lim="400000"/>
                </a:ln>
                <a:latin typeface="Times"/>
                <a:ea typeface="Times"/>
                <a:cs typeface="Times"/>
                <a:sym typeface="Times"/>
              </a:defRPr>
            </a:pPr>
            <a:r>
              <a:t>[2] J. Hu, Y. Wang, Q. Ying, and H. Zhang, “Spatial and temporal variability of PM 2.5 and PM 10 over the North China Plain and the Yangtze River Delta, China,” Atmos. Environ., vol. 95, pp. 598–609, 2014.</a:t>
            </a:r>
          </a:p>
        </p:txBody>
      </p:sp>
      <p:pic>
        <p:nvPicPr>
          <p:cNvPr id="176" name="图像" descr="图像"/>
          <p:cNvPicPr>
            <a:picLocks noChangeAspect="1"/>
          </p:cNvPicPr>
          <p:nvPr/>
        </p:nvPicPr>
        <p:blipFill>
          <a:blip r:embed="rId2">
            <a:extLst/>
          </a:blip>
          <a:stretch>
            <a:fillRect/>
          </a:stretch>
        </p:blipFill>
        <p:spPr>
          <a:xfrm>
            <a:off x="409451" y="4444962"/>
            <a:ext cx="4172880" cy="3074188"/>
          </a:xfrm>
          <a:prstGeom prst="rect">
            <a:avLst/>
          </a:prstGeom>
          <a:ln w="12700">
            <a:miter lim="400000"/>
          </a:ln>
        </p:spPr>
      </p:pic>
      <p:pic>
        <p:nvPicPr>
          <p:cNvPr id="177" name="图像" descr="图像"/>
          <p:cNvPicPr>
            <a:picLocks noChangeAspect="1"/>
          </p:cNvPicPr>
          <p:nvPr/>
        </p:nvPicPr>
        <p:blipFill>
          <a:blip r:embed="rId3">
            <a:extLst/>
          </a:blip>
          <a:stretch>
            <a:fillRect/>
          </a:stretch>
        </p:blipFill>
        <p:spPr>
          <a:xfrm>
            <a:off x="8735399" y="4479051"/>
            <a:ext cx="4106655" cy="3006009"/>
          </a:xfrm>
          <a:prstGeom prst="rect">
            <a:avLst/>
          </a:prstGeom>
          <a:ln w="12700">
            <a:miter lim="400000"/>
          </a:ln>
        </p:spPr>
      </p:pic>
      <p:sp>
        <p:nvSpPr>
          <p:cNvPr id="178" name="Construct Graph encoded the spatial correlation between stations"/>
          <p:cNvSpPr txBox="1"/>
          <p:nvPr/>
        </p:nvSpPr>
        <p:spPr>
          <a:xfrm>
            <a:off x="9529500" y="7664305"/>
            <a:ext cx="3002789" cy="558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60831">
              <a:spcBef>
                <a:spcPts val="2700"/>
              </a:spcBef>
              <a:defRPr b="0" sz="1440"/>
            </a:lvl1pPr>
          </a:lstStyle>
          <a:p>
            <a:pPr/>
            <a:r>
              <a:t>Construct Graph encoded the spatial correlation between stations</a:t>
            </a:r>
          </a:p>
        </p:txBody>
      </p:sp>
      <p:pic>
        <p:nvPicPr>
          <p:cNvPr id="179" name="图像" descr="图像"/>
          <p:cNvPicPr>
            <a:picLocks noChangeAspect="1"/>
          </p:cNvPicPr>
          <p:nvPr/>
        </p:nvPicPr>
        <p:blipFill>
          <a:blip r:embed="rId4">
            <a:extLst/>
          </a:blip>
          <a:stretch>
            <a:fillRect/>
          </a:stretch>
        </p:blipFill>
        <p:spPr>
          <a:xfrm>
            <a:off x="4606762" y="4437907"/>
            <a:ext cx="4172880" cy="308829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Problem Statement"/>
          <p:cNvSpPr txBox="1"/>
          <p:nvPr>
            <p:ph type="ctrTitle"/>
          </p:nvPr>
        </p:nvSpPr>
        <p:spPr>
          <a:xfrm>
            <a:off x="952500" y="254000"/>
            <a:ext cx="11099800" cy="2159000"/>
          </a:xfrm>
          <a:prstGeom prst="rect">
            <a:avLst/>
          </a:prstGeom>
        </p:spPr>
        <p:txBody>
          <a:bodyPr anchor="ctr"/>
          <a:lstStyle>
            <a:lvl1pPr algn="l">
              <a:defRPr sz="6000"/>
            </a:lvl1pPr>
          </a:lstStyle>
          <a:p>
            <a:pPr/>
            <a:r>
              <a:t>Problem Statement</a:t>
            </a:r>
          </a:p>
        </p:txBody>
      </p:sp>
      <p:pic>
        <p:nvPicPr>
          <p:cNvPr id="182" name="图像" descr="图像"/>
          <p:cNvPicPr>
            <a:picLocks noChangeAspect="1"/>
          </p:cNvPicPr>
          <p:nvPr/>
        </p:nvPicPr>
        <p:blipFill>
          <a:blip r:embed="rId2">
            <a:extLst/>
          </a:blip>
          <a:stretch>
            <a:fillRect/>
          </a:stretch>
        </p:blipFill>
        <p:spPr>
          <a:xfrm>
            <a:off x="2412770" y="2197869"/>
            <a:ext cx="9421523" cy="5032819"/>
          </a:xfrm>
          <a:prstGeom prst="rect">
            <a:avLst/>
          </a:prstGeom>
          <a:ln w="12700">
            <a:miter lim="400000"/>
          </a:ln>
        </p:spPr>
      </p:pic>
      <p:sp>
        <p:nvSpPr>
          <p:cNvPr id="183" name="meteorologicaldata"/>
          <p:cNvSpPr txBox="1"/>
          <p:nvPr/>
        </p:nvSpPr>
        <p:spPr>
          <a:xfrm>
            <a:off x="699457" y="3211663"/>
            <a:ext cx="1822814"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i="1" sz="2000">
                <a:ln w="0" cap="flat">
                  <a:solidFill>
                    <a:srgbClr val="333333"/>
                  </a:solidFill>
                  <a:prstDash val="solid"/>
                  <a:miter lim="400000"/>
                </a:ln>
                <a:solidFill>
                  <a:srgbClr val="333333"/>
                </a:solidFill>
              </a:defRPr>
            </a:lvl1pPr>
          </a:lstStyle>
          <a:p>
            <a:pPr/>
            <a:r>
              <a:t>meteorologicaldata</a:t>
            </a:r>
          </a:p>
        </p:txBody>
      </p:sp>
      <p:sp>
        <p:nvSpPr>
          <p:cNvPr id="184" name="pm25 data"/>
          <p:cNvSpPr txBox="1"/>
          <p:nvPr/>
        </p:nvSpPr>
        <p:spPr>
          <a:xfrm>
            <a:off x="699457" y="5677148"/>
            <a:ext cx="1822814"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i="1" sz="2000">
                <a:ln w="0" cap="flat">
                  <a:solidFill>
                    <a:srgbClr val="333333"/>
                  </a:solidFill>
                  <a:prstDash val="solid"/>
                  <a:miter lim="400000"/>
                </a:ln>
                <a:solidFill>
                  <a:srgbClr val="333333"/>
                </a:solidFill>
              </a:defRPr>
            </a:lvl1pPr>
          </a:lstStyle>
          <a:p>
            <a:pPr/>
            <a:r>
              <a:t>pm25 data</a:t>
            </a:r>
          </a:p>
        </p:txBody>
      </p:sp>
      <p:sp>
        <p:nvSpPr>
          <p:cNvPr id="185" name="T"/>
          <p:cNvSpPr txBox="1"/>
          <p:nvPr/>
        </p:nvSpPr>
        <p:spPr>
          <a:xfrm>
            <a:off x="3695298" y="7163903"/>
            <a:ext cx="543897"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T</a:t>
            </a:r>
          </a:p>
        </p:txBody>
      </p:sp>
      <p:sp>
        <p:nvSpPr>
          <p:cNvPr id="186" name="T+1"/>
          <p:cNvSpPr txBox="1"/>
          <p:nvPr/>
        </p:nvSpPr>
        <p:spPr>
          <a:xfrm>
            <a:off x="7131008" y="7163903"/>
            <a:ext cx="543896"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T+1</a:t>
            </a:r>
          </a:p>
        </p:txBody>
      </p:sp>
      <p:sp>
        <p:nvSpPr>
          <p:cNvPr id="187" name="线条"/>
          <p:cNvSpPr/>
          <p:nvPr/>
        </p:nvSpPr>
        <p:spPr>
          <a:xfrm flipV="1">
            <a:off x="5545388" y="1995537"/>
            <a:ext cx="1" cy="5762525"/>
          </a:xfrm>
          <a:prstGeom prst="line">
            <a:avLst/>
          </a:prstGeom>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8" name="（Past）"/>
          <p:cNvSpPr txBox="1"/>
          <p:nvPr/>
        </p:nvSpPr>
        <p:spPr>
          <a:xfrm>
            <a:off x="1988552" y="7134947"/>
            <a:ext cx="1136902"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（Past）</a:t>
            </a:r>
          </a:p>
        </p:txBody>
      </p:sp>
      <p:sp>
        <p:nvSpPr>
          <p:cNvPr id="189" name="（Future）"/>
          <p:cNvSpPr txBox="1"/>
          <p:nvPr/>
        </p:nvSpPr>
        <p:spPr>
          <a:xfrm>
            <a:off x="11680458" y="7134947"/>
            <a:ext cx="1338894"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（Future）</a:t>
            </a:r>
          </a:p>
        </p:txBody>
      </p:sp>
      <p:sp>
        <p:nvSpPr>
          <p:cNvPr id="190" name="T+n"/>
          <p:cNvSpPr txBox="1"/>
          <p:nvPr/>
        </p:nvSpPr>
        <p:spPr>
          <a:xfrm>
            <a:off x="10435224" y="7163903"/>
            <a:ext cx="543896"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T+n</a:t>
            </a:r>
          </a:p>
        </p:txBody>
      </p:sp>
      <p:sp>
        <p:nvSpPr>
          <p:cNvPr id="191" name="?"/>
          <p:cNvSpPr/>
          <p:nvPr/>
        </p:nvSpPr>
        <p:spPr>
          <a:xfrm>
            <a:off x="6175821" y="4947501"/>
            <a:ext cx="1895422" cy="1858584"/>
          </a:xfrm>
          <a:prstGeom prst="rect">
            <a:avLst/>
          </a:prstGeom>
          <a:solidFill>
            <a:srgbClr val="51FF17">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6000">
                <a:latin typeface="+mn-lt"/>
                <a:ea typeface="+mn-ea"/>
                <a:cs typeface="+mn-cs"/>
                <a:sym typeface="Helvetica Neue Medium"/>
              </a:defRPr>
            </a:lvl1pPr>
          </a:lstStyle>
          <a:p>
            <a:pPr/>
            <a:r>
              <a:t>?</a:t>
            </a:r>
          </a:p>
        </p:txBody>
      </p:sp>
      <p:sp>
        <p:nvSpPr>
          <p:cNvPr id="192" name="?"/>
          <p:cNvSpPr/>
          <p:nvPr/>
        </p:nvSpPr>
        <p:spPr>
          <a:xfrm>
            <a:off x="9557293" y="4947501"/>
            <a:ext cx="1895422" cy="1858584"/>
          </a:xfrm>
          <a:prstGeom prst="rect">
            <a:avLst/>
          </a:prstGeom>
          <a:solidFill>
            <a:srgbClr val="51FF17">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6000">
                <a:latin typeface="+mn-lt"/>
                <a:ea typeface="+mn-ea"/>
                <a:cs typeface="+mn-cs"/>
                <a:sym typeface="Helvetica Neue Medium"/>
              </a:defRPr>
            </a:lvl1pPr>
          </a:lstStyle>
          <a:p>
            <a:pPr/>
            <a:r>
              <a:t>?</a:t>
            </a:r>
          </a:p>
        </p:txBody>
      </p:sp>
      <p:pic>
        <p:nvPicPr>
          <p:cNvPr id="193" name="图像" descr="图像"/>
          <p:cNvPicPr>
            <a:picLocks noChangeAspect="1"/>
          </p:cNvPicPr>
          <p:nvPr/>
        </p:nvPicPr>
        <p:blipFill>
          <a:blip r:embed="rId3">
            <a:extLst/>
          </a:blip>
          <a:stretch>
            <a:fillRect/>
          </a:stretch>
        </p:blipFill>
        <p:spPr>
          <a:xfrm>
            <a:off x="2107360" y="8158379"/>
            <a:ext cx="9421523" cy="1128621"/>
          </a:xfrm>
          <a:prstGeom prst="rect">
            <a:avLst/>
          </a:prstGeom>
          <a:ln w="12700">
            <a:miter lim="400000"/>
          </a:ln>
        </p:spPr>
      </p:pic>
      <p:sp>
        <p:nvSpPr>
          <p:cNvPr id="194" name="..."/>
          <p:cNvSpPr txBox="1"/>
          <p:nvPr/>
        </p:nvSpPr>
        <p:spPr>
          <a:xfrm>
            <a:off x="8783115" y="7163903"/>
            <a:ext cx="543896"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200"/>
              </a:lnSpc>
              <a:defRPr b="0" sz="2000">
                <a:ln w="0" cap="flat">
                  <a:solidFill>
                    <a:srgbClr val="333333"/>
                  </a:solidFill>
                  <a:prstDash val="solid"/>
                  <a:miter lim="400000"/>
                </a:ln>
                <a:solidFill>
                  <a:srgbClr val="333333"/>
                </a:solidFill>
              </a:defRPr>
            </a:lvl1pPr>
          </a:lstStyle>
          <a:p>
            <a:pP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