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57" r:id="rId4"/>
    <p:sldId id="269" r:id="rId5"/>
    <p:sldId id="259" r:id="rId6"/>
    <p:sldId id="260" r:id="rId7"/>
    <p:sldId id="261" r:id="rId8"/>
    <p:sldId id="266" r:id="rId9"/>
    <p:sldId id="262" r:id="rId10"/>
    <p:sldId id="268" r:id="rId11"/>
    <p:sldId id="263" r:id="rId12"/>
    <p:sldId id="265" r:id="rId13"/>
    <p:sldId id="27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64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26.svg"/><Relationship Id="rId1" Type="http://schemas.openxmlformats.org/officeDocument/2006/relationships/image" Target="../media/image33.png"/><Relationship Id="rId6" Type="http://schemas.openxmlformats.org/officeDocument/2006/relationships/image" Target="../media/image30.svg"/><Relationship Id="rId5" Type="http://schemas.openxmlformats.org/officeDocument/2006/relationships/image" Target="../media/image35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4D1E1-521C-4633-B5EE-13A1453AC642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0D6A046-D00F-4A83-AC88-9DEF318F942A}">
      <dgm:prSet phldrT="[文本]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b="1" dirty="0"/>
            <a:t>利用图嵌入算法（</a:t>
          </a:r>
          <a:r>
            <a:rPr lang="en-US" altLang="zh-CN" b="1" dirty="0" err="1"/>
            <a:t>DeepWalk</a:t>
          </a:r>
          <a:r>
            <a:rPr lang="zh-CN" altLang="en-US" b="1" dirty="0"/>
            <a:t>）将交通网络嵌入到低维向量，获取虚拟检测器相似交通状态检测器</a:t>
          </a:r>
        </a:p>
      </dgm:t>
    </dgm:pt>
    <dgm:pt modelId="{4FCE77F9-6334-4388-BA97-E986B65EF56F}" type="parTrans" cxnId="{833F1DCB-6469-482D-A253-A03AE456C768}">
      <dgm:prSet/>
      <dgm:spPr/>
      <dgm:t>
        <a:bodyPr/>
        <a:lstStyle/>
        <a:p>
          <a:endParaRPr lang="zh-CN" altLang="en-US" b="1"/>
        </a:p>
      </dgm:t>
    </dgm:pt>
    <dgm:pt modelId="{732A8A25-14A8-4607-B351-DBB3E87A8194}" type="sibTrans" cxnId="{833F1DCB-6469-482D-A253-A03AE456C768}">
      <dgm:prSet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 b="1"/>
        </a:p>
      </dgm:t>
    </dgm:pt>
    <dgm:pt modelId="{22DD6A47-43C5-40CD-8383-B61F6DA5E9BC}">
      <dgm:prSet phldrT="[文本]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b="1" dirty="0"/>
            <a:t>根据相似交通状态数据，采用生成对抗网络生成虚拟检测器道路交通状态数据</a:t>
          </a:r>
        </a:p>
      </dgm:t>
    </dgm:pt>
    <dgm:pt modelId="{541C2067-FE61-4958-B67A-5BF7F4676BC3}" type="parTrans" cxnId="{26D0E9AC-C0DB-4EF5-8500-C832F7A064B2}">
      <dgm:prSet/>
      <dgm:spPr/>
      <dgm:t>
        <a:bodyPr/>
        <a:lstStyle/>
        <a:p>
          <a:endParaRPr lang="zh-CN" altLang="en-US" b="1"/>
        </a:p>
      </dgm:t>
    </dgm:pt>
    <dgm:pt modelId="{1E40AB3D-3F00-4369-AA27-E63DECBD520E}" type="sibTrans" cxnId="{26D0E9AC-C0DB-4EF5-8500-C832F7A064B2}">
      <dgm:prSet/>
      <dgm:spPr/>
      <dgm:t>
        <a:bodyPr/>
        <a:lstStyle/>
        <a:p>
          <a:endParaRPr lang="zh-CN" altLang="en-US" b="1"/>
        </a:p>
      </dgm:t>
    </dgm:pt>
    <dgm:pt modelId="{D7C54CE5-90F8-4271-90FD-05ABA298C922}">
      <dgm:prSet phldrT="[文本]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b="1" dirty="0"/>
            <a:t>降低交通状态检测器设置与维护的成本</a:t>
          </a:r>
        </a:p>
      </dgm:t>
    </dgm:pt>
    <dgm:pt modelId="{284E1E5F-90FA-44AD-A7B7-3665C7C98563}" type="parTrans" cxnId="{B48F2995-26F3-4030-998D-E4D232F2FE18}">
      <dgm:prSet/>
      <dgm:spPr/>
      <dgm:t>
        <a:bodyPr/>
        <a:lstStyle/>
        <a:p>
          <a:endParaRPr lang="zh-CN" altLang="en-US" b="1"/>
        </a:p>
      </dgm:t>
    </dgm:pt>
    <dgm:pt modelId="{B545DAEB-E9C8-4EDA-8558-5EA2CFA39EBC}" type="sibTrans" cxnId="{B48F2995-26F3-4030-998D-E4D232F2FE18}">
      <dgm:prSet/>
      <dgm:spPr/>
      <dgm:t>
        <a:bodyPr/>
        <a:lstStyle/>
        <a:p>
          <a:endParaRPr lang="zh-CN" altLang="en-US" b="1"/>
        </a:p>
      </dgm:t>
    </dgm:pt>
    <dgm:pt modelId="{D71641D0-AD92-4CA9-A1EC-3994772E899C}" type="pres">
      <dgm:prSet presAssocID="{7E74D1E1-521C-4633-B5EE-13A1453AC642}" presName="Name0" presStyleCnt="0">
        <dgm:presLayoutVars>
          <dgm:chMax val="7"/>
          <dgm:chPref val="7"/>
          <dgm:dir/>
        </dgm:presLayoutVars>
      </dgm:prSet>
      <dgm:spPr/>
    </dgm:pt>
    <dgm:pt modelId="{A8BF8CEA-7440-4671-860D-776B74250B93}" type="pres">
      <dgm:prSet presAssocID="{7E74D1E1-521C-4633-B5EE-13A1453AC642}" presName="Name1" presStyleCnt="0"/>
      <dgm:spPr/>
    </dgm:pt>
    <dgm:pt modelId="{21C4DB09-14C6-463F-8AA8-FBB03D9BEBF0}" type="pres">
      <dgm:prSet presAssocID="{7E74D1E1-521C-4633-B5EE-13A1453AC642}" presName="cycle" presStyleCnt="0"/>
      <dgm:spPr/>
    </dgm:pt>
    <dgm:pt modelId="{8801A6D3-E2B9-4340-B978-96D036C92DA1}" type="pres">
      <dgm:prSet presAssocID="{7E74D1E1-521C-4633-B5EE-13A1453AC642}" presName="srcNode" presStyleLbl="node1" presStyleIdx="0" presStyleCnt="3"/>
      <dgm:spPr/>
    </dgm:pt>
    <dgm:pt modelId="{E4221402-A321-471D-A9BF-3D5969C06473}" type="pres">
      <dgm:prSet presAssocID="{7E74D1E1-521C-4633-B5EE-13A1453AC642}" presName="conn" presStyleLbl="parChTrans1D2" presStyleIdx="0" presStyleCnt="1"/>
      <dgm:spPr/>
    </dgm:pt>
    <dgm:pt modelId="{EE835083-26D4-4797-9709-2CEEF0F6B82E}" type="pres">
      <dgm:prSet presAssocID="{7E74D1E1-521C-4633-B5EE-13A1453AC642}" presName="extraNode" presStyleLbl="node1" presStyleIdx="0" presStyleCnt="3"/>
      <dgm:spPr/>
    </dgm:pt>
    <dgm:pt modelId="{61350AC6-9F44-47AB-BBF8-993DC4F4BF2C}" type="pres">
      <dgm:prSet presAssocID="{7E74D1E1-521C-4633-B5EE-13A1453AC642}" presName="dstNode" presStyleLbl="node1" presStyleIdx="0" presStyleCnt="3"/>
      <dgm:spPr/>
    </dgm:pt>
    <dgm:pt modelId="{01F010FC-468F-4E72-A0C4-A080EA5B188E}" type="pres">
      <dgm:prSet presAssocID="{F0D6A046-D00F-4A83-AC88-9DEF318F942A}" presName="text_1" presStyleLbl="node1" presStyleIdx="0" presStyleCnt="3">
        <dgm:presLayoutVars>
          <dgm:bulletEnabled val="1"/>
        </dgm:presLayoutVars>
      </dgm:prSet>
      <dgm:spPr/>
    </dgm:pt>
    <dgm:pt modelId="{12063E5D-A3C1-4819-8A97-06CB2DAB6D86}" type="pres">
      <dgm:prSet presAssocID="{F0D6A046-D00F-4A83-AC88-9DEF318F942A}" presName="accent_1" presStyleCnt="0"/>
      <dgm:spPr/>
    </dgm:pt>
    <dgm:pt modelId="{7083D4B8-A12C-43A3-9EEE-A8055FF38DFD}" type="pres">
      <dgm:prSet presAssocID="{F0D6A046-D00F-4A83-AC88-9DEF318F942A}" presName="accentRepeatNode" presStyleLbl="solidFgAcc1" presStyleIdx="0" presStyleCnt="3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ED813EBB-0C7C-426D-B34D-03270D88CFBC}" type="pres">
      <dgm:prSet presAssocID="{22DD6A47-43C5-40CD-8383-B61F6DA5E9BC}" presName="text_2" presStyleLbl="node1" presStyleIdx="1" presStyleCnt="3">
        <dgm:presLayoutVars>
          <dgm:bulletEnabled val="1"/>
        </dgm:presLayoutVars>
      </dgm:prSet>
      <dgm:spPr/>
    </dgm:pt>
    <dgm:pt modelId="{C92046E0-D057-4C70-AA1F-792C1680357D}" type="pres">
      <dgm:prSet presAssocID="{22DD6A47-43C5-40CD-8383-B61F6DA5E9BC}" presName="accent_2" presStyleCnt="0"/>
      <dgm:spPr/>
    </dgm:pt>
    <dgm:pt modelId="{DFDC8143-F3BE-4AB3-8D7B-93A9F6A9D5C0}" type="pres">
      <dgm:prSet presAssocID="{22DD6A47-43C5-40CD-8383-B61F6DA5E9BC}" presName="accentRepeatNode" presStyleLbl="solidFgAcc1" presStyleIdx="1" presStyleCnt="3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83731421-10FC-4DEC-881B-F9030C35253E}" type="pres">
      <dgm:prSet presAssocID="{D7C54CE5-90F8-4271-90FD-05ABA298C922}" presName="text_3" presStyleLbl="node1" presStyleIdx="2" presStyleCnt="3">
        <dgm:presLayoutVars>
          <dgm:bulletEnabled val="1"/>
        </dgm:presLayoutVars>
      </dgm:prSet>
      <dgm:spPr/>
    </dgm:pt>
    <dgm:pt modelId="{6166763D-A087-42D4-A807-8F23F7D43B16}" type="pres">
      <dgm:prSet presAssocID="{D7C54CE5-90F8-4271-90FD-05ABA298C922}" presName="accent_3" presStyleCnt="0"/>
      <dgm:spPr/>
    </dgm:pt>
    <dgm:pt modelId="{1391837C-48A3-44B9-A48F-3453D4A23443}" type="pres">
      <dgm:prSet presAssocID="{D7C54CE5-90F8-4271-90FD-05ABA298C922}" presName="accentRepeatNode" presStyleLbl="solidFgAcc1" presStyleIdx="2" presStyleCnt="3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</dgm:ptLst>
  <dgm:cxnLst>
    <dgm:cxn modelId="{3C2D8A12-D93F-41DF-838A-148FB0599199}" type="presOf" srcId="{7E74D1E1-521C-4633-B5EE-13A1453AC642}" destId="{D71641D0-AD92-4CA9-A1EC-3994772E899C}" srcOrd="0" destOrd="0" presId="urn:microsoft.com/office/officeart/2008/layout/VerticalCurvedList"/>
    <dgm:cxn modelId="{C1E26715-ED2A-40BD-AD3B-A9DACA65528A}" type="presOf" srcId="{732A8A25-14A8-4607-B351-DBB3E87A8194}" destId="{E4221402-A321-471D-A9BF-3D5969C06473}" srcOrd="0" destOrd="0" presId="urn:microsoft.com/office/officeart/2008/layout/VerticalCurvedList"/>
    <dgm:cxn modelId="{C27C5523-9404-4647-BA89-CF88882CF37F}" type="presOf" srcId="{22DD6A47-43C5-40CD-8383-B61F6DA5E9BC}" destId="{ED813EBB-0C7C-426D-B34D-03270D88CFBC}" srcOrd="0" destOrd="0" presId="urn:microsoft.com/office/officeart/2008/layout/VerticalCurvedList"/>
    <dgm:cxn modelId="{4005F370-FD69-45E1-B596-66892220F075}" type="presOf" srcId="{D7C54CE5-90F8-4271-90FD-05ABA298C922}" destId="{83731421-10FC-4DEC-881B-F9030C35253E}" srcOrd="0" destOrd="0" presId="urn:microsoft.com/office/officeart/2008/layout/VerticalCurvedList"/>
    <dgm:cxn modelId="{B48F2995-26F3-4030-998D-E4D232F2FE18}" srcId="{7E74D1E1-521C-4633-B5EE-13A1453AC642}" destId="{D7C54CE5-90F8-4271-90FD-05ABA298C922}" srcOrd="2" destOrd="0" parTransId="{284E1E5F-90FA-44AD-A7B7-3665C7C98563}" sibTransId="{B545DAEB-E9C8-4EDA-8558-5EA2CFA39EBC}"/>
    <dgm:cxn modelId="{26D0E9AC-C0DB-4EF5-8500-C832F7A064B2}" srcId="{7E74D1E1-521C-4633-B5EE-13A1453AC642}" destId="{22DD6A47-43C5-40CD-8383-B61F6DA5E9BC}" srcOrd="1" destOrd="0" parTransId="{541C2067-FE61-4958-B67A-5BF7F4676BC3}" sibTransId="{1E40AB3D-3F00-4369-AA27-E63DECBD520E}"/>
    <dgm:cxn modelId="{833F1DCB-6469-482D-A253-A03AE456C768}" srcId="{7E74D1E1-521C-4633-B5EE-13A1453AC642}" destId="{F0D6A046-D00F-4A83-AC88-9DEF318F942A}" srcOrd="0" destOrd="0" parTransId="{4FCE77F9-6334-4388-BA97-E986B65EF56F}" sibTransId="{732A8A25-14A8-4607-B351-DBB3E87A8194}"/>
    <dgm:cxn modelId="{2C4746E2-154C-4404-B93A-EB1A64B9520A}" type="presOf" srcId="{F0D6A046-D00F-4A83-AC88-9DEF318F942A}" destId="{01F010FC-468F-4E72-A0C4-A080EA5B188E}" srcOrd="0" destOrd="0" presId="urn:microsoft.com/office/officeart/2008/layout/VerticalCurvedList"/>
    <dgm:cxn modelId="{F58258B7-2A29-41F7-9D2B-C4A2384A5F78}" type="presParOf" srcId="{D71641D0-AD92-4CA9-A1EC-3994772E899C}" destId="{A8BF8CEA-7440-4671-860D-776B74250B93}" srcOrd="0" destOrd="0" presId="urn:microsoft.com/office/officeart/2008/layout/VerticalCurvedList"/>
    <dgm:cxn modelId="{819B4306-AAFE-4DC9-B33D-F8C1034C66BF}" type="presParOf" srcId="{A8BF8CEA-7440-4671-860D-776B74250B93}" destId="{21C4DB09-14C6-463F-8AA8-FBB03D9BEBF0}" srcOrd="0" destOrd="0" presId="urn:microsoft.com/office/officeart/2008/layout/VerticalCurvedList"/>
    <dgm:cxn modelId="{FDFDF023-3D81-4E31-96A2-CA527C8F168A}" type="presParOf" srcId="{21C4DB09-14C6-463F-8AA8-FBB03D9BEBF0}" destId="{8801A6D3-E2B9-4340-B978-96D036C92DA1}" srcOrd="0" destOrd="0" presId="urn:microsoft.com/office/officeart/2008/layout/VerticalCurvedList"/>
    <dgm:cxn modelId="{C12FE821-4B37-4C40-85A6-33722067BD8D}" type="presParOf" srcId="{21C4DB09-14C6-463F-8AA8-FBB03D9BEBF0}" destId="{E4221402-A321-471D-A9BF-3D5969C06473}" srcOrd="1" destOrd="0" presId="urn:microsoft.com/office/officeart/2008/layout/VerticalCurvedList"/>
    <dgm:cxn modelId="{C359AA78-2A73-4C25-BF15-A5560D7A86F9}" type="presParOf" srcId="{21C4DB09-14C6-463F-8AA8-FBB03D9BEBF0}" destId="{EE835083-26D4-4797-9709-2CEEF0F6B82E}" srcOrd="2" destOrd="0" presId="urn:microsoft.com/office/officeart/2008/layout/VerticalCurvedList"/>
    <dgm:cxn modelId="{BD3F2B96-98F1-47DD-9145-305410CB4916}" type="presParOf" srcId="{21C4DB09-14C6-463F-8AA8-FBB03D9BEBF0}" destId="{61350AC6-9F44-47AB-BBF8-993DC4F4BF2C}" srcOrd="3" destOrd="0" presId="urn:microsoft.com/office/officeart/2008/layout/VerticalCurvedList"/>
    <dgm:cxn modelId="{6B0C6705-4A67-48D8-8990-0A97CD8C9364}" type="presParOf" srcId="{A8BF8CEA-7440-4671-860D-776B74250B93}" destId="{01F010FC-468F-4E72-A0C4-A080EA5B188E}" srcOrd="1" destOrd="0" presId="urn:microsoft.com/office/officeart/2008/layout/VerticalCurvedList"/>
    <dgm:cxn modelId="{998BC5A8-918C-494D-9FAC-3F0E5FF9B150}" type="presParOf" srcId="{A8BF8CEA-7440-4671-860D-776B74250B93}" destId="{12063E5D-A3C1-4819-8A97-06CB2DAB6D86}" srcOrd="2" destOrd="0" presId="urn:microsoft.com/office/officeart/2008/layout/VerticalCurvedList"/>
    <dgm:cxn modelId="{F97F35D7-9F95-4C95-B526-B8EF17241A55}" type="presParOf" srcId="{12063E5D-A3C1-4819-8A97-06CB2DAB6D86}" destId="{7083D4B8-A12C-43A3-9EEE-A8055FF38DFD}" srcOrd="0" destOrd="0" presId="urn:microsoft.com/office/officeart/2008/layout/VerticalCurvedList"/>
    <dgm:cxn modelId="{04C1AB91-6C1E-4D15-9FCD-02572BCFD9E3}" type="presParOf" srcId="{A8BF8CEA-7440-4671-860D-776B74250B93}" destId="{ED813EBB-0C7C-426D-B34D-03270D88CFBC}" srcOrd="3" destOrd="0" presId="urn:microsoft.com/office/officeart/2008/layout/VerticalCurvedList"/>
    <dgm:cxn modelId="{EC1489ED-6674-453B-BF42-329596A68BF8}" type="presParOf" srcId="{A8BF8CEA-7440-4671-860D-776B74250B93}" destId="{C92046E0-D057-4C70-AA1F-792C1680357D}" srcOrd="4" destOrd="0" presId="urn:microsoft.com/office/officeart/2008/layout/VerticalCurvedList"/>
    <dgm:cxn modelId="{A589851B-D3A7-4884-A32B-6652D5FA43F2}" type="presParOf" srcId="{C92046E0-D057-4C70-AA1F-792C1680357D}" destId="{DFDC8143-F3BE-4AB3-8D7B-93A9F6A9D5C0}" srcOrd="0" destOrd="0" presId="urn:microsoft.com/office/officeart/2008/layout/VerticalCurvedList"/>
    <dgm:cxn modelId="{3072BF0B-B7AC-488D-AE43-15E5FEF8B921}" type="presParOf" srcId="{A8BF8CEA-7440-4671-860D-776B74250B93}" destId="{83731421-10FC-4DEC-881B-F9030C35253E}" srcOrd="5" destOrd="0" presId="urn:microsoft.com/office/officeart/2008/layout/VerticalCurvedList"/>
    <dgm:cxn modelId="{F35DED1D-CC14-4DF7-8126-A8C6B8CA0027}" type="presParOf" srcId="{A8BF8CEA-7440-4671-860D-776B74250B93}" destId="{6166763D-A087-42D4-A807-8F23F7D43B16}" srcOrd="6" destOrd="0" presId="urn:microsoft.com/office/officeart/2008/layout/VerticalCurvedList"/>
    <dgm:cxn modelId="{225BBF47-5257-4A52-9652-1A5354EF7F7B}" type="presParOf" srcId="{6166763D-A087-42D4-A807-8F23F7D43B16}" destId="{1391837C-48A3-44B9-A48F-3453D4A23443}" srcOrd="0" destOrd="0" presId="urn:microsoft.com/office/officeart/2008/layout/VerticalCurvedList"/>
  </dgm:cxnLst>
  <dgm:bg>
    <a:effectLst>
      <a:innerShdw blurRad="63500" dist="50800" dir="135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D98057-0AEF-4589-9484-32D28E45A9A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D83AD7C-ED09-4654-B13B-554ADD59F27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CN" b="1" dirty="0"/>
            <a:t>提出了基于</a:t>
          </a:r>
          <a:r>
            <a:rPr lang="en-US" b="1" dirty="0"/>
            <a:t>GE-GAN</a:t>
          </a:r>
          <a:r>
            <a:rPr lang="zh-CN" b="1" dirty="0"/>
            <a:t>设计交通状态虚拟检测器的方法</a:t>
          </a:r>
          <a:endParaRPr lang="en-US" b="1" dirty="0"/>
        </a:p>
      </dgm:t>
    </dgm:pt>
    <dgm:pt modelId="{ACB80CBD-D9C2-478F-B572-148139C69795}" type="parTrans" cxnId="{45E0AA89-FD5D-4DA3-92DF-2E086FAE8F34}">
      <dgm:prSet/>
      <dgm:spPr/>
      <dgm:t>
        <a:bodyPr/>
        <a:lstStyle/>
        <a:p>
          <a:endParaRPr lang="en-US"/>
        </a:p>
      </dgm:t>
    </dgm:pt>
    <dgm:pt modelId="{559A4D2C-82C1-44DD-8559-7CC8BA46CD3E}" type="sibTrans" cxnId="{45E0AA89-FD5D-4DA3-92DF-2E086FAE8F34}">
      <dgm:prSet phldrT="01" phldr="0"/>
      <dgm:spPr/>
      <dgm:t>
        <a:bodyPr/>
        <a:lstStyle/>
        <a:p>
          <a:endParaRPr lang="en-US"/>
        </a:p>
      </dgm:t>
    </dgm:pt>
    <dgm:pt modelId="{1369A9F9-822F-4AE3-8121-17FFB589F02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CN" altLang="en-US" b="1" dirty="0"/>
            <a:t>将图嵌入与</a:t>
          </a:r>
          <a:r>
            <a:rPr lang="en-US" altLang="zh-CN" b="1" dirty="0"/>
            <a:t>GAN</a:t>
          </a:r>
          <a:r>
            <a:rPr lang="zh-CN" altLang="en-US" b="1" dirty="0"/>
            <a:t>应用到路网系统中</a:t>
          </a:r>
          <a:endParaRPr lang="en-US" b="1" dirty="0"/>
        </a:p>
      </dgm:t>
    </dgm:pt>
    <dgm:pt modelId="{66D240CE-E995-4375-91B7-3C3D00169C47}" type="parTrans" cxnId="{8E08E32B-08BC-4A97-AE69-948EE2CFEB7A}">
      <dgm:prSet/>
      <dgm:spPr/>
      <dgm:t>
        <a:bodyPr/>
        <a:lstStyle/>
        <a:p>
          <a:endParaRPr lang="en-US"/>
        </a:p>
      </dgm:t>
    </dgm:pt>
    <dgm:pt modelId="{8AD305C8-8567-4067-9A8E-C444A647D630}" type="sibTrans" cxnId="{8E08E32B-08BC-4A97-AE69-948EE2CFEB7A}">
      <dgm:prSet phldrT="02" phldr="0"/>
      <dgm:spPr/>
      <dgm:t>
        <a:bodyPr/>
        <a:lstStyle/>
        <a:p>
          <a:endParaRPr lang="en-US"/>
        </a:p>
      </dgm:t>
    </dgm:pt>
    <dgm:pt modelId="{19CBD499-AEB1-4901-8790-00C646C1B45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CN" altLang="en-US" b="1" dirty="0"/>
            <a:t>成功生成虚拟检测器数据，降低道路检测器维护成本</a:t>
          </a:r>
          <a:endParaRPr lang="en-US" b="1" dirty="0"/>
        </a:p>
      </dgm:t>
    </dgm:pt>
    <dgm:pt modelId="{6178AF93-6573-416F-9E0A-D154F034CECD}" type="parTrans" cxnId="{F4D58ABE-174A-4159-8685-DE65A4E8C3EE}">
      <dgm:prSet/>
      <dgm:spPr/>
      <dgm:t>
        <a:bodyPr/>
        <a:lstStyle/>
        <a:p>
          <a:endParaRPr lang="en-US"/>
        </a:p>
      </dgm:t>
    </dgm:pt>
    <dgm:pt modelId="{6F2EDC17-DA9E-4ECD-BD52-B71A62F416CE}" type="sibTrans" cxnId="{F4D58ABE-174A-4159-8685-DE65A4E8C3EE}">
      <dgm:prSet phldrT="03" phldr="0"/>
      <dgm:spPr/>
      <dgm:t>
        <a:bodyPr/>
        <a:lstStyle/>
        <a:p>
          <a:endParaRPr lang="en-US"/>
        </a:p>
      </dgm:t>
    </dgm:pt>
    <dgm:pt modelId="{58B59356-8C79-447C-8FA5-D162824CCB3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CN" altLang="en-US" b="1" dirty="0"/>
            <a:t>应用到更大网络中去，并进一步提高生成数据的精度</a:t>
          </a:r>
          <a:endParaRPr lang="en-US" b="1" dirty="0"/>
        </a:p>
      </dgm:t>
    </dgm:pt>
    <dgm:pt modelId="{5CA510E2-ABC6-4F2F-953B-9ADFB1D5999B}" type="parTrans" cxnId="{81283AB7-033D-47A0-ABBD-F422B685CB00}">
      <dgm:prSet/>
      <dgm:spPr/>
      <dgm:t>
        <a:bodyPr/>
        <a:lstStyle/>
        <a:p>
          <a:endParaRPr lang="zh-CN" altLang="en-US"/>
        </a:p>
      </dgm:t>
    </dgm:pt>
    <dgm:pt modelId="{6E4A7C97-E969-458D-9749-00A20E023222}" type="sibTrans" cxnId="{81283AB7-033D-47A0-ABBD-F422B685CB00}">
      <dgm:prSet/>
      <dgm:spPr/>
      <dgm:t>
        <a:bodyPr/>
        <a:lstStyle/>
        <a:p>
          <a:endParaRPr lang="zh-CN" altLang="en-US"/>
        </a:p>
      </dgm:t>
    </dgm:pt>
    <dgm:pt modelId="{4B36609E-4AFD-4389-9C3F-CFE61BDBA138}" type="pres">
      <dgm:prSet presAssocID="{83D98057-0AEF-4589-9484-32D28E45A9A0}" presName="root" presStyleCnt="0">
        <dgm:presLayoutVars>
          <dgm:dir/>
          <dgm:resizeHandles val="exact"/>
        </dgm:presLayoutVars>
      </dgm:prSet>
      <dgm:spPr/>
    </dgm:pt>
    <dgm:pt modelId="{5F45D540-1215-4412-AB73-46BBBC80C574}" type="pres">
      <dgm:prSet presAssocID="{0D83AD7C-ED09-4654-B13B-554ADD59F27E}" presName="compNode" presStyleCnt="0"/>
      <dgm:spPr/>
    </dgm:pt>
    <dgm:pt modelId="{335C0E91-6871-4A5C-A10F-2BAC1AC68DE1}" type="pres">
      <dgm:prSet presAssocID="{0D83AD7C-ED09-4654-B13B-554ADD59F27E}" presName="iconBgRect" presStyleLbl="bgShp" presStyleIdx="0" presStyleCnt="4"/>
      <dgm:spPr/>
    </dgm:pt>
    <dgm:pt modelId="{EEB08CDE-A467-4192-B1C8-7F1724D8A942}" type="pres">
      <dgm:prSet presAssocID="{0D83AD7C-ED09-4654-B13B-554ADD59F27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灯泡"/>
        </a:ext>
      </dgm:extLst>
    </dgm:pt>
    <dgm:pt modelId="{F9CAC90B-B9D7-49AF-825C-5844E76AC2DC}" type="pres">
      <dgm:prSet presAssocID="{0D83AD7C-ED09-4654-B13B-554ADD59F27E}" presName="spaceRect" presStyleCnt="0"/>
      <dgm:spPr/>
    </dgm:pt>
    <dgm:pt modelId="{A34C8ADA-47FA-4DDB-8254-EBD0B2927288}" type="pres">
      <dgm:prSet presAssocID="{0D83AD7C-ED09-4654-B13B-554ADD59F27E}" presName="textRect" presStyleLbl="revTx" presStyleIdx="0" presStyleCnt="4">
        <dgm:presLayoutVars>
          <dgm:chMax val="1"/>
          <dgm:chPref val="1"/>
        </dgm:presLayoutVars>
      </dgm:prSet>
      <dgm:spPr/>
    </dgm:pt>
    <dgm:pt modelId="{C2E9E680-D8FF-4B24-9E06-0653DC50D617}" type="pres">
      <dgm:prSet presAssocID="{559A4D2C-82C1-44DD-8559-7CC8BA46CD3E}" presName="sibTrans" presStyleCnt="0"/>
      <dgm:spPr/>
    </dgm:pt>
    <dgm:pt modelId="{6800635C-8F0D-4324-8A28-B775B5F2BDF9}" type="pres">
      <dgm:prSet presAssocID="{1369A9F9-822F-4AE3-8121-17FFB589F021}" presName="compNode" presStyleCnt="0"/>
      <dgm:spPr/>
    </dgm:pt>
    <dgm:pt modelId="{FA22E990-A13F-4DCF-835D-504F80A4057F}" type="pres">
      <dgm:prSet presAssocID="{1369A9F9-822F-4AE3-8121-17FFB589F021}" presName="iconBgRect" presStyleLbl="bgShp" presStyleIdx="1" presStyleCnt="4"/>
      <dgm:spPr/>
    </dgm:pt>
    <dgm:pt modelId="{3078600E-AFDD-476F-888C-CA823ABDE509}" type="pres">
      <dgm:prSet presAssocID="{1369A9F9-822F-4AE3-8121-17FFB589F02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56E306DF-BE68-4032-94A6-556BDFB704B2}" type="pres">
      <dgm:prSet presAssocID="{1369A9F9-822F-4AE3-8121-17FFB589F021}" presName="spaceRect" presStyleCnt="0"/>
      <dgm:spPr/>
    </dgm:pt>
    <dgm:pt modelId="{ED5BFD3F-A9EC-4321-9758-90A6CFD680EA}" type="pres">
      <dgm:prSet presAssocID="{1369A9F9-822F-4AE3-8121-17FFB589F021}" presName="textRect" presStyleLbl="revTx" presStyleIdx="1" presStyleCnt="4">
        <dgm:presLayoutVars>
          <dgm:chMax val="1"/>
          <dgm:chPref val="1"/>
        </dgm:presLayoutVars>
      </dgm:prSet>
      <dgm:spPr/>
    </dgm:pt>
    <dgm:pt modelId="{74E4BCD8-E25E-42B5-917C-8D29238B8389}" type="pres">
      <dgm:prSet presAssocID="{8AD305C8-8567-4067-9A8E-C444A647D630}" presName="sibTrans" presStyleCnt="0"/>
      <dgm:spPr/>
    </dgm:pt>
    <dgm:pt modelId="{FA9B79D4-C514-4B52-8C5A-61AB874875B5}" type="pres">
      <dgm:prSet presAssocID="{19CBD499-AEB1-4901-8790-00C646C1B456}" presName="compNode" presStyleCnt="0"/>
      <dgm:spPr/>
    </dgm:pt>
    <dgm:pt modelId="{8EC7CB00-17B3-4E70-81F3-24CE633618D8}" type="pres">
      <dgm:prSet presAssocID="{19CBD499-AEB1-4901-8790-00C646C1B456}" presName="iconBgRect" presStyleLbl="bgShp" presStyleIdx="2" presStyleCnt="4"/>
      <dgm:spPr/>
    </dgm:pt>
    <dgm:pt modelId="{9D9E963B-CA28-4564-BFFB-91148EE91B9B}" type="pres">
      <dgm:prSet presAssocID="{19CBD499-AEB1-4901-8790-00C646C1B45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EFB6ADD6-7F0C-4E68-BF6E-812F07A3759D}" type="pres">
      <dgm:prSet presAssocID="{19CBD499-AEB1-4901-8790-00C646C1B456}" presName="spaceRect" presStyleCnt="0"/>
      <dgm:spPr/>
    </dgm:pt>
    <dgm:pt modelId="{0AF08A7B-110B-42AA-84D2-8755B95D4749}" type="pres">
      <dgm:prSet presAssocID="{19CBD499-AEB1-4901-8790-00C646C1B456}" presName="textRect" presStyleLbl="revTx" presStyleIdx="2" presStyleCnt="4">
        <dgm:presLayoutVars>
          <dgm:chMax val="1"/>
          <dgm:chPref val="1"/>
        </dgm:presLayoutVars>
      </dgm:prSet>
      <dgm:spPr/>
    </dgm:pt>
    <dgm:pt modelId="{005E851D-4602-4883-B8F3-F2227BAD6878}" type="pres">
      <dgm:prSet presAssocID="{6F2EDC17-DA9E-4ECD-BD52-B71A62F416CE}" presName="sibTrans" presStyleCnt="0"/>
      <dgm:spPr/>
    </dgm:pt>
    <dgm:pt modelId="{339B5ED2-4248-4947-BDE0-E6721EF6134F}" type="pres">
      <dgm:prSet presAssocID="{58B59356-8C79-447C-8FA5-D162824CCB37}" presName="compNode" presStyleCnt="0"/>
      <dgm:spPr/>
    </dgm:pt>
    <dgm:pt modelId="{935E6C36-F918-4ACD-ABEC-100180297C74}" type="pres">
      <dgm:prSet presAssocID="{58B59356-8C79-447C-8FA5-D162824CCB37}" presName="iconBgRect" presStyleLbl="bgShp" presStyleIdx="3" presStyleCnt="4"/>
      <dgm:spPr/>
    </dgm:pt>
    <dgm:pt modelId="{A08DBB8A-5B68-4148-9C45-20C3DFDF47A2}" type="pres">
      <dgm:prSet presAssocID="{58B59356-8C79-447C-8FA5-D162824CCB3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警笛"/>
        </a:ext>
      </dgm:extLst>
    </dgm:pt>
    <dgm:pt modelId="{95F75692-EDED-4DD1-967B-6EDD4E5F360F}" type="pres">
      <dgm:prSet presAssocID="{58B59356-8C79-447C-8FA5-D162824CCB37}" presName="spaceRect" presStyleCnt="0"/>
      <dgm:spPr/>
    </dgm:pt>
    <dgm:pt modelId="{EF14563A-487F-44BA-BBF1-1525C816F47D}" type="pres">
      <dgm:prSet presAssocID="{58B59356-8C79-447C-8FA5-D162824CCB3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E08E32B-08BC-4A97-AE69-948EE2CFEB7A}" srcId="{83D98057-0AEF-4589-9484-32D28E45A9A0}" destId="{1369A9F9-822F-4AE3-8121-17FFB589F021}" srcOrd="1" destOrd="0" parTransId="{66D240CE-E995-4375-91B7-3C3D00169C47}" sibTransId="{8AD305C8-8567-4067-9A8E-C444A647D630}"/>
    <dgm:cxn modelId="{8E48372F-8521-4429-AE4B-31ED21A277FD}" type="presOf" srcId="{19CBD499-AEB1-4901-8790-00C646C1B456}" destId="{0AF08A7B-110B-42AA-84D2-8755B95D4749}" srcOrd="0" destOrd="0" presId="urn:microsoft.com/office/officeart/2018/5/layout/IconCircleLabelList"/>
    <dgm:cxn modelId="{DDCCF032-5D07-452B-BAE8-4FCBB9BCA480}" type="presOf" srcId="{0D83AD7C-ED09-4654-B13B-554ADD59F27E}" destId="{A34C8ADA-47FA-4DDB-8254-EBD0B2927288}" srcOrd="0" destOrd="0" presId="urn:microsoft.com/office/officeart/2018/5/layout/IconCircleLabelList"/>
    <dgm:cxn modelId="{45E0AA89-FD5D-4DA3-92DF-2E086FAE8F34}" srcId="{83D98057-0AEF-4589-9484-32D28E45A9A0}" destId="{0D83AD7C-ED09-4654-B13B-554ADD59F27E}" srcOrd="0" destOrd="0" parTransId="{ACB80CBD-D9C2-478F-B572-148139C69795}" sibTransId="{559A4D2C-82C1-44DD-8559-7CC8BA46CD3E}"/>
    <dgm:cxn modelId="{B0F83595-88FD-4583-9CF8-0400CC8E8A48}" type="presOf" srcId="{83D98057-0AEF-4589-9484-32D28E45A9A0}" destId="{4B36609E-4AFD-4389-9C3F-CFE61BDBA138}" srcOrd="0" destOrd="0" presId="urn:microsoft.com/office/officeart/2018/5/layout/IconCircleLabelList"/>
    <dgm:cxn modelId="{CE573B9C-1051-4DEC-8DD6-CE0AE9B1AAB4}" type="presOf" srcId="{1369A9F9-822F-4AE3-8121-17FFB589F021}" destId="{ED5BFD3F-A9EC-4321-9758-90A6CFD680EA}" srcOrd="0" destOrd="0" presId="urn:microsoft.com/office/officeart/2018/5/layout/IconCircleLabelList"/>
    <dgm:cxn modelId="{81283AB7-033D-47A0-ABBD-F422B685CB00}" srcId="{83D98057-0AEF-4589-9484-32D28E45A9A0}" destId="{58B59356-8C79-447C-8FA5-D162824CCB37}" srcOrd="3" destOrd="0" parTransId="{5CA510E2-ABC6-4F2F-953B-9ADFB1D5999B}" sibTransId="{6E4A7C97-E969-458D-9749-00A20E023222}"/>
    <dgm:cxn modelId="{25B884BE-C297-41B6-9B8D-3596D747A1FB}" type="presOf" srcId="{58B59356-8C79-447C-8FA5-D162824CCB37}" destId="{EF14563A-487F-44BA-BBF1-1525C816F47D}" srcOrd="0" destOrd="0" presId="urn:microsoft.com/office/officeart/2018/5/layout/IconCircleLabelList"/>
    <dgm:cxn modelId="{F4D58ABE-174A-4159-8685-DE65A4E8C3EE}" srcId="{83D98057-0AEF-4589-9484-32D28E45A9A0}" destId="{19CBD499-AEB1-4901-8790-00C646C1B456}" srcOrd="2" destOrd="0" parTransId="{6178AF93-6573-416F-9E0A-D154F034CECD}" sibTransId="{6F2EDC17-DA9E-4ECD-BD52-B71A62F416CE}"/>
    <dgm:cxn modelId="{96C8462C-9D14-479A-821E-56E8E55F83D6}" type="presParOf" srcId="{4B36609E-4AFD-4389-9C3F-CFE61BDBA138}" destId="{5F45D540-1215-4412-AB73-46BBBC80C574}" srcOrd="0" destOrd="0" presId="urn:microsoft.com/office/officeart/2018/5/layout/IconCircleLabelList"/>
    <dgm:cxn modelId="{0D8F5FE4-E871-41AD-9230-4C46B9593ECC}" type="presParOf" srcId="{5F45D540-1215-4412-AB73-46BBBC80C574}" destId="{335C0E91-6871-4A5C-A10F-2BAC1AC68DE1}" srcOrd="0" destOrd="0" presId="urn:microsoft.com/office/officeart/2018/5/layout/IconCircleLabelList"/>
    <dgm:cxn modelId="{B7A088E5-B1D0-44E3-801D-6943115B840A}" type="presParOf" srcId="{5F45D540-1215-4412-AB73-46BBBC80C574}" destId="{EEB08CDE-A467-4192-B1C8-7F1724D8A942}" srcOrd="1" destOrd="0" presId="urn:microsoft.com/office/officeart/2018/5/layout/IconCircleLabelList"/>
    <dgm:cxn modelId="{9819F273-A796-44E6-A9F1-6AA672A047B0}" type="presParOf" srcId="{5F45D540-1215-4412-AB73-46BBBC80C574}" destId="{F9CAC90B-B9D7-49AF-825C-5844E76AC2DC}" srcOrd="2" destOrd="0" presId="urn:microsoft.com/office/officeart/2018/5/layout/IconCircleLabelList"/>
    <dgm:cxn modelId="{BAB67498-6D22-4672-9DB8-F052EF78BE0F}" type="presParOf" srcId="{5F45D540-1215-4412-AB73-46BBBC80C574}" destId="{A34C8ADA-47FA-4DDB-8254-EBD0B2927288}" srcOrd="3" destOrd="0" presId="urn:microsoft.com/office/officeart/2018/5/layout/IconCircleLabelList"/>
    <dgm:cxn modelId="{5D5FFB36-D2BB-444E-A717-E82AEE17513F}" type="presParOf" srcId="{4B36609E-4AFD-4389-9C3F-CFE61BDBA138}" destId="{C2E9E680-D8FF-4B24-9E06-0653DC50D617}" srcOrd="1" destOrd="0" presId="urn:microsoft.com/office/officeart/2018/5/layout/IconCircleLabelList"/>
    <dgm:cxn modelId="{87EC90F7-11F0-4203-B2CD-7B887792C550}" type="presParOf" srcId="{4B36609E-4AFD-4389-9C3F-CFE61BDBA138}" destId="{6800635C-8F0D-4324-8A28-B775B5F2BDF9}" srcOrd="2" destOrd="0" presId="urn:microsoft.com/office/officeart/2018/5/layout/IconCircleLabelList"/>
    <dgm:cxn modelId="{59783F19-688B-4CBB-984F-CAD9D66262B8}" type="presParOf" srcId="{6800635C-8F0D-4324-8A28-B775B5F2BDF9}" destId="{FA22E990-A13F-4DCF-835D-504F80A4057F}" srcOrd="0" destOrd="0" presId="urn:microsoft.com/office/officeart/2018/5/layout/IconCircleLabelList"/>
    <dgm:cxn modelId="{39273EA4-5055-408F-AFB7-015C34F84742}" type="presParOf" srcId="{6800635C-8F0D-4324-8A28-B775B5F2BDF9}" destId="{3078600E-AFDD-476F-888C-CA823ABDE509}" srcOrd="1" destOrd="0" presId="urn:microsoft.com/office/officeart/2018/5/layout/IconCircleLabelList"/>
    <dgm:cxn modelId="{DA479748-DD7A-4BB4-BC09-3C56C2E12461}" type="presParOf" srcId="{6800635C-8F0D-4324-8A28-B775B5F2BDF9}" destId="{56E306DF-BE68-4032-94A6-556BDFB704B2}" srcOrd="2" destOrd="0" presId="urn:microsoft.com/office/officeart/2018/5/layout/IconCircleLabelList"/>
    <dgm:cxn modelId="{8574A6D7-342E-4344-87FD-8F6B7A7932FF}" type="presParOf" srcId="{6800635C-8F0D-4324-8A28-B775B5F2BDF9}" destId="{ED5BFD3F-A9EC-4321-9758-90A6CFD680EA}" srcOrd="3" destOrd="0" presId="urn:microsoft.com/office/officeart/2018/5/layout/IconCircleLabelList"/>
    <dgm:cxn modelId="{729F6B5F-6A95-4102-AE39-12799BEE36E9}" type="presParOf" srcId="{4B36609E-4AFD-4389-9C3F-CFE61BDBA138}" destId="{74E4BCD8-E25E-42B5-917C-8D29238B8389}" srcOrd="3" destOrd="0" presId="urn:microsoft.com/office/officeart/2018/5/layout/IconCircleLabelList"/>
    <dgm:cxn modelId="{5687D653-D0FB-4036-B1BF-CDDE4684455B}" type="presParOf" srcId="{4B36609E-4AFD-4389-9C3F-CFE61BDBA138}" destId="{FA9B79D4-C514-4B52-8C5A-61AB874875B5}" srcOrd="4" destOrd="0" presId="urn:microsoft.com/office/officeart/2018/5/layout/IconCircleLabelList"/>
    <dgm:cxn modelId="{7F731817-6C6E-4ED0-B9E9-5CE667BD98EC}" type="presParOf" srcId="{FA9B79D4-C514-4B52-8C5A-61AB874875B5}" destId="{8EC7CB00-17B3-4E70-81F3-24CE633618D8}" srcOrd="0" destOrd="0" presId="urn:microsoft.com/office/officeart/2018/5/layout/IconCircleLabelList"/>
    <dgm:cxn modelId="{18443A4C-3DFC-478D-88F0-2FA7ED230C0A}" type="presParOf" srcId="{FA9B79D4-C514-4B52-8C5A-61AB874875B5}" destId="{9D9E963B-CA28-4564-BFFB-91148EE91B9B}" srcOrd="1" destOrd="0" presId="urn:microsoft.com/office/officeart/2018/5/layout/IconCircleLabelList"/>
    <dgm:cxn modelId="{4E75073A-5ED4-49D7-B141-046D380B2CDA}" type="presParOf" srcId="{FA9B79D4-C514-4B52-8C5A-61AB874875B5}" destId="{EFB6ADD6-7F0C-4E68-BF6E-812F07A3759D}" srcOrd="2" destOrd="0" presId="urn:microsoft.com/office/officeart/2018/5/layout/IconCircleLabelList"/>
    <dgm:cxn modelId="{F97C6482-ADC6-4F46-907E-9F06397627AE}" type="presParOf" srcId="{FA9B79D4-C514-4B52-8C5A-61AB874875B5}" destId="{0AF08A7B-110B-42AA-84D2-8755B95D4749}" srcOrd="3" destOrd="0" presId="urn:microsoft.com/office/officeart/2018/5/layout/IconCircleLabelList"/>
    <dgm:cxn modelId="{EBBE9339-E755-4241-A641-AEED4EF7D5A6}" type="presParOf" srcId="{4B36609E-4AFD-4389-9C3F-CFE61BDBA138}" destId="{005E851D-4602-4883-B8F3-F2227BAD6878}" srcOrd="5" destOrd="0" presId="urn:microsoft.com/office/officeart/2018/5/layout/IconCircleLabelList"/>
    <dgm:cxn modelId="{A0253CC6-FBF4-419E-BF29-7FE9C64AEA70}" type="presParOf" srcId="{4B36609E-4AFD-4389-9C3F-CFE61BDBA138}" destId="{339B5ED2-4248-4947-BDE0-E6721EF6134F}" srcOrd="6" destOrd="0" presId="urn:microsoft.com/office/officeart/2018/5/layout/IconCircleLabelList"/>
    <dgm:cxn modelId="{6A2A2880-50D0-49D8-A8A8-83E13C691982}" type="presParOf" srcId="{339B5ED2-4248-4947-BDE0-E6721EF6134F}" destId="{935E6C36-F918-4ACD-ABEC-100180297C74}" srcOrd="0" destOrd="0" presId="urn:microsoft.com/office/officeart/2018/5/layout/IconCircleLabelList"/>
    <dgm:cxn modelId="{A5439514-E20D-4294-8A72-572F2EEC69BC}" type="presParOf" srcId="{339B5ED2-4248-4947-BDE0-E6721EF6134F}" destId="{A08DBB8A-5B68-4148-9C45-20C3DFDF47A2}" srcOrd="1" destOrd="0" presId="urn:microsoft.com/office/officeart/2018/5/layout/IconCircleLabelList"/>
    <dgm:cxn modelId="{D016C3DA-5A46-46A8-A06B-B1696F513891}" type="presParOf" srcId="{339B5ED2-4248-4947-BDE0-E6721EF6134F}" destId="{95F75692-EDED-4DD1-967B-6EDD4E5F360F}" srcOrd="2" destOrd="0" presId="urn:microsoft.com/office/officeart/2018/5/layout/IconCircleLabelList"/>
    <dgm:cxn modelId="{7D92340C-2D66-462B-84B1-E2E88D525CFF}" type="presParOf" srcId="{339B5ED2-4248-4947-BDE0-E6721EF6134F}" destId="{EF14563A-487F-44BA-BBF1-1525C816F47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21402-A321-471D-A9BF-3D5969C06473}">
      <dsp:nvSpPr>
        <dsp:cNvPr id="0" name=""/>
        <dsp:cNvSpPr/>
      </dsp:nvSpPr>
      <dsp:spPr>
        <a:xfrm>
          <a:off x="-4741833" y="-726831"/>
          <a:ext cx="5648033" cy="5648033"/>
        </a:xfrm>
        <a:prstGeom prst="blockArc">
          <a:avLst>
            <a:gd name="adj1" fmla="val 18900000"/>
            <a:gd name="adj2" fmla="val 2700000"/>
            <a:gd name="adj3" fmla="val 382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010FC-468F-4E72-A0C4-A080EA5B188E}">
      <dsp:nvSpPr>
        <dsp:cNvPr id="0" name=""/>
        <dsp:cNvSpPr/>
      </dsp:nvSpPr>
      <dsp:spPr>
        <a:xfrm>
          <a:off x="582815" y="419437"/>
          <a:ext cx="4888799" cy="8388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585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利用图嵌入算法（</a:t>
          </a:r>
          <a:r>
            <a:rPr lang="en-US" altLang="zh-CN" sz="1600" b="1" kern="1200" dirty="0" err="1"/>
            <a:t>DeepWalk</a:t>
          </a:r>
          <a:r>
            <a:rPr lang="zh-CN" altLang="en-US" sz="1600" b="1" kern="1200" dirty="0"/>
            <a:t>）将交通网络嵌入到低维向量，获取虚拟检测器相似交通状态检测器</a:t>
          </a:r>
        </a:p>
      </dsp:txBody>
      <dsp:txXfrm>
        <a:off x="582815" y="419437"/>
        <a:ext cx="4888799" cy="838874"/>
      </dsp:txXfrm>
    </dsp:sp>
    <dsp:sp modelId="{7083D4B8-A12C-43A3-9EEE-A8055FF38DFD}">
      <dsp:nvSpPr>
        <dsp:cNvPr id="0" name=""/>
        <dsp:cNvSpPr/>
      </dsp:nvSpPr>
      <dsp:spPr>
        <a:xfrm>
          <a:off x="58518" y="314577"/>
          <a:ext cx="1048592" cy="10485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13EBB-0C7C-426D-B34D-03270D88CFBC}">
      <dsp:nvSpPr>
        <dsp:cNvPr id="0" name=""/>
        <dsp:cNvSpPr/>
      </dsp:nvSpPr>
      <dsp:spPr>
        <a:xfrm>
          <a:off x="887745" y="1677748"/>
          <a:ext cx="4583868" cy="8388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585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根据相似交通状态数据，采用生成对抗网络生成虚拟检测器道路交通状态数据</a:t>
          </a:r>
        </a:p>
      </dsp:txBody>
      <dsp:txXfrm>
        <a:off x="887745" y="1677748"/>
        <a:ext cx="4583868" cy="838874"/>
      </dsp:txXfrm>
    </dsp:sp>
    <dsp:sp modelId="{DFDC8143-F3BE-4AB3-8D7B-93A9F6A9D5C0}">
      <dsp:nvSpPr>
        <dsp:cNvPr id="0" name=""/>
        <dsp:cNvSpPr/>
      </dsp:nvSpPr>
      <dsp:spPr>
        <a:xfrm>
          <a:off x="363449" y="1572888"/>
          <a:ext cx="1048592" cy="10485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31421-10FC-4DEC-881B-F9030C35253E}">
      <dsp:nvSpPr>
        <dsp:cNvPr id="0" name=""/>
        <dsp:cNvSpPr/>
      </dsp:nvSpPr>
      <dsp:spPr>
        <a:xfrm>
          <a:off x="582815" y="2936058"/>
          <a:ext cx="4888799" cy="8388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585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降低交通状态检测器设置与维护的成本</a:t>
          </a:r>
        </a:p>
      </dsp:txBody>
      <dsp:txXfrm>
        <a:off x="582815" y="2936058"/>
        <a:ext cx="4888799" cy="838874"/>
      </dsp:txXfrm>
    </dsp:sp>
    <dsp:sp modelId="{1391837C-48A3-44B9-A48F-3453D4A23443}">
      <dsp:nvSpPr>
        <dsp:cNvPr id="0" name=""/>
        <dsp:cNvSpPr/>
      </dsp:nvSpPr>
      <dsp:spPr>
        <a:xfrm>
          <a:off x="58518" y="2831199"/>
          <a:ext cx="1048592" cy="10485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C0E91-6871-4A5C-A10F-2BAC1AC68DE1}">
      <dsp:nvSpPr>
        <dsp:cNvPr id="0" name=""/>
        <dsp:cNvSpPr/>
      </dsp:nvSpPr>
      <dsp:spPr>
        <a:xfrm>
          <a:off x="800671" y="381689"/>
          <a:ext cx="1256587" cy="12565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08CDE-A467-4192-B1C8-7F1724D8A942}">
      <dsp:nvSpPr>
        <dsp:cNvPr id="0" name=""/>
        <dsp:cNvSpPr/>
      </dsp:nvSpPr>
      <dsp:spPr>
        <a:xfrm>
          <a:off x="1068468" y="649487"/>
          <a:ext cx="720993" cy="7209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C8ADA-47FA-4DDB-8254-EBD0B2927288}">
      <dsp:nvSpPr>
        <dsp:cNvPr id="0" name=""/>
        <dsp:cNvSpPr/>
      </dsp:nvSpPr>
      <dsp:spPr>
        <a:xfrm>
          <a:off x="398975" y="202967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CN" sz="1300" b="1" kern="1200" dirty="0"/>
            <a:t>提出了基于</a:t>
          </a:r>
          <a:r>
            <a:rPr lang="en-US" sz="1300" b="1" kern="1200" dirty="0"/>
            <a:t>GE-GAN</a:t>
          </a:r>
          <a:r>
            <a:rPr lang="zh-CN" sz="1300" b="1" kern="1200" dirty="0"/>
            <a:t>设计交通状态虚拟检测器的方法</a:t>
          </a:r>
          <a:endParaRPr lang="en-US" sz="1300" b="1" kern="1200" dirty="0"/>
        </a:p>
      </dsp:txBody>
      <dsp:txXfrm>
        <a:off x="398975" y="2029674"/>
        <a:ext cx="2059980" cy="720000"/>
      </dsp:txXfrm>
    </dsp:sp>
    <dsp:sp modelId="{FA22E990-A13F-4DCF-835D-504F80A4057F}">
      <dsp:nvSpPr>
        <dsp:cNvPr id="0" name=""/>
        <dsp:cNvSpPr/>
      </dsp:nvSpPr>
      <dsp:spPr>
        <a:xfrm>
          <a:off x="3221147" y="381689"/>
          <a:ext cx="1256587" cy="12565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8600E-AFDD-476F-888C-CA823ABDE509}">
      <dsp:nvSpPr>
        <dsp:cNvPr id="0" name=""/>
        <dsp:cNvSpPr/>
      </dsp:nvSpPr>
      <dsp:spPr>
        <a:xfrm>
          <a:off x="3488945" y="649487"/>
          <a:ext cx="720993" cy="7209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BFD3F-A9EC-4321-9758-90A6CFD680EA}">
      <dsp:nvSpPr>
        <dsp:cNvPr id="0" name=""/>
        <dsp:cNvSpPr/>
      </dsp:nvSpPr>
      <dsp:spPr>
        <a:xfrm>
          <a:off x="2819451" y="202967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CN" altLang="en-US" sz="1300" b="1" kern="1200" dirty="0"/>
            <a:t>将图嵌入与</a:t>
          </a:r>
          <a:r>
            <a:rPr lang="en-US" altLang="zh-CN" sz="1300" b="1" kern="1200" dirty="0"/>
            <a:t>GAN</a:t>
          </a:r>
          <a:r>
            <a:rPr lang="zh-CN" altLang="en-US" sz="1300" b="1" kern="1200" dirty="0"/>
            <a:t>应用到路网系统中</a:t>
          </a:r>
          <a:endParaRPr lang="en-US" sz="1300" b="1" kern="1200" dirty="0"/>
        </a:p>
      </dsp:txBody>
      <dsp:txXfrm>
        <a:off x="2819451" y="2029674"/>
        <a:ext cx="2059980" cy="720000"/>
      </dsp:txXfrm>
    </dsp:sp>
    <dsp:sp modelId="{8EC7CB00-17B3-4E70-81F3-24CE633618D8}">
      <dsp:nvSpPr>
        <dsp:cNvPr id="0" name=""/>
        <dsp:cNvSpPr/>
      </dsp:nvSpPr>
      <dsp:spPr>
        <a:xfrm>
          <a:off x="5641624" y="381689"/>
          <a:ext cx="1256587" cy="12565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E963B-CA28-4564-BFFB-91148EE91B9B}">
      <dsp:nvSpPr>
        <dsp:cNvPr id="0" name=""/>
        <dsp:cNvSpPr/>
      </dsp:nvSpPr>
      <dsp:spPr>
        <a:xfrm>
          <a:off x="5909421" y="649487"/>
          <a:ext cx="720993" cy="7209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08A7B-110B-42AA-84D2-8755B95D4749}">
      <dsp:nvSpPr>
        <dsp:cNvPr id="0" name=""/>
        <dsp:cNvSpPr/>
      </dsp:nvSpPr>
      <dsp:spPr>
        <a:xfrm>
          <a:off x="5239928" y="202967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CN" altLang="en-US" sz="1300" b="1" kern="1200" dirty="0"/>
            <a:t>成功生成虚拟检测器数据，降低道路检测器维护成本</a:t>
          </a:r>
          <a:endParaRPr lang="en-US" sz="1300" b="1" kern="1200" dirty="0"/>
        </a:p>
      </dsp:txBody>
      <dsp:txXfrm>
        <a:off x="5239928" y="2029674"/>
        <a:ext cx="2059980" cy="720000"/>
      </dsp:txXfrm>
    </dsp:sp>
    <dsp:sp modelId="{935E6C36-F918-4ACD-ABEC-100180297C74}">
      <dsp:nvSpPr>
        <dsp:cNvPr id="0" name=""/>
        <dsp:cNvSpPr/>
      </dsp:nvSpPr>
      <dsp:spPr>
        <a:xfrm>
          <a:off x="8062100" y="381689"/>
          <a:ext cx="1256587" cy="12565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DBB8A-5B68-4148-9C45-20C3DFDF47A2}">
      <dsp:nvSpPr>
        <dsp:cNvPr id="0" name=""/>
        <dsp:cNvSpPr/>
      </dsp:nvSpPr>
      <dsp:spPr>
        <a:xfrm>
          <a:off x="8329898" y="649487"/>
          <a:ext cx="720993" cy="7209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4563A-487F-44BA-BBF1-1525C816F47D}">
      <dsp:nvSpPr>
        <dsp:cNvPr id="0" name=""/>
        <dsp:cNvSpPr/>
      </dsp:nvSpPr>
      <dsp:spPr>
        <a:xfrm>
          <a:off x="7660404" y="202967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CN" altLang="en-US" sz="1300" b="1" kern="1200" dirty="0"/>
            <a:t>应用到更大网络中去，并进一步提高生成数据的精度</a:t>
          </a:r>
          <a:endParaRPr lang="en-US" sz="1300" b="1" kern="1200" dirty="0"/>
        </a:p>
      </dsp:txBody>
      <dsp:txXfrm>
        <a:off x="7660404" y="2029674"/>
        <a:ext cx="205998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646EF-7D3E-4EC4-B671-D30C287BE4C8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8776C-C42C-4C43-894B-784692F9B3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13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8776C-C42C-4C43-894B-784692F9B3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80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滑动窗口，生成器与判别器，重构误差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8776C-C42C-4C43-894B-784692F9B3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23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8776C-C42C-4C43-894B-784692F9B3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563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LSTM</a:t>
            </a:r>
            <a:r>
              <a:rPr lang="zh-CN" altLang="en-US" dirty="0"/>
              <a:t>误差最大，</a:t>
            </a:r>
            <a:endParaRPr lang="en-US" altLang="zh-CN" dirty="0"/>
          </a:p>
          <a:p>
            <a:r>
              <a:rPr lang="en-US" altLang="zh-CN" dirty="0"/>
              <a:t>BP</a:t>
            </a:r>
            <a:r>
              <a:rPr lang="zh-CN" altLang="en-US" dirty="0"/>
              <a:t>与</a:t>
            </a:r>
            <a:r>
              <a:rPr lang="en-US" altLang="zh-CN" dirty="0"/>
              <a:t>KNN</a:t>
            </a:r>
            <a:r>
              <a:rPr lang="zh-CN" altLang="en-US" dirty="0"/>
              <a:t>误差相似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8776C-C42C-4C43-894B-784692F9B3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12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8C3388-1D30-496F-816C-F214E1E72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2B93FA-FD55-4E62-A53F-0837BFE44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A9AEF8-C8F8-49B8-AA5E-4F6F2A858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94AD-0278-4F58-BE45-96D0FB5AD230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B3C30F-E452-4508-844A-6D2A84EE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F57655-B211-4F7C-878D-811410C0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DB8C-E52C-4100-8DEC-8ACE707E5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03475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B6C74-5521-4451-BF58-407B12BD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D7796B-C12F-46F7-B53A-89F1D52C5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44EF60-6845-4F95-8AA4-E8BB8834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94AD-0278-4F58-BE45-96D0FB5AD230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490D41-1E5D-4CC9-9DA3-F9FBFD69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FC5A79-275A-4BB8-A0B0-B056CCBCD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DB8C-E52C-4100-8DEC-8ACE707E5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06842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51592B4-1692-4ED5-BAE6-74DCDE788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8690FE-9659-4DBC-9012-B865F4A8B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80AD5A-8CE9-4255-9DA6-47BB2C53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94AD-0278-4F58-BE45-96D0FB5AD230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0681EA-1C33-44FB-84CB-504B649D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B26A23-D5D5-4CFC-A01B-F39C7EF4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DB8C-E52C-4100-8DEC-8ACE707E5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83549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7BACAB-DD00-4A0A-8138-75C703807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4342D6-F698-40F8-85FA-2AB6EC16A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409885-D666-46C8-B8D5-427B096DD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94AD-0278-4F58-BE45-96D0FB5AD230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F394F4-7811-4D1A-A20B-2E2A1FC38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B295A7-91E1-469D-AF83-6AFB1C63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DB8C-E52C-4100-8DEC-8ACE707E5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37267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86671D-6F86-481A-A2FA-53B64121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22CE1A-BBF0-4EED-950F-97663B5A5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69EF53-78E7-48AB-8F8F-10025AD5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94AD-0278-4F58-BE45-96D0FB5AD230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0D2828-0356-4FD7-ACBA-989E012E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DDBE04-3B0A-4676-ADF3-46809104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DB8C-E52C-4100-8DEC-8ACE707E5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00294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9D550-AAAC-4C41-AC6F-061BB399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767BC5-42AD-484E-97A1-3CCFB6FA1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BD65BB-DAE9-4BE0-9375-CC2509C7F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5FF5E6-5E29-494F-8D80-6A689200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94AD-0278-4F58-BE45-96D0FB5AD230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975FB7-6C95-498E-BBD7-FA1733E6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BDECDF-A9DF-4004-9926-ECE49EDE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DB8C-E52C-4100-8DEC-8ACE707E5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14835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989E51-3652-4C94-BF68-D0B23BA8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85B678-27F8-4E19-9643-8C274E1D8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52D5F4-C98D-49EC-8F65-DDA33B4B8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A767C6-9A01-47AB-AC65-E7DB2E06A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AAB7CE-9447-4BAA-B4CC-C50C28521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2B654DD-859D-4FB8-8426-630EE0F3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94AD-0278-4F58-BE45-96D0FB5AD230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C69F21D-0526-4FD6-8A4B-E200AEFA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C2BFCC2-F173-4399-8DC9-B751FD2B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DB8C-E52C-4100-8DEC-8ACE707E5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22734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D31FC-3EFE-4F68-9FB0-52ACF247A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0560537-55DC-4F3A-9789-27D7AF20F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94AD-0278-4F58-BE45-96D0FB5AD230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A5193A4-3BB7-4512-A838-672DAE87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D3AB7C-784B-4B95-8D9B-C4AED853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DB8C-E52C-4100-8DEC-8ACE707E5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94007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E7AF16-7368-4ABA-A63A-6F44FBDF0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94AD-0278-4F58-BE45-96D0FB5AD230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9B7F8-CEE2-470F-A485-7EA7794C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92EB0A-85E9-43B9-83FC-473FC772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DB8C-E52C-4100-8DEC-8ACE707E5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01946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9F601F-29BE-4799-9871-0A808C8A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3777EC-E04C-4C02-9584-06045F9A4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86C0F2-A866-44C5-AD2E-BE25DD602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A6B071-3A5B-4073-A33E-B78E57C4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94AD-0278-4F58-BE45-96D0FB5AD230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12E7D5-16E3-41A3-A6EC-EF0E58A71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F6D07C-6D93-4A59-B9B9-6FF2ECC8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DB8C-E52C-4100-8DEC-8ACE707E5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883770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176694-859D-40E6-AC6B-EC067F9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32A066-489E-4AE7-9833-1E3ADCD3B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8716D1-8D9F-4002-88EA-227825E23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BCD074-146F-4634-862B-CF46BA04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94AD-0278-4F58-BE45-96D0FB5AD230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B4F796-514E-483D-88FC-AACEA4FC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272000-1233-44CC-A838-4A423314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DB8C-E52C-4100-8DEC-8ACE707E5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136131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3E41500-96D2-48C6-A275-03FB9B196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52C5EB-4435-4A0A-BB33-347ACCDB9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A32477-77F9-417D-892B-AAF5B9869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94AD-0278-4F58-BE45-96D0FB5AD230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8EA7A0-AA22-4C6B-B8FA-A914D88CA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5BE9A4-1DDD-44C4-9B64-342997CFF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6DB8C-E52C-4100-8DEC-8ACE707E5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44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ABD85D80-715F-42C4-A6CB-BF903F8B2C02}"/>
              </a:ext>
            </a:extLst>
          </p:cNvPr>
          <p:cNvSpPr/>
          <p:nvPr/>
        </p:nvSpPr>
        <p:spPr>
          <a:xfrm>
            <a:off x="0" y="3534088"/>
            <a:ext cx="12191999" cy="6538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0A289FA-3B00-48A8-A819-3E2AC97DCB5C}"/>
              </a:ext>
            </a:extLst>
          </p:cNvPr>
          <p:cNvSpPr/>
          <p:nvPr/>
        </p:nvSpPr>
        <p:spPr>
          <a:xfrm>
            <a:off x="1" y="2266406"/>
            <a:ext cx="12192000" cy="12676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FD67DBE-23DE-4AA0-97ED-13F46D936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1083" y="2342105"/>
            <a:ext cx="9144000" cy="1167857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GE-GAN: A deep learning framework for virtual road traffic state detector design</a:t>
            </a:r>
            <a:endParaRPr lang="zh-CN" altLang="en-US" sz="36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642700-DF73-4783-BEA9-D38055FCD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420" y="4587630"/>
            <a:ext cx="3911157" cy="306979"/>
          </a:xfrm>
        </p:spPr>
        <p:txBody>
          <a:bodyPr>
            <a:no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报告人：魏臣臣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ECAB5F4-7727-4489-9CFC-51A38C610CBA}"/>
              </a:ext>
            </a:extLst>
          </p:cNvPr>
          <p:cNvSpPr txBox="1"/>
          <p:nvPr/>
        </p:nvSpPr>
        <p:spPr>
          <a:xfrm>
            <a:off x="4761995" y="5788458"/>
            <a:ext cx="4099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2019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1CCFEE7-8952-4D07-8ED6-81B4A389614A}"/>
              </a:ext>
            </a:extLst>
          </p:cNvPr>
          <p:cNvSpPr/>
          <p:nvPr/>
        </p:nvSpPr>
        <p:spPr>
          <a:xfrm>
            <a:off x="3217062" y="3568625"/>
            <a:ext cx="839204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道路虚拟交通状态检测器设计的深度学习框架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C9295E6-F65A-4D0E-8D01-E58E31C06AC9}"/>
              </a:ext>
            </a:extLst>
          </p:cNvPr>
          <p:cNvSpPr/>
          <p:nvPr/>
        </p:nvSpPr>
        <p:spPr>
          <a:xfrm>
            <a:off x="258531" y="1828517"/>
            <a:ext cx="2700000" cy="270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808A889-5BA0-45A8-83DD-E40E90C61EC0}"/>
              </a:ext>
            </a:extLst>
          </p:cNvPr>
          <p:cNvSpPr txBox="1"/>
          <p:nvPr/>
        </p:nvSpPr>
        <p:spPr>
          <a:xfrm>
            <a:off x="4605047" y="5157485"/>
            <a:ext cx="4588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指导教师：徐东伟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B7E7484-6E2E-4946-A8A1-03173974BADA}"/>
              </a:ext>
            </a:extLst>
          </p:cNvPr>
          <p:cNvSpPr/>
          <p:nvPr/>
        </p:nvSpPr>
        <p:spPr>
          <a:xfrm>
            <a:off x="11145746" y="1440168"/>
            <a:ext cx="532263" cy="525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1C1A687-ADBB-4638-A5C5-51248DED9FFB}"/>
              </a:ext>
            </a:extLst>
          </p:cNvPr>
          <p:cNvSpPr/>
          <p:nvPr/>
        </p:nvSpPr>
        <p:spPr>
          <a:xfrm>
            <a:off x="11678009" y="1167520"/>
            <a:ext cx="307074" cy="2726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295DA45-EC85-4591-9B76-A1153380A395}"/>
              </a:ext>
            </a:extLst>
          </p:cNvPr>
          <p:cNvSpPr txBox="1"/>
          <p:nvPr/>
        </p:nvSpPr>
        <p:spPr>
          <a:xfrm>
            <a:off x="3878298" y="6419431"/>
            <a:ext cx="514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  to Transportation Research Part C journal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8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2FF3CC-F0AF-49AA-92A8-4D7C5CBD1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066" y="472339"/>
            <a:ext cx="7905750" cy="25241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2B9925-2850-4CF1-8DB7-783F476A7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066" y="3724203"/>
            <a:ext cx="7848600" cy="3124200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F38D70FB-1DDF-4FD8-8081-CC8B4E636DF3}"/>
              </a:ext>
            </a:extLst>
          </p:cNvPr>
          <p:cNvSpPr txBox="1">
            <a:spLocks/>
          </p:cNvSpPr>
          <p:nvPr/>
        </p:nvSpPr>
        <p:spPr>
          <a:xfrm>
            <a:off x="545910" y="373425"/>
            <a:ext cx="2470245" cy="629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结果分析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63B33532-A7C1-4EA1-9C7D-3E8EABBBA7FF}"/>
              </a:ext>
            </a:extLst>
          </p:cNvPr>
          <p:cNvSpPr/>
          <p:nvPr/>
        </p:nvSpPr>
        <p:spPr>
          <a:xfrm rot="5400000">
            <a:off x="28041" y="444298"/>
            <a:ext cx="489827" cy="54591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23A4931-A266-46E8-9342-F632A1952B20}"/>
              </a:ext>
            </a:extLst>
          </p:cNvPr>
          <p:cNvCxnSpPr>
            <a:cxnSpLocks/>
          </p:cNvCxnSpPr>
          <p:nvPr/>
        </p:nvCxnSpPr>
        <p:spPr>
          <a:xfrm flipV="1">
            <a:off x="3562066" y="3220872"/>
            <a:ext cx="1153236" cy="9098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F5BEBD2-62D0-4F7D-8254-252BCD722BBC}"/>
              </a:ext>
            </a:extLst>
          </p:cNvPr>
          <p:cNvCxnSpPr/>
          <p:nvPr/>
        </p:nvCxnSpPr>
        <p:spPr>
          <a:xfrm>
            <a:off x="5267278" y="3220872"/>
            <a:ext cx="1760561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EB77C55-C9A9-4254-9F6A-CEFA35AE438B}"/>
              </a:ext>
            </a:extLst>
          </p:cNvPr>
          <p:cNvCxnSpPr/>
          <p:nvPr/>
        </p:nvCxnSpPr>
        <p:spPr>
          <a:xfrm>
            <a:off x="7579815" y="3229970"/>
            <a:ext cx="1760561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ECE1336-4608-4E07-9F41-76E8167D3551}"/>
              </a:ext>
            </a:extLst>
          </p:cNvPr>
          <p:cNvCxnSpPr>
            <a:cxnSpLocks/>
          </p:cNvCxnSpPr>
          <p:nvPr/>
        </p:nvCxnSpPr>
        <p:spPr>
          <a:xfrm>
            <a:off x="9892353" y="3220872"/>
            <a:ext cx="1518313" cy="9098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726A1D89-4C30-48FA-98EF-BA76D7C68FCA}"/>
              </a:ext>
            </a:extLst>
          </p:cNvPr>
          <p:cNvSpPr txBox="1"/>
          <p:nvPr/>
        </p:nvSpPr>
        <p:spPr>
          <a:xfrm>
            <a:off x="145746" y="2122643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gradFill>
                  <a:gsLst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同时生成单个检测器</a:t>
            </a:r>
            <a:endParaRPr lang="en-US" altLang="zh-CN" sz="2800" dirty="0">
              <a:gradFill>
                <a:gsLst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chemeClr val="accent5">
                      <a:lumMod val="75000"/>
                    </a:schemeClr>
                  </a:gs>
                  <a:gs pos="97000">
                    <a:schemeClr val="accent5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</a:endParaRPr>
          </a:p>
          <a:p>
            <a:r>
              <a:rPr lang="zh-CN" altLang="en-US" sz="2800" dirty="0">
                <a:gradFill>
                  <a:gsLst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数据与多个检测器</a:t>
            </a:r>
            <a:endParaRPr lang="en-US" altLang="zh-CN" sz="2800" dirty="0">
              <a:gradFill>
                <a:gsLst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chemeClr val="accent5">
                      <a:lumMod val="75000"/>
                    </a:schemeClr>
                  </a:gs>
                  <a:gs pos="97000">
                    <a:schemeClr val="accent5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</a:endParaRPr>
          </a:p>
          <a:p>
            <a:r>
              <a:rPr lang="zh-CN" altLang="en-US" sz="2800" dirty="0">
                <a:gradFill>
                  <a:gsLst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数据结果对比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81524E7-EAB1-4686-9175-1511D501575A}"/>
              </a:ext>
            </a:extLst>
          </p:cNvPr>
          <p:cNvSpPr txBox="1"/>
          <p:nvPr/>
        </p:nvSpPr>
        <p:spPr>
          <a:xfrm>
            <a:off x="6045958" y="12013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gradFill flip="none" rotWithShape="1">
                  <a:gsLst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生成单个检测器数据结果对比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70AFB52-0DBA-454D-9572-A8B8D7B825AB}"/>
              </a:ext>
            </a:extLst>
          </p:cNvPr>
          <p:cNvSpPr txBox="1"/>
          <p:nvPr/>
        </p:nvSpPr>
        <p:spPr>
          <a:xfrm>
            <a:off x="5779322" y="3363969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gradFill flip="none" rotWithShape="1">
                  <a:gsLst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同时生成多个检测器数据结果对比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0FDD63E-5D91-48F1-9832-3B6B8E28A8FE}"/>
              </a:ext>
            </a:extLst>
          </p:cNvPr>
          <p:cNvSpPr txBox="1"/>
          <p:nvPr/>
        </p:nvSpPr>
        <p:spPr>
          <a:xfrm>
            <a:off x="-48862" y="4646768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单个传感器生成精度较高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大部分工作日生成数据精度较高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（数据量大）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CA89D33-1728-4E0A-B5C9-AC9EB0886275}"/>
              </a:ext>
            </a:extLst>
          </p:cNvPr>
          <p:cNvSpPr txBox="1"/>
          <p:nvPr/>
        </p:nvSpPr>
        <p:spPr>
          <a:xfrm>
            <a:off x="7110484" y="1473958"/>
            <a:ext cx="539086" cy="1692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5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FE92714-3E27-4F3E-9FAF-4059FD40F5A5}"/>
              </a:ext>
            </a:extLst>
          </p:cNvPr>
          <p:cNvSpPr txBox="1"/>
          <p:nvPr/>
        </p:nvSpPr>
        <p:spPr>
          <a:xfrm>
            <a:off x="10637861" y="1473958"/>
            <a:ext cx="539086" cy="1692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5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031064F-90EE-41FD-BAE1-B99F030E5CEA}"/>
              </a:ext>
            </a:extLst>
          </p:cNvPr>
          <p:cNvSpPr txBox="1"/>
          <p:nvPr/>
        </p:nvSpPr>
        <p:spPr>
          <a:xfrm>
            <a:off x="8190552" y="5294262"/>
            <a:ext cx="539086" cy="1692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5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E6567AD-ABD2-461D-916C-D663D04054DD}"/>
              </a:ext>
            </a:extLst>
          </p:cNvPr>
          <p:cNvSpPr txBox="1"/>
          <p:nvPr/>
        </p:nvSpPr>
        <p:spPr>
          <a:xfrm>
            <a:off x="10637861" y="5309045"/>
            <a:ext cx="539086" cy="1692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5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2577D60-4695-461B-A4DE-925B46C92A18}"/>
              </a:ext>
            </a:extLst>
          </p:cNvPr>
          <p:cNvSpPr txBox="1"/>
          <p:nvPr/>
        </p:nvSpPr>
        <p:spPr>
          <a:xfrm>
            <a:off x="8190552" y="6552099"/>
            <a:ext cx="539086" cy="1692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5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F0A279A-96B7-4FA5-AD92-6983704D2DB8}"/>
              </a:ext>
            </a:extLst>
          </p:cNvPr>
          <p:cNvSpPr txBox="1"/>
          <p:nvPr/>
        </p:nvSpPr>
        <p:spPr>
          <a:xfrm>
            <a:off x="10586114" y="6552098"/>
            <a:ext cx="539086" cy="1692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500" dirty="0"/>
          </a:p>
        </p:txBody>
      </p:sp>
    </p:spTree>
    <p:extLst>
      <p:ext uri="{BB962C8B-B14F-4D97-AF65-F5344CB8AC3E}">
        <p14:creationId xmlns:p14="http://schemas.microsoft.com/office/powerpoint/2010/main" val="2955067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curtains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地图的截图&#10;&#10;描述已自动生成">
            <a:extLst>
              <a:ext uri="{FF2B5EF4-FFF2-40B4-BE49-F238E27FC236}">
                <a16:creationId xmlns:a16="http://schemas.microsoft.com/office/drawing/2014/main" id="{63992B2D-3C96-4597-947C-A06C48D74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5" y="948163"/>
            <a:ext cx="5464854" cy="546485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A9A698A-C921-4CB6-B34D-4459162F0B96}"/>
              </a:ext>
            </a:extLst>
          </p:cNvPr>
          <p:cNvSpPr txBox="1"/>
          <p:nvPr/>
        </p:nvSpPr>
        <p:spPr>
          <a:xfrm>
            <a:off x="1217414" y="6113812"/>
            <a:ext cx="457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单个检测器最后一周平均误差</a:t>
            </a:r>
          </a:p>
        </p:txBody>
      </p:sp>
      <p:pic>
        <p:nvPicPr>
          <p:cNvPr id="5" name="图片 4" descr="地图的截图&#10;&#10;描述已自动生成">
            <a:extLst>
              <a:ext uri="{FF2B5EF4-FFF2-40B4-BE49-F238E27FC236}">
                <a16:creationId xmlns:a16="http://schemas.microsoft.com/office/drawing/2014/main" id="{657C8C25-3FB0-41FB-B2C5-85A29AA13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36" y="948163"/>
            <a:ext cx="5464854" cy="546485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A02F356-8365-4A03-B63F-7A292AF4E96C}"/>
              </a:ext>
            </a:extLst>
          </p:cNvPr>
          <p:cNvSpPr txBox="1"/>
          <p:nvPr/>
        </p:nvSpPr>
        <p:spPr>
          <a:xfrm>
            <a:off x="7331774" y="6142313"/>
            <a:ext cx="358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多个检测器最后一周平均误差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A2B1F22-AE8B-43CD-B092-14205E076A6C}"/>
              </a:ext>
            </a:extLst>
          </p:cNvPr>
          <p:cNvSpPr txBox="1">
            <a:spLocks/>
          </p:cNvSpPr>
          <p:nvPr/>
        </p:nvSpPr>
        <p:spPr>
          <a:xfrm>
            <a:off x="545910" y="373425"/>
            <a:ext cx="2470245" cy="629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结果分析</a:t>
            </a: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3E00DAC9-E028-4A50-8333-FDACC0ADE249}"/>
              </a:ext>
            </a:extLst>
          </p:cNvPr>
          <p:cNvSpPr/>
          <p:nvPr/>
        </p:nvSpPr>
        <p:spPr>
          <a:xfrm rot="5400000">
            <a:off x="28041" y="444298"/>
            <a:ext cx="489827" cy="54591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ADA883-2426-47FA-8103-5AF34BE35524}"/>
              </a:ext>
            </a:extLst>
          </p:cNvPr>
          <p:cNvSpPr txBox="1"/>
          <p:nvPr/>
        </p:nvSpPr>
        <p:spPr>
          <a:xfrm>
            <a:off x="4591236" y="1046755"/>
            <a:ext cx="350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与其他模型结果对比图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51465A7-E6FA-4522-8786-58355F0209AD}"/>
              </a:ext>
            </a:extLst>
          </p:cNvPr>
          <p:cNvSpPr txBox="1"/>
          <p:nvPr/>
        </p:nvSpPr>
        <p:spPr>
          <a:xfrm>
            <a:off x="4709715" y="6469954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GE-GAN</a:t>
            </a:r>
            <a:r>
              <a:rPr lang="zh-CN" altLang="en-US" dirty="0">
                <a:solidFill>
                  <a:srgbClr val="FF0000"/>
                </a:solidFill>
              </a:rPr>
              <a:t>生成数据误差最小</a:t>
            </a:r>
          </a:p>
        </p:txBody>
      </p:sp>
    </p:spTree>
    <p:extLst>
      <p:ext uri="{BB962C8B-B14F-4D97-AF65-F5344CB8AC3E}">
        <p14:creationId xmlns:p14="http://schemas.microsoft.com/office/powerpoint/2010/main" val="131455094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2B43469A-89B0-4B4D-908A-FA280D80937D}"/>
              </a:ext>
            </a:extLst>
          </p:cNvPr>
          <p:cNvSpPr txBox="1">
            <a:spLocks/>
          </p:cNvSpPr>
          <p:nvPr/>
        </p:nvSpPr>
        <p:spPr>
          <a:xfrm>
            <a:off x="1179226" y="826680"/>
            <a:ext cx="98335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zh-CN" alt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总结</a:t>
            </a:r>
            <a:endParaRPr lang="zh-CN" alt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" name="文本框 2">
            <a:extLst>
              <a:ext uri="{FF2B5EF4-FFF2-40B4-BE49-F238E27FC236}">
                <a16:creationId xmlns:a16="http://schemas.microsoft.com/office/drawing/2014/main" id="{67B4876E-8259-4BC1-9052-506EA8879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895931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54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9EE4798-B792-4AF3-881F-5C5AD3A24687}"/>
              </a:ext>
            </a:extLst>
          </p:cNvPr>
          <p:cNvSpPr txBox="1"/>
          <p:nvPr/>
        </p:nvSpPr>
        <p:spPr>
          <a:xfrm>
            <a:off x="3045368" y="2043663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42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感谢聆听！</a:t>
            </a:r>
            <a:endParaRPr lang="en-US" altLang="zh-CN" sz="42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42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欢迎各位进行批评更正！</a:t>
            </a:r>
          </a:p>
        </p:txBody>
      </p:sp>
      <p:pic>
        <p:nvPicPr>
          <p:cNvPr id="19" name="Picture 15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4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hred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3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0563334-2092-46A4-9AB7-1BB37D27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zh-CN" altLang="en-US" sz="8800" b="1" dirty="0">
                <a:solidFill>
                  <a:srgbClr val="FFFFFF"/>
                </a:solidFill>
              </a:rPr>
              <a:t>目录</a:t>
            </a:r>
          </a:p>
        </p:txBody>
      </p:sp>
      <p:sp>
        <p:nvSpPr>
          <p:cNvPr id="66" name="内容占位符 2">
            <a:extLst>
              <a:ext uri="{FF2B5EF4-FFF2-40B4-BE49-F238E27FC236}">
                <a16:creationId xmlns:a16="http://schemas.microsoft.com/office/drawing/2014/main" id="{59E879F0-0440-47F7-84AB-AB4380007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8868" y="813683"/>
            <a:ext cx="5306084" cy="5230634"/>
          </a:xfrm>
        </p:spPr>
        <p:txBody>
          <a:bodyPr anchor="ctr">
            <a:normAutofit/>
          </a:bodyPr>
          <a:lstStyle/>
          <a:p>
            <a:r>
              <a:rPr lang="zh-CN" altLang="en-US" sz="4400" b="1" dirty="0">
                <a:solidFill>
                  <a:srgbClr val="000000"/>
                </a:solidFill>
              </a:rPr>
              <a:t>背景介绍</a:t>
            </a:r>
            <a:endParaRPr lang="en-US" altLang="zh-CN" sz="4400" b="1" dirty="0">
              <a:solidFill>
                <a:srgbClr val="000000"/>
              </a:solidFill>
            </a:endParaRPr>
          </a:p>
          <a:p>
            <a:r>
              <a:rPr lang="zh-CN" altLang="en-US" sz="4400" b="1" dirty="0">
                <a:solidFill>
                  <a:srgbClr val="000000"/>
                </a:solidFill>
              </a:rPr>
              <a:t>方法介绍</a:t>
            </a:r>
            <a:endParaRPr lang="en-US" altLang="zh-CN" sz="4400" b="1" dirty="0">
              <a:solidFill>
                <a:srgbClr val="000000"/>
              </a:solidFill>
            </a:endParaRPr>
          </a:p>
          <a:p>
            <a:r>
              <a:rPr lang="zh-CN" altLang="en-US" sz="4400" b="1" dirty="0">
                <a:solidFill>
                  <a:srgbClr val="000000"/>
                </a:solidFill>
              </a:rPr>
              <a:t>实验设计</a:t>
            </a:r>
            <a:endParaRPr lang="en-US" altLang="zh-CN" sz="4400" b="1" dirty="0">
              <a:solidFill>
                <a:srgbClr val="000000"/>
              </a:solidFill>
            </a:endParaRPr>
          </a:p>
          <a:p>
            <a:r>
              <a:rPr lang="zh-CN" altLang="en-US" sz="4400" b="1" dirty="0">
                <a:solidFill>
                  <a:srgbClr val="000000"/>
                </a:solidFill>
              </a:rPr>
              <a:t>结果分析</a:t>
            </a:r>
            <a:endParaRPr lang="en-US" altLang="zh-CN" sz="4400" b="1" dirty="0">
              <a:solidFill>
                <a:srgbClr val="000000"/>
              </a:solidFill>
            </a:endParaRPr>
          </a:p>
          <a:p>
            <a:r>
              <a:rPr lang="zh-CN" altLang="en-US" sz="4400" b="1" dirty="0">
                <a:solidFill>
                  <a:srgbClr val="000000"/>
                </a:solidFill>
              </a:rPr>
              <a:t>总结</a:t>
            </a:r>
            <a:endParaRPr lang="en-US" altLang="zh-CN" sz="4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73E9C2-F476-48D1-B966-E80F5341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10" y="182464"/>
            <a:ext cx="2976350" cy="1147510"/>
          </a:xfrm>
        </p:spPr>
        <p:txBody>
          <a:bodyPr/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D38F54F-7E2F-4BDF-A74C-AC0EC7008CA4}"/>
              </a:ext>
            </a:extLst>
          </p:cNvPr>
          <p:cNvSpPr txBox="1"/>
          <p:nvPr/>
        </p:nvSpPr>
        <p:spPr>
          <a:xfrm>
            <a:off x="662583" y="2904593"/>
            <a:ext cx="8585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图网络</a:t>
            </a:r>
            <a:r>
              <a:rPr lang="zh-CN" altLang="en-US" sz="2400" b="1" dirty="0"/>
              <a:t>以及</a:t>
            </a:r>
            <a:r>
              <a:rPr lang="zh-CN" altLang="en-US" sz="2400" b="1" dirty="0">
                <a:solidFill>
                  <a:srgbClr val="FF0000"/>
                </a:solidFill>
              </a:rPr>
              <a:t>生成对抗网络</a:t>
            </a:r>
            <a:r>
              <a:rPr lang="zh-CN" altLang="en-US" sz="2400" b="1" dirty="0"/>
              <a:t>（</a:t>
            </a:r>
            <a:r>
              <a:rPr lang="en-US" altLang="zh-CN" sz="2400" b="1" dirty="0"/>
              <a:t>GAN</a:t>
            </a:r>
            <a:r>
              <a:rPr lang="zh-CN" altLang="en-US" sz="2400" b="1" dirty="0"/>
              <a:t>）在各个领域的快速发展</a:t>
            </a:r>
            <a:endParaRPr lang="en-US" altLang="zh-CN" sz="2400" b="1" dirty="0"/>
          </a:p>
          <a:p>
            <a:r>
              <a:rPr lang="zh-CN" altLang="en-US" sz="2400" b="1" dirty="0"/>
              <a:t>（社交网络，图像生成等）</a:t>
            </a:r>
            <a:endParaRPr lang="en-US" altLang="zh-CN" sz="2400" b="1" dirty="0"/>
          </a:p>
        </p:txBody>
      </p:sp>
      <p:pic>
        <p:nvPicPr>
          <p:cNvPr id="10" name="图片 9" descr="一群人的照片&#10;&#10;描述已自动生成">
            <a:extLst>
              <a:ext uri="{FF2B5EF4-FFF2-40B4-BE49-F238E27FC236}">
                <a16:creationId xmlns:a16="http://schemas.microsoft.com/office/drawing/2014/main" id="{EDDFA1B9-0168-4DC6-A1D2-AEA93B3D2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36" y="4756999"/>
            <a:ext cx="7100761" cy="173691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DDA3C26-CC36-4ED5-89EE-DDD654878697}"/>
              </a:ext>
            </a:extLst>
          </p:cNvPr>
          <p:cNvSpPr txBox="1"/>
          <p:nvPr/>
        </p:nvSpPr>
        <p:spPr>
          <a:xfrm>
            <a:off x="698474" y="2060648"/>
            <a:ext cx="8116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普通道路检测器由于</a:t>
            </a:r>
            <a:r>
              <a:rPr lang="zh-CN" altLang="en-US" sz="2400" b="1" dirty="0">
                <a:solidFill>
                  <a:srgbClr val="FF0000"/>
                </a:solidFill>
              </a:rPr>
              <a:t>不可抗因素</a:t>
            </a:r>
            <a:r>
              <a:rPr lang="zh-CN" altLang="en-US" sz="2400" b="1" dirty="0"/>
              <a:t>容易造成的检测器故障，检测器缺失</a:t>
            </a:r>
          </a:p>
        </p:txBody>
      </p:sp>
      <p:pic>
        <p:nvPicPr>
          <p:cNvPr id="17" name="图片 16" descr="图片包含 游戏机, 钟表, 布&#10;&#10;描述已自动生成">
            <a:extLst>
              <a:ext uri="{FF2B5EF4-FFF2-40B4-BE49-F238E27FC236}">
                <a16:creationId xmlns:a16="http://schemas.microsoft.com/office/drawing/2014/main" id="{7B5E1BDC-C920-4634-991C-9FD9CB2E3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149" y="0"/>
            <a:ext cx="3562350" cy="128587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4762EBB6-5969-4B85-A494-2140A0D20A17}"/>
              </a:ext>
            </a:extLst>
          </p:cNvPr>
          <p:cNvSpPr txBox="1"/>
          <p:nvPr/>
        </p:nvSpPr>
        <p:spPr>
          <a:xfrm>
            <a:off x="9248503" y="1440208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社交网络</a:t>
            </a:r>
          </a:p>
        </p:txBody>
      </p:sp>
      <p:pic>
        <p:nvPicPr>
          <p:cNvPr id="19" name="图片 18" descr="图片包含 游戏机, 钟表, 画&#10;&#10;描述已自动生成">
            <a:extLst>
              <a:ext uri="{FF2B5EF4-FFF2-40B4-BE49-F238E27FC236}">
                <a16:creationId xmlns:a16="http://schemas.microsoft.com/office/drawing/2014/main" id="{CD0FAF2C-0449-4B01-B742-8345C10A9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" y="3946170"/>
            <a:ext cx="4396104" cy="183171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DAB2873F-EA58-4569-BFF8-BA87F290DC0C}"/>
              </a:ext>
            </a:extLst>
          </p:cNvPr>
          <p:cNvGrpSpPr/>
          <p:nvPr/>
        </p:nvGrpSpPr>
        <p:grpSpPr>
          <a:xfrm>
            <a:off x="9122396" y="2230699"/>
            <a:ext cx="2407021" cy="1727665"/>
            <a:chOff x="4304043" y="1286668"/>
            <a:chExt cx="3837944" cy="2757793"/>
          </a:xfrm>
          <a:blipFill>
            <a:blip r:embed="rId5"/>
            <a:stretch>
              <a:fillRect/>
            </a:stretch>
          </a:blip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" name="圆角矩形 56">
              <a:extLst>
                <a:ext uri="{FF2B5EF4-FFF2-40B4-BE49-F238E27FC236}">
                  <a16:creationId xmlns:a16="http://schemas.microsoft.com/office/drawing/2014/main" id="{CC5E0918-58AD-4EB3-8A5E-1239A4D3417C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圆角矩形 57">
              <a:extLst>
                <a:ext uri="{FF2B5EF4-FFF2-40B4-BE49-F238E27FC236}">
                  <a16:creationId xmlns:a16="http://schemas.microsoft.com/office/drawing/2014/main" id="{A9E10747-018C-4CEA-A030-948D76DD2759}"/>
                </a:ext>
              </a:extLst>
            </p:cNvPr>
            <p:cNvSpPr/>
            <p:nvPr/>
          </p:nvSpPr>
          <p:spPr>
            <a:xfrm>
              <a:off x="4351931" y="1330003"/>
              <a:ext cx="3742173" cy="26711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3" name="文本框 1">
            <a:extLst>
              <a:ext uri="{FF2B5EF4-FFF2-40B4-BE49-F238E27FC236}">
                <a16:creationId xmlns:a16="http://schemas.microsoft.com/office/drawing/2014/main" id="{B7AB4A41-32FE-4355-847D-BE97B3223278}"/>
              </a:ext>
            </a:extLst>
          </p:cNvPr>
          <p:cNvSpPr txBox="1"/>
          <p:nvPr/>
        </p:nvSpPr>
        <p:spPr>
          <a:xfrm>
            <a:off x="8842659" y="4125266"/>
            <a:ext cx="307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化合物网络以及蛋白质网络</a:t>
            </a:r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905D2293-3C0E-4261-91FE-B411B27CD3D6}"/>
              </a:ext>
            </a:extLst>
          </p:cNvPr>
          <p:cNvSpPr/>
          <p:nvPr/>
        </p:nvSpPr>
        <p:spPr>
          <a:xfrm rot="5400000">
            <a:off x="28041" y="444298"/>
            <a:ext cx="489827" cy="54591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79FC831-48D5-49FC-847C-74D139DEE119}"/>
              </a:ext>
            </a:extLst>
          </p:cNvPr>
          <p:cNvSpPr txBox="1"/>
          <p:nvPr/>
        </p:nvSpPr>
        <p:spPr>
          <a:xfrm>
            <a:off x="1022816" y="6124584"/>
            <a:ext cx="268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GAN</a:t>
            </a:r>
            <a:r>
              <a:rPr lang="zh-CN" altLang="en-US" b="1" dirty="0"/>
              <a:t>模型结构图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589EDBF-0CD1-44AC-9269-3698499229A4}"/>
              </a:ext>
            </a:extLst>
          </p:cNvPr>
          <p:cNvSpPr txBox="1"/>
          <p:nvPr/>
        </p:nvSpPr>
        <p:spPr>
          <a:xfrm>
            <a:off x="6605067" y="6420850"/>
            <a:ext cx="515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GAN</a:t>
            </a:r>
            <a:r>
              <a:rPr lang="zh-CN" altLang="en-US" b="1" dirty="0"/>
              <a:t>在图像应用上的发展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E263EB6-D08D-483A-9D70-8B316C9F0CE9}"/>
              </a:ext>
            </a:extLst>
          </p:cNvPr>
          <p:cNvSpPr/>
          <p:nvPr/>
        </p:nvSpPr>
        <p:spPr>
          <a:xfrm>
            <a:off x="466462" y="2172781"/>
            <a:ext cx="232012" cy="2373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6A072B8F-3073-4FCC-B845-40233FAD348C}"/>
              </a:ext>
            </a:extLst>
          </p:cNvPr>
          <p:cNvSpPr/>
          <p:nvPr/>
        </p:nvSpPr>
        <p:spPr>
          <a:xfrm>
            <a:off x="471297" y="3008542"/>
            <a:ext cx="232012" cy="2373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397BD9B-1862-4E05-AACC-013F5E0C3C79}"/>
              </a:ext>
            </a:extLst>
          </p:cNvPr>
          <p:cNvSpPr txBox="1"/>
          <p:nvPr/>
        </p:nvSpPr>
        <p:spPr>
          <a:xfrm>
            <a:off x="662583" y="1506633"/>
            <a:ext cx="858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城市道路与车辆的迅速增加</a:t>
            </a:r>
            <a:endParaRPr lang="en-US" altLang="zh-CN" sz="2400" b="1" dirty="0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F64206AC-DBC3-41A2-8B2F-47623110EDEB}"/>
              </a:ext>
            </a:extLst>
          </p:cNvPr>
          <p:cNvSpPr/>
          <p:nvPr/>
        </p:nvSpPr>
        <p:spPr>
          <a:xfrm>
            <a:off x="471297" y="1610582"/>
            <a:ext cx="232012" cy="2373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80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8" grpId="0"/>
      <p:bldP spid="23" grpId="0"/>
      <p:bldP spid="6" grpId="0"/>
      <p:bldP spid="7" grpId="0"/>
      <p:bldP spid="8" grpId="0" animBg="1"/>
      <p:bldP spid="24" grpId="0" animBg="1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7588338-6383-4E9B-8065-81505FD605F0}"/>
              </a:ext>
            </a:extLst>
          </p:cNvPr>
          <p:cNvSpPr txBox="1"/>
          <p:nvPr/>
        </p:nvSpPr>
        <p:spPr>
          <a:xfrm>
            <a:off x="2759886" y="1524974"/>
            <a:ext cx="9686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通过已知道路检测器数据生成虚拟检测器交通状态数据，</a:t>
            </a:r>
            <a:endParaRPr lang="en-US" altLang="zh-CN" sz="2800" dirty="0"/>
          </a:p>
          <a:p>
            <a:r>
              <a:rPr lang="zh-CN" altLang="en-US" sz="2800" dirty="0"/>
              <a:t>降低交通状态检测器设置与维护的成本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FFCF988-0B9F-4BD5-B207-CB507D76C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403" y="2670993"/>
            <a:ext cx="6277641" cy="373180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5B15B79-7D56-42B1-8A64-B4315415CE44}"/>
              </a:ext>
            </a:extLst>
          </p:cNvPr>
          <p:cNvSpPr txBox="1"/>
          <p:nvPr/>
        </p:nvSpPr>
        <p:spPr>
          <a:xfrm>
            <a:off x="959341" y="1505501"/>
            <a:ext cx="180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研究目的：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F986D1A-51BF-4112-8856-5235428B0330}"/>
              </a:ext>
            </a:extLst>
          </p:cNvPr>
          <p:cNvSpPr/>
          <p:nvPr/>
        </p:nvSpPr>
        <p:spPr>
          <a:xfrm>
            <a:off x="600500" y="1648413"/>
            <a:ext cx="232012" cy="2373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E5AEB8D-ACC2-41F8-BA3F-2F280E478FEA}"/>
              </a:ext>
            </a:extLst>
          </p:cNvPr>
          <p:cNvSpPr txBox="1"/>
          <p:nvPr/>
        </p:nvSpPr>
        <p:spPr>
          <a:xfrm>
            <a:off x="7165075" y="6441743"/>
            <a:ext cx="351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加州高速路网检测器位置分布图</a:t>
            </a:r>
          </a:p>
        </p:txBody>
      </p:sp>
      <p:graphicFrame>
        <p:nvGraphicFramePr>
          <p:cNvPr id="14" name="图示 13">
            <a:extLst>
              <a:ext uri="{FF2B5EF4-FFF2-40B4-BE49-F238E27FC236}">
                <a16:creationId xmlns:a16="http://schemas.microsoft.com/office/drawing/2014/main" id="{765169D0-6BC6-4921-948B-A2F38B060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5361222"/>
              </p:ext>
            </p:extLst>
          </p:nvPr>
        </p:nvGraphicFramePr>
        <p:xfrm>
          <a:off x="175904" y="2481166"/>
          <a:ext cx="5528860" cy="4194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40FDF040-C7F2-4A85-B265-54A06D4BB28A}"/>
              </a:ext>
            </a:extLst>
          </p:cNvPr>
          <p:cNvSpPr txBox="1"/>
          <p:nvPr/>
        </p:nvSpPr>
        <p:spPr>
          <a:xfrm>
            <a:off x="355585" y="3068071"/>
            <a:ext cx="755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GM</a:t>
            </a:r>
            <a:endParaRPr lang="zh-CN" altLang="en-US" sz="24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5BA3EA8-87C9-4A6A-BA17-AF8C08EC2186}"/>
              </a:ext>
            </a:extLst>
          </p:cNvPr>
          <p:cNvSpPr txBox="1"/>
          <p:nvPr/>
        </p:nvSpPr>
        <p:spPr>
          <a:xfrm>
            <a:off x="690171" y="4358624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GAN</a:t>
            </a:r>
            <a:endParaRPr lang="zh-CN" altLang="en-US" sz="240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57F798F-49CD-407F-806C-A886B8CE465F}"/>
              </a:ext>
            </a:extLst>
          </p:cNvPr>
          <p:cNvSpPr txBox="1"/>
          <p:nvPr/>
        </p:nvSpPr>
        <p:spPr>
          <a:xfrm>
            <a:off x="240753" y="559107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Target</a:t>
            </a:r>
            <a:endParaRPr lang="zh-CN" altLang="en-US" sz="2400" b="1" dirty="0"/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024478E2-7147-4B7A-8268-F5FC9498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10" y="182464"/>
            <a:ext cx="2976350" cy="1147510"/>
          </a:xfrm>
        </p:spPr>
        <p:txBody>
          <a:bodyPr/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</a:p>
        </p:txBody>
      </p:sp>
      <p:sp>
        <p:nvSpPr>
          <p:cNvPr id="24" name="等腰三角形 23">
            <a:extLst>
              <a:ext uri="{FF2B5EF4-FFF2-40B4-BE49-F238E27FC236}">
                <a16:creationId xmlns:a16="http://schemas.microsoft.com/office/drawing/2014/main" id="{7D20CFED-BA23-4D0F-9685-AFF232CE92D4}"/>
              </a:ext>
            </a:extLst>
          </p:cNvPr>
          <p:cNvSpPr/>
          <p:nvPr/>
        </p:nvSpPr>
        <p:spPr>
          <a:xfrm rot="5400000">
            <a:off x="28041" y="444298"/>
            <a:ext cx="489827" cy="54591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18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  <p:bldP spid="12" grpId="0"/>
      <p:bldGraphic spid="14" grpId="0">
        <p:bldAsOne/>
      </p:bldGraphic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游戏机&#10;&#10;描述已自动生成">
            <a:extLst>
              <a:ext uri="{FF2B5EF4-FFF2-40B4-BE49-F238E27FC236}">
                <a16:creationId xmlns:a16="http://schemas.microsoft.com/office/drawing/2014/main" id="{82B26DAF-0AD2-44CF-8E1D-A20734B42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93" y="2287527"/>
            <a:ext cx="9075704" cy="4228596"/>
          </a:xfrm>
          <a:prstGeom prst="rect">
            <a:avLst/>
          </a:prstGeom>
        </p:spPr>
      </p:pic>
      <p:sp>
        <p:nvSpPr>
          <p:cNvPr id="18" name="流程图: 数据 17">
            <a:extLst>
              <a:ext uri="{FF2B5EF4-FFF2-40B4-BE49-F238E27FC236}">
                <a16:creationId xmlns:a16="http://schemas.microsoft.com/office/drawing/2014/main" id="{542266B2-BFAD-4C2B-B6FA-7E607CD9517D}"/>
              </a:ext>
            </a:extLst>
          </p:cNvPr>
          <p:cNvSpPr/>
          <p:nvPr/>
        </p:nvSpPr>
        <p:spPr>
          <a:xfrm>
            <a:off x="6954307" y="1380025"/>
            <a:ext cx="2914055" cy="704033"/>
          </a:xfrm>
          <a:prstGeom prst="flowChartInputOutput">
            <a:avLst/>
          </a:prstGeom>
          <a:solidFill>
            <a:srgbClr val="00B0F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数据 16">
            <a:extLst>
              <a:ext uri="{FF2B5EF4-FFF2-40B4-BE49-F238E27FC236}">
                <a16:creationId xmlns:a16="http://schemas.microsoft.com/office/drawing/2014/main" id="{6E801AD9-4997-4891-BC8F-FE7304FE4F24}"/>
              </a:ext>
            </a:extLst>
          </p:cNvPr>
          <p:cNvSpPr/>
          <p:nvPr/>
        </p:nvSpPr>
        <p:spPr>
          <a:xfrm>
            <a:off x="6077252" y="435049"/>
            <a:ext cx="2975308" cy="704033"/>
          </a:xfrm>
          <a:prstGeom prst="flowChartInputOutput">
            <a:avLst/>
          </a:prstGeom>
          <a:solidFill>
            <a:srgbClr val="FFC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5262E23-A654-4C89-8B7E-F5024D8F74DD}"/>
              </a:ext>
            </a:extLst>
          </p:cNvPr>
          <p:cNvSpPr txBox="1"/>
          <p:nvPr/>
        </p:nvSpPr>
        <p:spPr>
          <a:xfrm>
            <a:off x="777922" y="1498429"/>
            <a:ext cx="3002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GE-GAN</a:t>
            </a:r>
            <a:r>
              <a:rPr lang="zh-CN" altLang="en-US" sz="2800" b="1" dirty="0"/>
              <a:t>整体框架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444415-FA48-4FFF-8BDF-2E5298276AEC}"/>
              </a:ext>
            </a:extLst>
          </p:cNvPr>
          <p:cNvSpPr/>
          <p:nvPr/>
        </p:nvSpPr>
        <p:spPr>
          <a:xfrm>
            <a:off x="545910" y="1641340"/>
            <a:ext cx="232012" cy="2373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E036DE39-78C6-4519-A6D8-5B7EF4FE68D0}"/>
              </a:ext>
            </a:extLst>
          </p:cNvPr>
          <p:cNvSpPr txBox="1">
            <a:spLocks/>
          </p:cNvSpPr>
          <p:nvPr/>
        </p:nvSpPr>
        <p:spPr>
          <a:xfrm>
            <a:off x="545910" y="373425"/>
            <a:ext cx="2784144" cy="629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方法介绍</a:t>
            </a: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962EAB18-3FF8-401C-930B-C67E1CEB381B}"/>
              </a:ext>
            </a:extLst>
          </p:cNvPr>
          <p:cNvSpPr/>
          <p:nvPr/>
        </p:nvSpPr>
        <p:spPr>
          <a:xfrm rot="5400000">
            <a:off x="28041" y="444298"/>
            <a:ext cx="489827" cy="54591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4C26E4E-1774-42F7-AE53-96D78FCE1EAC}"/>
              </a:ext>
            </a:extLst>
          </p:cNvPr>
          <p:cNvSpPr txBox="1"/>
          <p:nvPr/>
        </p:nvSpPr>
        <p:spPr>
          <a:xfrm>
            <a:off x="7042289" y="592835"/>
            <a:ext cx="144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路网的构建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537E5F8-B5BD-4860-97C7-4BF314423815}"/>
              </a:ext>
            </a:extLst>
          </p:cNvPr>
          <p:cNvSpPr txBox="1"/>
          <p:nvPr/>
        </p:nvSpPr>
        <p:spPr>
          <a:xfrm>
            <a:off x="7686274" y="1524928"/>
            <a:ext cx="353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GM,</a:t>
            </a:r>
            <a:r>
              <a:rPr lang="zh-CN" altLang="en-US" dirty="0">
                <a:solidFill>
                  <a:schemeClr val="bg1"/>
                </a:solidFill>
              </a:rPr>
              <a:t>网络的嵌入</a:t>
            </a:r>
          </a:p>
        </p:txBody>
      </p:sp>
      <p:sp>
        <p:nvSpPr>
          <p:cNvPr id="15" name="流程图: 文档 14">
            <a:extLst>
              <a:ext uri="{FF2B5EF4-FFF2-40B4-BE49-F238E27FC236}">
                <a16:creationId xmlns:a16="http://schemas.microsoft.com/office/drawing/2014/main" id="{F4E59632-BA6F-47FD-BB4D-52F1632DC76C}"/>
              </a:ext>
            </a:extLst>
          </p:cNvPr>
          <p:cNvSpPr/>
          <p:nvPr/>
        </p:nvSpPr>
        <p:spPr>
          <a:xfrm>
            <a:off x="6175052" y="529583"/>
            <a:ext cx="738051" cy="684125"/>
          </a:xfrm>
          <a:prstGeom prst="flowChartDocument">
            <a:avLst/>
          </a:prstGeom>
          <a:solidFill>
            <a:srgbClr val="FFC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Part1</a:t>
            </a:r>
            <a:endParaRPr lang="zh-CN" altLang="en-US" b="1" dirty="0"/>
          </a:p>
        </p:txBody>
      </p:sp>
      <p:sp>
        <p:nvSpPr>
          <p:cNvPr id="16" name="流程图: 文档 15">
            <a:extLst>
              <a:ext uri="{FF2B5EF4-FFF2-40B4-BE49-F238E27FC236}">
                <a16:creationId xmlns:a16="http://schemas.microsoft.com/office/drawing/2014/main" id="{BB422BD0-D351-407E-8E0C-0B0037EC9EF0}"/>
              </a:ext>
            </a:extLst>
          </p:cNvPr>
          <p:cNvSpPr/>
          <p:nvPr/>
        </p:nvSpPr>
        <p:spPr>
          <a:xfrm>
            <a:off x="7023380" y="1454117"/>
            <a:ext cx="738051" cy="684125"/>
          </a:xfrm>
          <a:prstGeom prst="flowChartDocument">
            <a:avLst/>
          </a:prstGeom>
          <a:solidFill>
            <a:srgbClr val="00B0F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Part2</a:t>
            </a:r>
            <a:endParaRPr lang="zh-CN" altLang="en-US" b="1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0470714-BF43-4589-B15D-A89E533471AD}"/>
              </a:ext>
            </a:extLst>
          </p:cNvPr>
          <p:cNvSpPr/>
          <p:nvPr/>
        </p:nvSpPr>
        <p:spPr>
          <a:xfrm>
            <a:off x="489857" y="2151697"/>
            <a:ext cx="3115491" cy="2827567"/>
          </a:xfrm>
          <a:prstGeom prst="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2ECCA9A-A185-40DE-8F08-DECAC06EFE17}"/>
              </a:ext>
            </a:extLst>
          </p:cNvPr>
          <p:cNvSpPr/>
          <p:nvPr/>
        </p:nvSpPr>
        <p:spPr>
          <a:xfrm>
            <a:off x="3167743" y="2883318"/>
            <a:ext cx="2124891" cy="3768635"/>
          </a:xfrm>
          <a:prstGeom prst="rect">
            <a:avLst/>
          </a:prstGeom>
          <a:noFill/>
          <a:ln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7EB186B-E69B-480E-8C30-2ADB6BFBD5B2}"/>
              </a:ext>
            </a:extLst>
          </p:cNvPr>
          <p:cNvSpPr/>
          <p:nvPr/>
        </p:nvSpPr>
        <p:spPr>
          <a:xfrm>
            <a:off x="5440680" y="4010297"/>
            <a:ext cx="4647386" cy="2641656"/>
          </a:xfrm>
          <a:prstGeom prst="rect">
            <a:avLst/>
          </a:prstGeom>
          <a:noFill/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文档 19">
            <a:extLst>
              <a:ext uri="{FF2B5EF4-FFF2-40B4-BE49-F238E27FC236}">
                <a16:creationId xmlns:a16="http://schemas.microsoft.com/office/drawing/2014/main" id="{45F737E3-C498-4DB5-A3D2-7A7418E85521}"/>
              </a:ext>
            </a:extLst>
          </p:cNvPr>
          <p:cNvSpPr/>
          <p:nvPr/>
        </p:nvSpPr>
        <p:spPr>
          <a:xfrm>
            <a:off x="86296" y="2060485"/>
            <a:ext cx="738051" cy="684125"/>
          </a:xfrm>
          <a:prstGeom prst="flowChartDocument">
            <a:avLst/>
          </a:prstGeom>
          <a:solidFill>
            <a:srgbClr val="FFC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Part1</a:t>
            </a:r>
            <a:endParaRPr lang="zh-CN" altLang="en-US" b="1" dirty="0"/>
          </a:p>
        </p:txBody>
      </p:sp>
      <p:sp>
        <p:nvSpPr>
          <p:cNvPr id="21" name="流程图: 文档 20">
            <a:extLst>
              <a:ext uri="{FF2B5EF4-FFF2-40B4-BE49-F238E27FC236}">
                <a16:creationId xmlns:a16="http://schemas.microsoft.com/office/drawing/2014/main" id="{FB4558AF-3481-4BFA-BCC3-478454AB2EB9}"/>
              </a:ext>
            </a:extLst>
          </p:cNvPr>
          <p:cNvSpPr/>
          <p:nvPr/>
        </p:nvSpPr>
        <p:spPr>
          <a:xfrm>
            <a:off x="2798717" y="5967828"/>
            <a:ext cx="738051" cy="684125"/>
          </a:xfrm>
          <a:prstGeom prst="flowChartDocumen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Part2</a:t>
            </a:r>
            <a:endParaRPr lang="zh-CN" altLang="en-US" b="1" dirty="0"/>
          </a:p>
        </p:txBody>
      </p:sp>
      <p:sp>
        <p:nvSpPr>
          <p:cNvPr id="22" name="流程图: 文档 21">
            <a:extLst>
              <a:ext uri="{FF2B5EF4-FFF2-40B4-BE49-F238E27FC236}">
                <a16:creationId xmlns:a16="http://schemas.microsoft.com/office/drawing/2014/main" id="{1FACF19A-F79C-41A6-B4A7-A6F8BD544147}"/>
              </a:ext>
            </a:extLst>
          </p:cNvPr>
          <p:cNvSpPr/>
          <p:nvPr/>
        </p:nvSpPr>
        <p:spPr>
          <a:xfrm>
            <a:off x="5440680" y="3877360"/>
            <a:ext cx="738051" cy="684125"/>
          </a:xfrm>
          <a:prstGeom prst="flowChartDocument">
            <a:avLst/>
          </a:prstGeom>
          <a:solidFill>
            <a:srgbClr val="92D05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Part3</a:t>
            </a:r>
            <a:endParaRPr lang="zh-CN" altLang="en-US" b="1" dirty="0"/>
          </a:p>
        </p:txBody>
      </p:sp>
      <p:sp>
        <p:nvSpPr>
          <p:cNvPr id="23" name="流程图: 数据 22">
            <a:extLst>
              <a:ext uri="{FF2B5EF4-FFF2-40B4-BE49-F238E27FC236}">
                <a16:creationId xmlns:a16="http://schemas.microsoft.com/office/drawing/2014/main" id="{78C63B37-132A-41B6-82BD-BE81B44D6B3C}"/>
              </a:ext>
            </a:extLst>
          </p:cNvPr>
          <p:cNvSpPr/>
          <p:nvPr/>
        </p:nvSpPr>
        <p:spPr>
          <a:xfrm>
            <a:off x="7557027" y="2465135"/>
            <a:ext cx="4265987" cy="704033"/>
          </a:xfrm>
          <a:prstGeom prst="flowChartInputOutput">
            <a:avLst/>
          </a:prstGeom>
          <a:solidFill>
            <a:srgbClr val="92D05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DAC4E2A-98F2-4AD7-8584-51BDA0FF8D93}"/>
              </a:ext>
            </a:extLst>
          </p:cNvPr>
          <p:cNvSpPr txBox="1"/>
          <p:nvPr/>
        </p:nvSpPr>
        <p:spPr>
          <a:xfrm>
            <a:off x="8288993" y="2610038"/>
            <a:ext cx="353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GAN,</a:t>
            </a:r>
            <a:r>
              <a:rPr lang="zh-CN" altLang="en-US" dirty="0">
                <a:solidFill>
                  <a:schemeClr val="bg1"/>
                </a:solidFill>
              </a:rPr>
              <a:t>虚拟检测器数据的生成</a:t>
            </a:r>
          </a:p>
        </p:txBody>
      </p:sp>
      <p:sp>
        <p:nvSpPr>
          <p:cNvPr id="25" name="流程图: 文档 24">
            <a:extLst>
              <a:ext uri="{FF2B5EF4-FFF2-40B4-BE49-F238E27FC236}">
                <a16:creationId xmlns:a16="http://schemas.microsoft.com/office/drawing/2014/main" id="{201B7806-4530-463C-AD58-8EE9964FBFFE}"/>
              </a:ext>
            </a:extLst>
          </p:cNvPr>
          <p:cNvSpPr/>
          <p:nvPr/>
        </p:nvSpPr>
        <p:spPr>
          <a:xfrm>
            <a:off x="7626099" y="2539227"/>
            <a:ext cx="738051" cy="684125"/>
          </a:xfrm>
          <a:prstGeom prst="flowChartDocument">
            <a:avLst/>
          </a:prstGeom>
          <a:solidFill>
            <a:srgbClr val="92D05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Part3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0948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2" grpId="0"/>
      <p:bldP spid="13" grpId="0"/>
      <p:bldP spid="15" grpId="0" animBg="1"/>
      <p:bldP spid="16" grpId="0" animBg="1"/>
      <p:bldP spid="2" grpId="0" animBg="1"/>
      <p:bldP spid="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地图的截图&#10;&#10;描述已自动生成">
            <a:extLst>
              <a:ext uri="{FF2B5EF4-FFF2-40B4-BE49-F238E27FC236}">
                <a16:creationId xmlns:a16="http://schemas.microsoft.com/office/drawing/2014/main" id="{C95D380B-0C94-4503-89B8-5E884612D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" y="1495735"/>
            <a:ext cx="6371055" cy="21059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DF5861E-553C-4F02-BCF4-A52CDE2F97D8}"/>
                  </a:ext>
                </a:extLst>
              </p:cNvPr>
              <p:cNvSpPr/>
              <p:nvPr/>
            </p:nvSpPr>
            <p:spPr>
              <a:xfrm>
                <a:off x="785999" y="3908018"/>
                <a:ext cx="5858207" cy="473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𝑚𝑖𝑛𝑖𝑚𝑖𝑧𝑒</m:t>
                          </m:r>
                        </m:e>
                        <m:li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𝛷</m:t>
                          </m:r>
                        </m:lim>
                      </m:limLow>
                      <m:r>
                        <m:rPr>
                          <m:nor/>
                        </m:rPr>
                        <a:rPr lang="zh-CN" altLang="en-US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logPr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,...,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,...,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DF5861E-553C-4F02-BCF4-A52CDE2F9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99" y="3908018"/>
                <a:ext cx="5858207" cy="473015"/>
              </a:xfrm>
              <a:prstGeom prst="rect">
                <a:avLst/>
              </a:prstGeom>
              <a:blipFill>
                <a:blip r:embed="rId3"/>
                <a:stretch>
                  <a:fillRect t="-88462" r="-6556" b="-12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0949789-8F56-41E2-9F59-7DD733196CC4}"/>
                  </a:ext>
                </a:extLst>
              </p:cNvPr>
              <p:cNvSpPr/>
              <p:nvPr/>
            </p:nvSpPr>
            <p:spPr>
              <a:xfrm>
                <a:off x="-307075" y="4417561"/>
                <a:ext cx="8786948" cy="912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,...,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,...,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0949789-8F56-41E2-9F59-7DD733196C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7075" y="4417561"/>
                <a:ext cx="8786948" cy="9121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E5C1B6E-152A-4093-A3D0-4A6333AF83C9}"/>
                  </a:ext>
                </a:extLst>
              </p:cNvPr>
              <p:cNvSpPr/>
              <p:nvPr/>
            </p:nvSpPr>
            <p:spPr>
              <a:xfrm>
                <a:off x="1937982" y="5275437"/>
                <a:ext cx="3554243" cy="882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𝛷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))=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E5C1B6E-152A-4093-A3D0-4A6333AF8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982" y="5275437"/>
                <a:ext cx="3554243" cy="8827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FCE2F7E-F501-47C9-8EFB-7DFDFAF39B18}"/>
                  </a:ext>
                </a:extLst>
              </p:cNvPr>
              <p:cNvSpPr/>
              <p:nvPr/>
            </p:nvSpPr>
            <p:spPr>
              <a:xfrm>
                <a:off x="2072827" y="6130804"/>
                <a:ext cx="3419398" cy="629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𝛷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))=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begChr m:val="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𝛷</m:t>
                                  </m:r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)⋅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FCE2F7E-F501-47C9-8EFB-7DFDFAF39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827" y="6130804"/>
                <a:ext cx="3419398" cy="629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BED8133D-8208-4768-A5A5-D5361C8E3658}"/>
              </a:ext>
            </a:extLst>
          </p:cNvPr>
          <p:cNvSpPr/>
          <p:nvPr/>
        </p:nvSpPr>
        <p:spPr>
          <a:xfrm>
            <a:off x="8374656" y="3198167"/>
            <a:ext cx="3039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STIXGeneral-Regular"/>
              </a:rPr>
              <a:t>Hierarchical </a:t>
            </a:r>
            <a:r>
              <a:rPr lang="en-US" altLang="zh-CN" sz="2400" dirty="0" err="1">
                <a:latin typeface="STIXGeneral-Regular"/>
              </a:rPr>
              <a:t>softmax</a:t>
            </a:r>
            <a:r>
              <a:rPr lang="zh-CN" altLang="en-US" sz="2400" dirty="0">
                <a:latin typeface="STIXGeneral-Regular"/>
              </a:rPr>
              <a:t>：</a:t>
            </a:r>
            <a:endParaRPr lang="zh-CN" altLang="en-US" sz="2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EB30198-0176-4AA8-8AD1-DFCEE9B58C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2026" y="605817"/>
            <a:ext cx="3641801" cy="23598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87962C-D995-430F-958D-A122EA35DB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9972" y="4309658"/>
            <a:ext cx="4585905" cy="1848521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1BFCA244-64C0-493C-A652-3C87063846EE}"/>
              </a:ext>
            </a:extLst>
          </p:cNvPr>
          <p:cNvSpPr txBox="1">
            <a:spLocks/>
          </p:cNvSpPr>
          <p:nvPr/>
        </p:nvSpPr>
        <p:spPr>
          <a:xfrm>
            <a:off x="545910" y="373425"/>
            <a:ext cx="2470245" cy="629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方法介绍</a:t>
            </a: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1E07A99F-E9C1-4D7E-A5F3-F21E1DFCDFF6}"/>
              </a:ext>
            </a:extLst>
          </p:cNvPr>
          <p:cNvSpPr/>
          <p:nvPr/>
        </p:nvSpPr>
        <p:spPr>
          <a:xfrm rot="5400000">
            <a:off x="28041" y="444298"/>
            <a:ext cx="489827" cy="54591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E116B6-7F8B-4B32-904A-35E0464E21D9}"/>
              </a:ext>
            </a:extLst>
          </p:cNvPr>
          <p:cNvSpPr txBox="1"/>
          <p:nvPr/>
        </p:nvSpPr>
        <p:spPr>
          <a:xfrm>
            <a:off x="777922" y="1115427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/>
              <a:t>DeepWalk</a:t>
            </a:r>
            <a:endParaRPr lang="zh-CN" altLang="en-US" sz="2800" b="1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A41F4484-0839-4D5C-B5EE-EAB38DCF65B2}"/>
              </a:ext>
            </a:extLst>
          </p:cNvPr>
          <p:cNvSpPr/>
          <p:nvPr/>
        </p:nvSpPr>
        <p:spPr>
          <a:xfrm>
            <a:off x="545910" y="1258338"/>
            <a:ext cx="232012" cy="2373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7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地图的截图&#10;&#10;描述已自动生成">
            <a:extLst>
              <a:ext uri="{FF2B5EF4-FFF2-40B4-BE49-F238E27FC236}">
                <a16:creationId xmlns:a16="http://schemas.microsoft.com/office/drawing/2014/main" id="{1DDD4E75-975B-4F3D-B68B-8794A2BAB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86" y="485434"/>
            <a:ext cx="7639828" cy="330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C523442-E0C7-4410-96CD-D7479462A0D5}"/>
                  </a:ext>
                </a:extLst>
              </p:cNvPr>
              <p:cNvSpPr/>
              <p:nvPr/>
            </p:nvSpPr>
            <p:spPr>
              <a:xfrm>
                <a:off x="4882853" y="3982385"/>
                <a:ext cx="2844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))+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𝑐𝑜𝑛𝑠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C523442-E0C7-4410-96CD-D7479462A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853" y="3982385"/>
                <a:ext cx="2844305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9991158-5B3B-4ED9-99B9-BA124749AB7D}"/>
                  </a:ext>
                </a:extLst>
              </p:cNvPr>
              <p:cNvSpPr/>
              <p:nvPr/>
            </p:nvSpPr>
            <p:spPr>
              <a:xfrm>
                <a:off x="4963291" y="4713896"/>
                <a:ext cx="2683427" cy="382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))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𝑣𝑖𝑟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9991158-5B3B-4ED9-99B9-BA124749A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291" y="4713896"/>
                <a:ext cx="2683427" cy="382412"/>
              </a:xfrm>
              <a:prstGeom prst="rect">
                <a:avLst/>
              </a:prstGeom>
              <a:blipFill>
                <a:blip r:embed="rId5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781442E-8950-48D1-9457-AC91F1F051C4}"/>
                  </a:ext>
                </a:extLst>
              </p:cNvPr>
              <p:cNvSpPr/>
              <p:nvPr/>
            </p:nvSpPr>
            <p:spPr>
              <a:xfrm>
                <a:off x="3572050" y="5287696"/>
                <a:ext cx="5269968" cy="867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𝑐𝑜𝑛𝑠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),</m:t>
                      </m:r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𝑣𝑖𝑟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𝑣𝑖𝑟</m:t>
                                      </m:r>
                                    </m:sub>
                                    <m:sup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𝑣𝑖𝑟</m:t>
                                      </m:r>
                                    </m:sub>
                                    <m:sup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781442E-8950-48D1-9457-AC91F1F05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050" y="5287696"/>
                <a:ext cx="5269968" cy="8676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标题 1">
            <a:extLst>
              <a:ext uri="{FF2B5EF4-FFF2-40B4-BE49-F238E27FC236}">
                <a16:creationId xmlns:a16="http://schemas.microsoft.com/office/drawing/2014/main" id="{4F6593B6-FD33-4E6C-980D-55B3493DD82F}"/>
              </a:ext>
            </a:extLst>
          </p:cNvPr>
          <p:cNvSpPr txBox="1">
            <a:spLocks/>
          </p:cNvSpPr>
          <p:nvPr/>
        </p:nvSpPr>
        <p:spPr>
          <a:xfrm>
            <a:off x="545910" y="373425"/>
            <a:ext cx="2470245" cy="629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方法介绍</a:t>
            </a: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8F394DC1-8BE7-4A98-83B2-3ED777F6A6F9}"/>
              </a:ext>
            </a:extLst>
          </p:cNvPr>
          <p:cNvSpPr/>
          <p:nvPr/>
        </p:nvSpPr>
        <p:spPr>
          <a:xfrm rot="5400000">
            <a:off x="28041" y="444298"/>
            <a:ext cx="489827" cy="54591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82E6274-CD23-46F9-A72A-66D904DFB40C}"/>
              </a:ext>
            </a:extLst>
          </p:cNvPr>
          <p:cNvSpPr txBox="1"/>
          <p:nvPr/>
        </p:nvSpPr>
        <p:spPr>
          <a:xfrm>
            <a:off x="777922" y="1115427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GAN</a:t>
            </a:r>
            <a:endParaRPr lang="zh-CN" altLang="en-US" sz="2800" b="1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29150DE1-4EAF-49B7-B9F8-14FB5B54C5CB}"/>
              </a:ext>
            </a:extLst>
          </p:cNvPr>
          <p:cNvSpPr/>
          <p:nvPr/>
        </p:nvSpPr>
        <p:spPr>
          <a:xfrm>
            <a:off x="545910" y="1258338"/>
            <a:ext cx="232012" cy="2373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73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FC3E6D1-8BFE-4DC1-B187-1C0D5B46792D}"/>
              </a:ext>
            </a:extLst>
          </p:cNvPr>
          <p:cNvSpPr/>
          <p:nvPr/>
        </p:nvSpPr>
        <p:spPr>
          <a:xfrm>
            <a:off x="2928257" y="1723519"/>
            <a:ext cx="6335485" cy="947057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生成对抗网路中噪声的影响</a:t>
            </a:r>
            <a:endParaRPr lang="en-US" altLang="zh-CN" sz="3200" b="1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C93F83FB-74F0-454E-A407-72D8643D8832}"/>
              </a:ext>
            </a:extLst>
          </p:cNvPr>
          <p:cNvSpPr/>
          <p:nvPr/>
        </p:nvSpPr>
        <p:spPr>
          <a:xfrm>
            <a:off x="1973819" y="2670576"/>
            <a:ext cx="6335485" cy="947057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滑动窗口大小的影响</a:t>
            </a:r>
            <a:endParaRPr lang="en-US" altLang="zh-CN" sz="3200" b="1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A8006760-C481-4022-9C22-02C71AD4B831}"/>
              </a:ext>
            </a:extLst>
          </p:cNvPr>
          <p:cNvSpPr/>
          <p:nvPr/>
        </p:nvSpPr>
        <p:spPr>
          <a:xfrm>
            <a:off x="3739110" y="3587586"/>
            <a:ext cx="6335485" cy="94705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工作日与休息日结果对比</a:t>
            </a:r>
            <a:endParaRPr lang="en-US" altLang="zh-CN" sz="3200" b="1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787159F-2710-4F41-BF79-9DC167694E6A}"/>
              </a:ext>
            </a:extLst>
          </p:cNvPr>
          <p:cNvSpPr/>
          <p:nvPr/>
        </p:nvSpPr>
        <p:spPr>
          <a:xfrm>
            <a:off x="2766651" y="4504596"/>
            <a:ext cx="6335485" cy="94705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与其他模型的对比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EF43F84-774C-48EB-8730-975B75B8DC8B}"/>
              </a:ext>
            </a:extLst>
          </p:cNvPr>
          <p:cNvSpPr txBox="1">
            <a:spLocks/>
          </p:cNvSpPr>
          <p:nvPr/>
        </p:nvSpPr>
        <p:spPr>
          <a:xfrm>
            <a:off x="545910" y="373425"/>
            <a:ext cx="2470245" cy="629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实验设计</a:t>
            </a: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9260552F-2593-43FA-9DC1-67EFC6A4DA33}"/>
              </a:ext>
            </a:extLst>
          </p:cNvPr>
          <p:cNvSpPr/>
          <p:nvPr/>
        </p:nvSpPr>
        <p:spPr>
          <a:xfrm rot="5400000">
            <a:off x="28041" y="444298"/>
            <a:ext cx="489827" cy="54591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决策 13">
            <a:extLst>
              <a:ext uri="{FF2B5EF4-FFF2-40B4-BE49-F238E27FC236}">
                <a16:creationId xmlns:a16="http://schemas.microsoft.com/office/drawing/2014/main" id="{DD674CD2-8309-48BB-81B0-51239C0EDB74}"/>
              </a:ext>
            </a:extLst>
          </p:cNvPr>
          <p:cNvSpPr/>
          <p:nvPr/>
        </p:nvSpPr>
        <p:spPr>
          <a:xfrm>
            <a:off x="11006010" y="206597"/>
            <a:ext cx="640080" cy="755570"/>
          </a:xfrm>
          <a:prstGeom prst="flowChartDecision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决策 14">
            <a:extLst>
              <a:ext uri="{FF2B5EF4-FFF2-40B4-BE49-F238E27FC236}">
                <a16:creationId xmlns:a16="http://schemas.microsoft.com/office/drawing/2014/main" id="{86DACE96-2286-4945-814B-E51C176D8551}"/>
              </a:ext>
            </a:extLst>
          </p:cNvPr>
          <p:cNvSpPr/>
          <p:nvPr/>
        </p:nvSpPr>
        <p:spPr>
          <a:xfrm>
            <a:off x="11478450" y="339468"/>
            <a:ext cx="335280" cy="489828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21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4CC5A8-1EAA-4F0F-99E8-686CAEC4A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02" y="1699621"/>
            <a:ext cx="9696450" cy="389572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5828DDE-4F00-47D5-9719-E97F80617487}"/>
              </a:ext>
            </a:extLst>
          </p:cNvPr>
          <p:cNvSpPr txBox="1"/>
          <p:nvPr/>
        </p:nvSpPr>
        <p:spPr>
          <a:xfrm>
            <a:off x="4482054" y="1262654"/>
            <a:ext cx="350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滑动窗口大小与噪声的影响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F8E6FC6-EEBA-4F65-8EF4-2345B669E830}"/>
              </a:ext>
            </a:extLst>
          </p:cNvPr>
          <p:cNvSpPr txBox="1"/>
          <p:nvPr/>
        </p:nvSpPr>
        <p:spPr>
          <a:xfrm>
            <a:off x="2653352" y="5922383"/>
            <a:ext cx="715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输入不加噪声各方面误差最小，滑动窗口大小为</a:t>
            </a:r>
            <a:r>
              <a:rPr lang="en-US" altLang="zh-CN" dirty="0">
                <a:solidFill>
                  <a:srgbClr val="FF0000"/>
                </a:solidFill>
              </a:rPr>
              <a:t>12</a:t>
            </a:r>
            <a:r>
              <a:rPr lang="zh-CN" altLang="en-US" dirty="0">
                <a:solidFill>
                  <a:srgbClr val="FF0000"/>
                </a:solidFill>
              </a:rPr>
              <a:t>时各方面误差最小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66DD43D-B00A-4E08-B082-D1B8D6327507}"/>
              </a:ext>
            </a:extLst>
          </p:cNvPr>
          <p:cNvSpPr txBox="1">
            <a:spLocks/>
          </p:cNvSpPr>
          <p:nvPr/>
        </p:nvSpPr>
        <p:spPr>
          <a:xfrm>
            <a:off x="545910" y="373425"/>
            <a:ext cx="2470245" cy="629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结果分析</a:t>
            </a: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FA6927AD-DBC3-4A86-A29F-9F4FD1767A35}"/>
              </a:ext>
            </a:extLst>
          </p:cNvPr>
          <p:cNvSpPr/>
          <p:nvPr/>
        </p:nvSpPr>
        <p:spPr>
          <a:xfrm rot="5400000">
            <a:off x="28041" y="444298"/>
            <a:ext cx="489827" cy="54591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5BE92F-A093-4F51-8A0A-DD9EC76556CB}"/>
              </a:ext>
            </a:extLst>
          </p:cNvPr>
          <p:cNvSpPr/>
          <p:nvPr/>
        </p:nvSpPr>
        <p:spPr>
          <a:xfrm>
            <a:off x="6655526" y="1933303"/>
            <a:ext cx="816428" cy="3662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7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494</Words>
  <Application>Microsoft Office PowerPoint</Application>
  <PresentationFormat>宽屏</PresentationFormat>
  <Paragraphs>91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STIXGeneral-Regular</vt:lpstr>
      <vt:lpstr>等线</vt:lpstr>
      <vt:lpstr>等线 Light</vt:lpstr>
      <vt:lpstr>宋体</vt:lpstr>
      <vt:lpstr>微软雅黑</vt:lpstr>
      <vt:lpstr>Arial</vt:lpstr>
      <vt:lpstr>Cambria Math</vt:lpstr>
      <vt:lpstr>Times New Roman</vt:lpstr>
      <vt:lpstr>Office 主题​​</vt:lpstr>
      <vt:lpstr>GE-GAN: A deep learning framework for virtual road traffic state detector design</vt:lpstr>
      <vt:lpstr>目录</vt:lpstr>
      <vt:lpstr>背景介绍</vt:lpstr>
      <vt:lpstr>背景介绍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GE-GAN: A deep learning framework for virtual road traffic state detector design</dc:title>
  <dc:creator>臣臣 魏</dc:creator>
  <cp:lastModifiedBy>臣臣 魏</cp:lastModifiedBy>
  <cp:revision>56</cp:revision>
  <dcterms:created xsi:type="dcterms:W3CDTF">2019-10-09T02:59:35Z</dcterms:created>
  <dcterms:modified xsi:type="dcterms:W3CDTF">2019-10-10T02:54:18Z</dcterms:modified>
</cp:coreProperties>
</file>