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85" r:id="rId4"/>
    <p:sldId id="286" r:id="rId5"/>
    <p:sldId id="284" r:id="rId6"/>
    <p:sldId id="260" r:id="rId7"/>
    <p:sldId id="262" r:id="rId8"/>
    <p:sldId id="287" r:id="rId9"/>
    <p:sldId id="333" r:id="rId10"/>
    <p:sldId id="591" r:id="rId11"/>
    <p:sldId id="334" r:id="rId12"/>
    <p:sldId id="335" r:id="rId13"/>
    <p:sldId id="309" r:id="rId14"/>
    <p:sldId id="308" r:id="rId15"/>
    <p:sldId id="307" r:id="rId16"/>
    <p:sldId id="311" r:id="rId17"/>
    <p:sldId id="310" r:id="rId18"/>
    <p:sldId id="313" r:id="rId19"/>
    <p:sldId id="336" r:id="rId20"/>
    <p:sldId id="315" r:id="rId21"/>
    <p:sldId id="316" r:id="rId22"/>
    <p:sldId id="337" r:id="rId23"/>
    <p:sldId id="594" r:id="rId24"/>
    <p:sldId id="592" r:id="rId25"/>
    <p:sldId id="549" r:id="rId26"/>
    <p:sldId id="551" r:id="rId27"/>
    <p:sldId id="584" r:id="rId28"/>
    <p:sldId id="585" r:id="rId29"/>
    <p:sldId id="588" r:id="rId30"/>
    <p:sldId id="506" r:id="rId31"/>
    <p:sldId id="589" r:id="rId32"/>
    <p:sldId id="507" r:id="rId33"/>
    <p:sldId id="508" r:id="rId34"/>
    <p:sldId id="590" r:id="rId35"/>
    <p:sldId id="593" r:id="rId36"/>
    <p:sldId id="265" r:id="rId37"/>
    <p:sldId id="266" r:id="rId38"/>
    <p:sldId id="317" r:id="rId39"/>
    <p:sldId id="281" r:id="rId40"/>
    <p:sldId id="268" r:id="rId41"/>
    <p:sldId id="595" r:id="rId42"/>
    <p:sldId id="282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05"/>
    <p:restoredTop sz="94719"/>
  </p:normalViewPr>
  <p:slideViewPr>
    <p:cSldViewPr snapToGrid="0" snapToObjects="1">
      <p:cViewPr varScale="1">
        <p:scale>
          <a:sx n="108" d="100"/>
          <a:sy n="108" d="100"/>
        </p:scale>
        <p:origin x="74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0C9AAE-55AC-6C4F-8987-E29EEF6ACEC9}" type="datetimeFigureOut">
              <a:rPr kumimoji="1" lang="zh-CN" altLang="en-US" smtClean="0"/>
              <a:t>2019/10/10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5461D2-437E-0F49-9915-32EF3D2EAF6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23943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461D2-437E-0F49-9915-32EF3D2EAF66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43908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461D2-437E-0F49-9915-32EF3D2EAF66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65452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461D2-437E-0F49-9915-32EF3D2EAF66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27540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461D2-437E-0F49-9915-32EF3D2EAF66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20480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461D2-437E-0F49-9915-32EF3D2EAF66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94901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461D2-437E-0F49-9915-32EF3D2EAF66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70704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461D2-437E-0F49-9915-32EF3D2EAF66}" type="slidenum">
              <a:rPr kumimoji="1" lang="zh-CN" altLang="en-US" smtClean="0"/>
              <a:t>35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11705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461D2-437E-0F49-9915-32EF3D2EAF66}" type="slidenum">
              <a:rPr kumimoji="1" lang="zh-CN" altLang="en-US" smtClean="0"/>
              <a:t>39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20542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10/10/19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标题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zh-CN" altLang="en-US"/>
              <a:t>将图片拖动到占位符，或单击添加图标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10/10/19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标题的引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10/10/19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10/10/19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10/10/19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10/10/19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10/10/19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10/10/19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10/10/19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10/10/19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10/10/19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10/10/19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10/10/19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zh-CN" altLang="en-US"/>
              <a:t>将图片拖动到占位符，或单击添加图标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10/10/19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10/10/19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tiff"/><Relationship Id="rId5" Type="http://schemas.openxmlformats.org/officeDocument/2006/relationships/image" Target="../media/image33.tiff"/><Relationship Id="rId4" Type="http://schemas.openxmlformats.org/officeDocument/2006/relationships/image" Target="../media/image28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iff"/><Relationship Id="rId3" Type="http://schemas.openxmlformats.org/officeDocument/2006/relationships/image" Target="../media/image41.tiff"/><Relationship Id="rId7" Type="http://schemas.openxmlformats.org/officeDocument/2006/relationships/image" Target="../media/image45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tiff"/><Relationship Id="rId5" Type="http://schemas.openxmlformats.org/officeDocument/2006/relationships/image" Target="../media/image43.tiff"/><Relationship Id="rId4" Type="http://schemas.openxmlformats.org/officeDocument/2006/relationships/image" Target="../media/image42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12.11482" TargetMode="External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1812.1148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tiff"/><Relationship Id="rId5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0.tiff"/><Relationship Id="rId7" Type="http://schemas.openxmlformats.org/officeDocument/2006/relationships/image" Target="../media/image31.png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hyperlink" Target="https://arxiv.org/pdf/1611.01144.pdf" TargetMode="External"/><Relationship Id="rId10" Type="http://schemas.openxmlformats.org/officeDocument/2006/relationships/image" Target="../media/image35.png"/><Relationship Id="rId9" Type="http://schemas.openxmlformats.org/officeDocument/2006/relationships/image" Target="../media/image3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hyperlink" Target="https://arxiv.org/abs/1812.11482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12.11482" TargetMode="External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image" Target="../media/image55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0.png"/><Relationship Id="rId5" Type="http://schemas.openxmlformats.org/officeDocument/2006/relationships/image" Target="../media/image41.png"/><Relationship Id="rId4" Type="http://schemas.openxmlformats.org/officeDocument/2006/relationships/image" Target="../media/image3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1812.11482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hyperlink" Target="https://arxiv.org/abs/1812.11482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tiff"/><Relationship Id="rId4" Type="http://schemas.openxmlformats.org/officeDocument/2006/relationships/image" Target="../media/image61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tiff"/><Relationship Id="rId4" Type="http://schemas.openxmlformats.org/officeDocument/2006/relationships/image" Target="../media/image65.tif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7" Type="http://schemas.openxmlformats.org/officeDocument/2006/relationships/image" Target="../media/image7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tiff"/><Relationship Id="rId5" Type="http://schemas.openxmlformats.org/officeDocument/2006/relationships/image" Target="../media/image70.tiff"/><Relationship Id="rId4" Type="http://schemas.openxmlformats.org/officeDocument/2006/relationships/image" Target="../media/image69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10" Type="http://schemas.openxmlformats.org/officeDocument/2006/relationships/image" Target="../media/image17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06.01261" TargetMode="External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1806.0126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zh-CN" dirty="0"/>
              <a:t>Why network science needs graph network?</a:t>
            </a:r>
            <a:endParaRPr kumimoji="1"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10001" y="5280846"/>
            <a:ext cx="10572000" cy="1577153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Jiang Zhang</a:t>
            </a:r>
          </a:p>
          <a:p>
            <a:r>
              <a:rPr kumimoji="1" lang="en-US" altLang="zh-CN" dirty="0"/>
              <a:t>School of Systems Science, Beijing Normal University</a:t>
            </a:r>
          </a:p>
          <a:p>
            <a:r>
              <a:rPr kumimoji="1" lang="en-US" altLang="zh-CN" dirty="0" err="1"/>
              <a:t>Swarma</a:t>
            </a:r>
            <a:r>
              <a:rPr kumimoji="1" lang="en-US" altLang="zh-CN" dirty="0"/>
              <a:t> Club, </a:t>
            </a:r>
            <a:r>
              <a:rPr kumimoji="1" lang="en-US" altLang="zh-CN" dirty="0" err="1"/>
              <a:t>Swarma</a:t>
            </a:r>
            <a:r>
              <a:rPr kumimoji="1" lang="en-US" altLang="zh-CN" dirty="0"/>
              <a:t> Campus</a:t>
            </a: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4A74277-8023-AB44-83AC-54CFFB4E3F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8129" y="5902482"/>
            <a:ext cx="464263" cy="464263"/>
          </a:xfrm>
          <a:prstGeom prst="rect">
            <a:avLst/>
          </a:prstGeom>
        </p:spPr>
      </p:pic>
      <p:pic>
        <p:nvPicPr>
          <p:cNvPr id="7" name="Picture 5" descr="Z:\e\建院\logo\uplogo copy.png">
            <a:extLst>
              <a:ext uri="{FF2B5EF4-FFF2-40B4-BE49-F238E27FC236}">
                <a16:creationId xmlns:a16="http://schemas.microsoft.com/office/drawing/2014/main" id="{600E5C27-128B-A94D-8EEA-C541630B7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96187" y="5731386"/>
            <a:ext cx="7858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2648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Three</a:t>
            </a:r>
            <a:r>
              <a:rPr kumimoji="1" lang="zh-CN" altLang="en-US" dirty="0"/>
              <a:t> </a:t>
            </a:r>
            <a:r>
              <a:rPr kumimoji="1" lang="en-US" altLang="zh-CN" dirty="0"/>
              <a:t>types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problem</a:t>
            </a:r>
            <a:endParaRPr kumimoji="1" lang="zh-CN" altLang="en-US" dirty="0"/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57A88071-5141-1643-999C-AE3BD9352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7898" y="3877639"/>
            <a:ext cx="2324352" cy="2243478"/>
          </a:xfrm>
        </p:spPr>
        <p:txBody>
          <a:bodyPr>
            <a:normAutofit/>
          </a:bodyPr>
          <a:lstStyle/>
          <a:p>
            <a:r>
              <a:rPr kumimoji="1" lang="en-US" altLang="zh-CN" sz="1600" dirty="0">
                <a:solidFill>
                  <a:schemeClr val="accent6"/>
                </a:solidFill>
              </a:rPr>
              <a:t>Features</a:t>
            </a:r>
            <a:r>
              <a:rPr kumimoji="1" lang="zh-CN" altLang="en-US" sz="1600" dirty="0">
                <a:solidFill>
                  <a:schemeClr val="accent6"/>
                </a:solidFill>
              </a:rPr>
              <a:t> </a:t>
            </a:r>
            <a:r>
              <a:rPr kumimoji="1" lang="en-US" altLang="zh-CN" sz="1600" dirty="0">
                <a:solidFill>
                  <a:schemeClr val="accent6"/>
                </a:solidFill>
              </a:rPr>
              <a:t>of</a:t>
            </a:r>
            <a:r>
              <a:rPr kumimoji="1" lang="zh-CN" altLang="en-US" sz="1600" dirty="0">
                <a:solidFill>
                  <a:schemeClr val="accent6"/>
                </a:solidFill>
              </a:rPr>
              <a:t> </a:t>
            </a:r>
            <a:r>
              <a:rPr kumimoji="1" lang="en-US" altLang="zh-CN" sz="1600" dirty="0">
                <a:solidFill>
                  <a:schemeClr val="accent6"/>
                </a:solidFill>
              </a:rPr>
              <a:t>nodes</a:t>
            </a:r>
          </a:p>
          <a:p>
            <a:pPr lvl="1"/>
            <a:r>
              <a:rPr kumimoji="1" lang="en-US" altLang="zh-CN" sz="1200" dirty="0">
                <a:solidFill>
                  <a:schemeClr val="accent6"/>
                </a:solidFill>
              </a:rPr>
              <a:t>Node</a:t>
            </a:r>
            <a:r>
              <a:rPr kumimoji="1" lang="zh-CN" altLang="en-US" sz="1200" dirty="0">
                <a:solidFill>
                  <a:schemeClr val="accent6"/>
                </a:solidFill>
              </a:rPr>
              <a:t> </a:t>
            </a:r>
            <a:r>
              <a:rPr kumimoji="1" lang="en-US" altLang="zh-CN" sz="1200" dirty="0">
                <a:solidFill>
                  <a:schemeClr val="accent6"/>
                </a:solidFill>
              </a:rPr>
              <a:t>metrics</a:t>
            </a:r>
          </a:p>
          <a:p>
            <a:pPr lvl="1"/>
            <a:r>
              <a:rPr kumimoji="1" lang="en-US" altLang="zh-CN" sz="1200" dirty="0">
                <a:solidFill>
                  <a:schemeClr val="accent6"/>
                </a:solidFill>
              </a:rPr>
              <a:t>Node</a:t>
            </a:r>
            <a:r>
              <a:rPr kumimoji="1" lang="zh-CN" altLang="en-US" sz="1200" dirty="0">
                <a:solidFill>
                  <a:schemeClr val="accent6"/>
                </a:solidFill>
              </a:rPr>
              <a:t> </a:t>
            </a:r>
            <a:r>
              <a:rPr kumimoji="1" lang="en-US" altLang="zh-CN" sz="1200" dirty="0">
                <a:solidFill>
                  <a:schemeClr val="accent6"/>
                </a:solidFill>
              </a:rPr>
              <a:t>centrality</a:t>
            </a:r>
          </a:p>
          <a:p>
            <a:pPr lvl="1"/>
            <a:r>
              <a:rPr kumimoji="1" lang="en-US" altLang="zh-CN" sz="1200" dirty="0">
                <a:solidFill>
                  <a:schemeClr val="accent6"/>
                </a:solidFill>
              </a:rPr>
              <a:t>Ranking</a:t>
            </a:r>
            <a:r>
              <a:rPr kumimoji="1" lang="zh-CN" altLang="en-US" sz="1200" dirty="0">
                <a:solidFill>
                  <a:schemeClr val="accent6"/>
                </a:solidFill>
              </a:rPr>
              <a:t> </a:t>
            </a:r>
            <a:r>
              <a:rPr kumimoji="1" lang="en-US" altLang="zh-CN" sz="1200" dirty="0">
                <a:solidFill>
                  <a:schemeClr val="accent6"/>
                </a:solidFill>
              </a:rPr>
              <a:t>nodes</a:t>
            </a:r>
          </a:p>
          <a:p>
            <a:pPr lvl="1"/>
            <a:r>
              <a:rPr kumimoji="1" lang="en-US" altLang="zh-CN" sz="1200" dirty="0">
                <a:solidFill>
                  <a:schemeClr val="accent6"/>
                </a:solidFill>
              </a:rPr>
              <a:t>Link</a:t>
            </a:r>
            <a:r>
              <a:rPr kumimoji="1" lang="zh-CN" altLang="en-US" sz="1200" dirty="0">
                <a:solidFill>
                  <a:schemeClr val="accent6"/>
                </a:solidFill>
              </a:rPr>
              <a:t> </a:t>
            </a:r>
            <a:r>
              <a:rPr kumimoji="1" lang="en-US" altLang="zh-CN" sz="1200" dirty="0">
                <a:solidFill>
                  <a:schemeClr val="accent6"/>
                </a:solidFill>
              </a:rPr>
              <a:t>predictions</a:t>
            </a:r>
            <a:endParaRPr kumimoji="1" lang="zh-CN" altLang="en-US" sz="1400" dirty="0">
              <a:solidFill>
                <a:schemeClr val="accent6"/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E239884-013A-714B-BADA-96D122E33C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724" y="2588728"/>
            <a:ext cx="2637362" cy="1239560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C5BCFC4-861A-5D43-98F1-DC9EDCD5551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963" y="2565522"/>
            <a:ext cx="2755664" cy="1258001"/>
          </a:xfrm>
          <a:prstGeom prst="rect">
            <a:avLst/>
          </a:prstGeom>
          <a:ln w="9525">
            <a:solidFill>
              <a:schemeClr val="accent1"/>
            </a:solidFill>
          </a:ln>
          <a:effectLst>
            <a:softEdge rad="0"/>
          </a:effectLst>
        </p:spPr>
      </p:pic>
      <p:sp>
        <p:nvSpPr>
          <p:cNvPr id="20" name="内容占位符 2">
            <a:extLst>
              <a:ext uri="{FF2B5EF4-FFF2-40B4-BE49-F238E27FC236}">
                <a16:creationId xmlns:a16="http://schemas.microsoft.com/office/drawing/2014/main" id="{C87DFA5A-8369-E848-BF0E-B4F06C077CCB}"/>
              </a:ext>
            </a:extLst>
          </p:cNvPr>
          <p:cNvSpPr txBox="1">
            <a:spLocks/>
          </p:cNvSpPr>
          <p:nvPr/>
        </p:nvSpPr>
        <p:spPr>
          <a:xfrm>
            <a:off x="4608963" y="3323968"/>
            <a:ext cx="2324352" cy="2797149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1600" dirty="0"/>
              <a:t>Dynamics</a:t>
            </a:r>
          </a:p>
          <a:p>
            <a:pPr lvl="1"/>
            <a:r>
              <a:rPr kumimoji="1" lang="en-US" altLang="zh-CN" sz="1200" dirty="0"/>
              <a:t>Node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dynamics</a:t>
            </a:r>
          </a:p>
          <a:p>
            <a:pPr lvl="1"/>
            <a:r>
              <a:rPr kumimoji="1" lang="en-US" altLang="zh-CN" sz="1200" dirty="0"/>
              <a:t>Network evolution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9D2F7C12-9151-8A44-91CD-E833668AB8E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8002" y="2579507"/>
            <a:ext cx="2755664" cy="12580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内容占位符 2">
            <a:extLst>
              <a:ext uri="{FF2B5EF4-FFF2-40B4-BE49-F238E27FC236}">
                <a16:creationId xmlns:a16="http://schemas.microsoft.com/office/drawing/2014/main" id="{7227FDF4-C764-C845-A4A2-42215FEFBA8B}"/>
              </a:ext>
            </a:extLst>
          </p:cNvPr>
          <p:cNvSpPr txBox="1">
            <a:spLocks/>
          </p:cNvSpPr>
          <p:nvPr/>
        </p:nvSpPr>
        <p:spPr>
          <a:xfrm>
            <a:off x="8220030" y="3608172"/>
            <a:ext cx="2606864" cy="2965621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1600" dirty="0"/>
              <a:t>Features of networks</a:t>
            </a:r>
          </a:p>
          <a:p>
            <a:pPr lvl="1"/>
            <a:r>
              <a:rPr kumimoji="1" lang="en-US" altLang="zh-CN" sz="1200" dirty="0"/>
              <a:t>Structure &amp; functionality</a:t>
            </a:r>
          </a:p>
          <a:p>
            <a:pPr lvl="1"/>
            <a:r>
              <a:rPr kumimoji="1" lang="en-US" altLang="zh-CN" sz="1200" dirty="0"/>
              <a:t>Network classification</a:t>
            </a:r>
          </a:p>
          <a:p>
            <a:pPr lvl="1"/>
            <a:r>
              <a:rPr kumimoji="1" lang="en-US" altLang="zh-CN" sz="1200" dirty="0"/>
              <a:t>Network alignment</a:t>
            </a:r>
          </a:p>
          <a:p>
            <a:pPr lvl="1"/>
            <a:r>
              <a:rPr kumimoji="1" lang="en-US" altLang="zh-CN" sz="1200" dirty="0"/>
              <a:t>Network similarity </a:t>
            </a:r>
          </a:p>
        </p:txBody>
      </p:sp>
    </p:spTree>
    <p:extLst>
      <p:ext uri="{BB962C8B-B14F-4D97-AF65-F5344CB8AC3E}">
        <p14:creationId xmlns:p14="http://schemas.microsoft.com/office/powerpoint/2010/main" val="1744726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Link Prediction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62564" y="4776357"/>
            <a:ext cx="4481636" cy="1581404"/>
          </a:xfrm>
        </p:spPr>
        <p:txBody>
          <a:bodyPr>
            <a:normAutofit lnSpcReduction="10000"/>
          </a:bodyPr>
          <a:lstStyle/>
          <a:p>
            <a:r>
              <a:rPr kumimoji="1" lang="en-US" altLang="zh-CN" dirty="0"/>
              <a:t>Harder than node classifications</a:t>
            </a:r>
          </a:p>
          <a:p>
            <a:r>
              <a:rPr kumimoji="1" lang="en-US" altLang="zh-CN" dirty="0"/>
              <a:t>More fundamental</a:t>
            </a:r>
          </a:p>
          <a:p>
            <a:r>
              <a:rPr kumimoji="1" lang="en-US" altLang="zh-CN" dirty="0"/>
              <a:t>Without Node Labels</a:t>
            </a:r>
          </a:p>
          <a:p>
            <a:r>
              <a:rPr kumimoji="1" lang="en-US" altLang="zh-CN" dirty="0"/>
              <a:t>Generative Model</a:t>
            </a:r>
          </a:p>
          <a:p>
            <a:endParaRPr kumimoji="1" lang="en-US" altLang="zh-CN" dirty="0"/>
          </a:p>
        </p:txBody>
      </p:sp>
      <p:pic>
        <p:nvPicPr>
          <p:cNvPr id="7" name="内容占位符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1847" y="2650238"/>
            <a:ext cx="6007537" cy="1357703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" y="2249245"/>
            <a:ext cx="5380104" cy="4483420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1682496" y="4417803"/>
            <a:ext cx="1929384" cy="1635525"/>
          </a:xfrm>
          <a:prstGeom prst="ellipse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35001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Framework</a:t>
            </a:r>
            <a:endParaRPr kumimoji="1"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883" y="3536950"/>
            <a:ext cx="1273321" cy="831849"/>
          </a:xfrm>
          <a:prstGeom prst="rect">
            <a:avLst/>
          </a:prstGeom>
        </p:spPr>
      </p:pic>
      <p:grpSp>
        <p:nvGrpSpPr>
          <p:cNvPr id="15" name="组 14"/>
          <p:cNvGrpSpPr/>
          <p:nvPr/>
        </p:nvGrpSpPr>
        <p:grpSpPr>
          <a:xfrm>
            <a:off x="4879206" y="3133669"/>
            <a:ext cx="1309927" cy="1789268"/>
            <a:chOff x="4155989" y="2513640"/>
            <a:chExt cx="4026184" cy="403822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2190" y="2513640"/>
              <a:ext cx="3669983" cy="3689131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4158048" y="2620233"/>
              <a:ext cx="354140" cy="5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00" dirty="0"/>
                <a:t>N</a:t>
              </a:r>
              <a:r>
                <a:rPr kumimoji="1" lang="en-US" altLang="zh-CN" sz="300" baseline="-25000" dirty="0"/>
                <a:t>1</a:t>
              </a:r>
              <a:endParaRPr kumimoji="1" lang="zh-CN" altLang="en-US" sz="300" baseline="-25000" dirty="0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4158048" y="2972404"/>
              <a:ext cx="354140" cy="5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00" dirty="0"/>
                <a:t>N</a:t>
              </a:r>
              <a:r>
                <a:rPr kumimoji="1" lang="en-US" altLang="zh-CN" sz="300" baseline="-25000" dirty="0"/>
                <a:t>2</a:t>
              </a:r>
              <a:endParaRPr kumimoji="1" lang="zh-CN" altLang="en-US" sz="300" baseline="-25000" dirty="0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164227" y="3349279"/>
              <a:ext cx="354140" cy="5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00" dirty="0"/>
                <a:t>N</a:t>
              </a:r>
              <a:r>
                <a:rPr kumimoji="1" lang="en-US" altLang="zh-CN" sz="300" baseline="-25000" dirty="0"/>
                <a:t>3</a:t>
              </a:r>
              <a:endParaRPr kumimoji="1" lang="zh-CN" altLang="en-US" sz="300" baseline="-25000" dirty="0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4158048" y="3701447"/>
              <a:ext cx="354140" cy="5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00" dirty="0"/>
                <a:t>N</a:t>
              </a:r>
              <a:r>
                <a:rPr kumimoji="1" lang="en-US" altLang="zh-CN" sz="300" baseline="-25000" dirty="0"/>
                <a:t>4</a:t>
              </a:r>
              <a:endParaRPr kumimoji="1" lang="zh-CN" altLang="en-US" sz="300" baseline="-25000" dirty="0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4158048" y="4072150"/>
              <a:ext cx="354140" cy="5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00" dirty="0"/>
                <a:t>N</a:t>
              </a:r>
              <a:r>
                <a:rPr kumimoji="1" lang="en-US" altLang="zh-CN" sz="300" baseline="-25000" dirty="0"/>
                <a:t>5</a:t>
              </a:r>
              <a:endParaRPr kumimoji="1" lang="zh-CN" altLang="en-US" sz="300" baseline="-25000" dirty="0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158048" y="4430497"/>
              <a:ext cx="354140" cy="5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00" dirty="0"/>
                <a:t>N</a:t>
              </a:r>
              <a:r>
                <a:rPr kumimoji="1" lang="en-US" altLang="zh-CN" sz="300" baseline="-25000" dirty="0"/>
                <a:t>6</a:t>
              </a:r>
              <a:endParaRPr kumimoji="1" lang="zh-CN" altLang="en-US" sz="300" baseline="-25000" dirty="0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4158048" y="4776024"/>
              <a:ext cx="354140" cy="5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00" dirty="0"/>
                <a:t>N</a:t>
              </a:r>
              <a:r>
                <a:rPr kumimoji="1" lang="en-US" altLang="zh-CN" sz="300" baseline="-25000" dirty="0"/>
                <a:t>7</a:t>
              </a:r>
              <a:endParaRPr kumimoji="1" lang="zh-CN" altLang="en-US" sz="300" baseline="-25000" dirty="0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4155989" y="5132775"/>
              <a:ext cx="354140" cy="5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00" dirty="0"/>
                <a:t>N</a:t>
              </a:r>
              <a:r>
                <a:rPr kumimoji="1" lang="en-US" altLang="zh-CN" sz="300" baseline="-25000" dirty="0"/>
                <a:t>8</a:t>
              </a:r>
              <a:endParaRPr kumimoji="1" lang="zh-CN" altLang="en-US" sz="300" baseline="-25000" dirty="0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4162172" y="5515839"/>
              <a:ext cx="354140" cy="5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00" dirty="0"/>
                <a:t>N</a:t>
              </a:r>
              <a:r>
                <a:rPr kumimoji="1" lang="en-US" altLang="zh-CN" sz="300" baseline="-25000" dirty="0"/>
                <a:t>9</a:t>
              </a:r>
              <a:endParaRPr kumimoji="1" lang="zh-CN" altLang="en-US" sz="300" baseline="-25000" dirty="0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4162175" y="5886534"/>
              <a:ext cx="409828" cy="665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00"/>
                <a:t>N</a:t>
              </a:r>
              <a:r>
                <a:rPr kumimoji="1" lang="en-US" altLang="zh-CN" sz="300" baseline="-25000"/>
                <a:t>10</a:t>
              </a:r>
              <a:endParaRPr kumimoji="1" lang="zh-CN" altLang="en-US" sz="300" baseline="-25000" dirty="0"/>
            </a:p>
          </p:txBody>
        </p:sp>
      </p:grpSp>
      <p:cxnSp>
        <p:nvCxnSpPr>
          <p:cNvPr id="29" name="直线箭头连接符 28"/>
          <p:cNvCxnSpPr/>
          <p:nvPr/>
        </p:nvCxnSpPr>
        <p:spPr>
          <a:xfrm flipV="1">
            <a:off x="1749259" y="3948598"/>
            <a:ext cx="318774" cy="42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4994426" y="2715669"/>
            <a:ext cx="15639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/>
              <a:t>Node Vectors </a:t>
            </a:r>
            <a:endParaRPr kumimoji="1" lang="zh-CN" altLang="en-US" sz="1200" dirty="0"/>
          </a:p>
        </p:txBody>
      </p:sp>
      <p:cxnSp>
        <p:nvCxnSpPr>
          <p:cNvPr id="32" name="直线箭头连接符 31"/>
          <p:cNvCxnSpPr/>
          <p:nvPr/>
        </p:nvCxnSpPr>
        <p:spPr>
          <a:xfrm flipV="1">
            <a:off x="4536930" y="3961115"/>
            <a:ext cx="318774" cy="42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内容占位符 47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5984" y="2669328"/>
            <a:ext cx="2310664" cy="2579952"/>
          </a:xfrm>
          <a:prstGeom prst="rect">
            <a:avLst/>
          </a:prstGeom>
        </p:spPr>
      </p:pic>
      <p:sp>
        <p:nvSpPr>
          <p:cNvPr id="49" name="文本框 48"/>
          <p:cNvSpPr txBox="1"/>
          <p:nvPr/>
        </p:nvSpPr>
        <p:spPr>
          <a:xfrm>
            <a:off x="606056" y="2913321"/>
            <a:ext cx="1143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/>
              <a:t>Network</a:t>
            </a:r>
            <a:endParaRPr kumimoji="1" lang="zh-CN" altLang="en-US" sz="1600" dirty="0"/>
          </a:p>
        </p:txBody>
      </p:sp>
      <p:sp>
        <p:nvSpPr>
          <p:cNvPr id="51" name="文本框 50"/>
          <p:cNvSpPr txBox="1"/>
          <p:nvPr/>
        </p:nvSpPr>
        <p:spPr>
          <a:xfrm>
            <a:off x="2296407" y="2376760"/>
            <a:ext cx="2718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/>
              <a:t>Graph Attention Model</a:t>
            </a:r>
            <a:endParaRPr kumimoji="1"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146332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Framework</a:t>
            </a:r>
            <a:endParaRPr kumimoji="1"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883" y="3536950"/>
            <a:ext cx="1273321" cy="831849"/>
          </a:xfrm>
          <a:prstGeom prst="rect">
            <a:avLst/>
          </a:prstGeom>
        </p:spPr>
      </p:pic>
      <p:grpSp>
        <p:nvGrpSpPr>
          <p:cNvPr id="15" name="组 14"/>
          <p:cNvGrpSpPr/>
          <p:nvPr/>
        </p:nvGrpSpPr>
        <p:grpSpPr>
          <a:xfrm>
            <a:off x="4879206" y="3133669"/>
            <a:ext cx="1309927" cy="1789268"/>
            <a:chOff x="4155989" y="2513640"/>
            <a:chExt cx="4026184" cy="403822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2190" y="2513640"/>
              <a:ext cx="3669983" cy="3689131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4158048" y="2620233"/>
              <a:ext cx="354140" cy="5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00" dirty="0"/>
                <a:t>N</a:t>
              </a:r>
              <a:r>
                <a:rPr kumimoji="1" lang="en-US" altLang="zh-CN" sz="300" baseline="-25000" dirty="0"/>
                <a:t>1</a:t>
              </a:r>
              <a:endParaRPr kumimoji="1" lang="zh-CN" altLang="en-US" sz="300" baseline="-25000" dirty="0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4158048" y="2972404"/>
              <a:ext cx="354140" cy="5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00" dirty="0"/>
                <a:t>N</a:t>
              </a:r>
              <a:r>
                <a:rPr kumimoji="1" lang="en-US" altLang="zh-CN" sz="300" baseline="-25000" dirty="0"/>
                <a:t>2</a:t>
              </a:r>
              <a:endParaRPr kumimoji="1" lang="zh-CN" altLang="en-US" sz="300" baseline="-25000" dirty="0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164227" y="3349279"/>
              <a:ext cx="354140" cy="5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00" dirty="0"/>
                <a:t>N</a:t>
              </a:r>
              <a:r>
                <a:rPr kumimoji="1" lang="en-US" altLang="zh-CN" sz="300" baseline="-25000" dirty="0"/>
                <a:t>3</a:t>
              </a:r>
              <a:endParaRPr kumimoji="1" lang="zh-CN" altLang="en-US" sz="300" baseline="-25000" dirty="0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4158048" y="3701447"/>
              <a:ext cx="354140" cy="5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00" dirty="0"/>
                <a:t>N</a:t>
              </a:r>
              <a:r>
                <a:rPr kumimoji="1" lang="en-US" altLang="zh-CN" sz="300" baseline="-25000" dirty="0"/>
                <a:t>4</a:t>
              </a:r>
              <a:endParaRPr kumimoji="1" lang="zh-CN" altLang="en-US" sz="300" baseline="-25000" dirty="0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4158048" y="4072150"/>
              <a:ext cx="354140" cy="5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00" dirty="0"/>
                <a:t>N</a:t>
              </a:r>
              <a:r>
                <a:rPr kumimoji="1" lang="en-US" altLang="zh-CN" sz="300" baseline="-25000" dirty="0"/>
                <a:t>5</a:t>
              </a:r>
              <a:endParaRPr kumimoji="1" lang="zh-CN" altLang="en-US" sz="300" baseline="-25000" dirty="0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158048" y="4430497"/>
              <a:ext cx="354140" cy="5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00" dirty="0"/>
                <a:t>N</a:t>
              </a:r>
              <a:r>
                <a:rPr kumimoji="1" lang="en-US" altLang="zh-CN" sz="300" baseline="-25000" dirty="0"/>
                <a:t>6</a:t>
              </a:r>
              <a:endParaRPr kumimoji="1" lang="zh-CN" altLang="en-US" sz="300" baseline="-25000" dirty="0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4158048" y="4776024"/>
              <a:ext cx="354140" cy="5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00" dirty="0"/>
                <a:t>N</a:t>
              </a:r>
              <a:r>
                <a:rPr kumimoji="1" lang="en-US" altLang="zh-CN" sz="300" baseline="-25000" dirty="0"/>
                <a:t>7</a:t>
              </a:r>
              <a:endParaRPr kumimoji="1" lang="zh-CN" altLang="en-US" sz="300" baseline="-25000" dirty="0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4155989" y="5132775"/>
              <a:ext cx="354140" cy="5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00" dirty="0"/>
                <a:t>N</a:t>
              </a:r>
              <a:r>
                <a:rPr kumimoji="1" lang="en-US" altLang="zh-CN" sz="300" baseline="-25000" dirty="0"/>
                <a:t>8</a:t>
              </a:r>
              <a:endParaRPr kumimoji="1" lang="zh-CN" altLang="en-US" sz="300" baseline="-25000" dirty="0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4162172" y="5515839"/>
              <a:ext cx="354140" cy="5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00" dirty="0"/>
                <a:t>N</a:t>
              </a:r>
              <a:r>
                <a:rPr kumimoji="1" lang="en-US" altLang="zh-CN" sz="300" baseline="-25000" dirty="0"/>
                <a:t>9</a:t>
              </a:r>
              <a:endParaRPr kumimoji="1" lang="zh-CN" altLang="en-US" sz="300" baseline="-25000" dirty="0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4162175" y="5886534"/>
              <a:ext cx="409828" cy="665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00"/>
                <a:t>N</a:t>
              </a:r>
              <a:r>
                <a:rPr kumimoji="1" lang="en-US" altLang="zh-CN" sz="300" baseline="-25000"/>
                <a:t>10</a:t>
              </a:r>
              <a:endParaRPr kumimoji="1" lang="zh-CN" altLang="en-US" sz="300" baseline="-25000" dirty="0"/>
            </a:p>
          </p:txBody>
        </p:sp>
      </p:grpSp>
      <p:cxnSp>
        <p:nvCxnSpPr>
          <p:cNvPr id="29" name="直线箭头连接符 28"/>
          <p:cNvCxnSpPr/>
          <p:nvPr/>
        </p:nvCxnSpPr>
        <p:spPr>
          <a:xfrm flipV="1">
            <a:off x="1749259" y="3948598"/>
            <a:ext cx="318774" cy="42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4994426" y="2715669"/>
            <a:ext cx="15639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/>
              <a:t>Node Vectors </a:t>
            </a:r>
            <a:endParaRPr kumimoji="1" lang="zh-CN" altLang="en-US" sz="1200" dirty="0"/>
          </a:p>
        </p:txBody>
      </p:sp>
      <p:cxnSp>
        <p:nvCxnSpPr>
          <p:cNvPr id="32" name="直线箭头连接符 31"/>
          <p:cNvCxnSpPr/>
          <p:nvPr/>
        </p:nvCxnSpPr>
        <p:spPr>
          <a:xfrm flipV="1">
            <a:off x="4536930" y="3961115"/>
            <a:ext cx="318774" cy="42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6783954" y="3501302"/>
          <a:ext cx="2741880" cy="25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12334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4" name="表格 33"/>
          <p:cNvGraphicFramePr>
            <a:graphicFrameLocks noGrp="1"/>
          </p:cNvGraphicFramePr>
          <p:nvPr/>
        </p:nvGraphicFramePr>
        <p:xfrm>
          <a:off x="6783954" y="4271187"/>
          <a:ext cx="2741880" cy="25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12334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0" name="直线箭头连接符 9"/>
          <p:cNvCxnSpPr/>
          <p:nvPr/>
        </p:nvCxnSpPr>
        <p:spPr>
          <a:xfrm>
            <a:off x="9525834" y="3586382"/>
            <a:ext cx="456366" cy="3230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线箭头连接符 34"/>
          <p:cNvCxnSpPr>
            <a:stCxn id="34" idx="3"/>
          </p:cNvCxnSpPr>
          <p:nvPr/>
        </p:nvCxnSpPr>
        <p:spPr>
          <a:xfrm flipV="1">
            <a:off x="9525834" y="3994488"/>
            <a:ext cx="456366" cy="4062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圆角矩形 37"/>
          <p:cNvSpPr/>
          <p:nvPr/>
        </p:nvSpPr>
        <p:spPr>
          <a:xfrm>
            <a:off x="9982200" y="3686170"/>
            <a:ext cx="838200" cy="54626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200"/>
              <a:t>Logistic</a:t>
            </a:r>
            <a:endParaRPr kumimoji="1" lang="zh-CN" altLang="en-US" sz="1200" dirty="0"/>
          </a:p>
        </p:txBody>
      </p:sp>
      <p:cxnSp>
        <p:nvCxnSpPr>
          <p:cNvPr id="39" name="直线箭头连接符 38"/>
          <p:cNvCxnSpPr>
            <a:endCxn id="6" idx="1"/>
          </p:cNvCxnSpPr>
          <p:nvPr/>
        </p:nvCxnSpPr>
        <p:spPr>
          <a:xfrm>
            <a:off x="6236454" y="3461661"/>
            <a:ext cx="547500" cy="1691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线箭头连接符 40"/>
          <p:cNvCxnSpPr>
            <a:endCxn id="34" idx="1"/>
          </p:cNvCxnSpPr>
          <p:nvPr/>
        </p:nvCxnSpPr>
        <p:spPr>
          <a:xfrm flipV="1">
            <a:off x="6236454" y="4400727"/>
            <a:ext cx="547500" cy="1295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线箭头连接符 43"/>
          <p:cNvCxnSpPr/>
          <p:nvPr/>
        </p:nvCxnSpPr>
        <p:spPr>
          <a:xfrm>
            <a:off x="10820400" y="3958243"/>
            <a:ext cx="79586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/>
          <p:cNvSpPr txBox="1"/>
          <p:nvPr/>
        </p:nvSpPr>
        <p:spPr>
          <a:xfrm>
            <a:off x="10826364" y="3422439"/>
            <a:ext cx="1407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/>
              <a:t>Link Probability</a:t>
            </a:r>
            <a:endParaRPr kumimoji="1" lang="zh-CN" altLang="en-US" sz="1400" dirty="0"/>
          </a:p>
        </p:txBody>
      </p:sp>
      <p:pic>
        <p:nvPicPr>
          <p:cNvPr id="48" name="内容占位符 47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5984" y="2669328"/>
            <a:ext cx="2310664" cy="2579952"/>
          </a:xfrm>
          <a:prstGeom prst="rect">
            <a:avLst/>
          </a:prstGeom>
        </p:spPr>
      </p:pic>
      <p:sp>
        <p:nvSpPr>
          <p:cNvPr id="49" name="文本框 48"/>
          <p:cNvSpPr txBox="1"/>
          <p:nvPr/>
        </p:nvSpPr>
        <p:spPr>
          <a:xfrm>
            <a:off x="606056" y="2913321"/>
            <a:ext cx="1143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/>
              <a:t>Network</a:t>
            </a:r>
            <a:endParaRPr kumimoji="1" lang="zh-CN" altLang="en-US" sz="1600" dirty="0"/>
          </a:p>
        </p:txBody>
      </p:sp>
      <p:sp>
        <p:nvSpPr>
          <p:cNvPr id="51" name="文本框 50"/>
          <p:cNvSpPr txBox="1"/>
          <p:nvPr/>
        </p:nvSpPr>
        <p:spPr>
          <a:xfrm>
            <a:off x="2296407" y="2376760"/>
            <a:ext cx="2718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/>
              <a:t>Graph Attention Model</a:t>
            </a:r>
            <a:endParaRPr kumimoji="1"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349083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Graph</a:t>
            </a:r>
            <a:r>
              <a:rPr kumimoji="1" lang="zh-CN" altLang="en-US" dirty="0"/>
              <a:t> </a:t>
            </a:r>
            <a:r>
              <a:rPr kumimoji="1" lang="en-US" altLang="zh-CN" dirty="0"/>
              <a:t>Attention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Network</a:t>
            </a:r>
            <a:endParaRPr kumimoji="1"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00" y="2652966"/>
            <a:ext cx="5406462" cy="354463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5536" y="3689822"/>
            <a:ext cx="4946462" cy="147092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64856" y="63522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>
                <a:latin typeface="NimbusRomNo9L" charset="0"/>
              </a:rPr>
              <a:t>P.</a:t>
            </a:r>
            <a:r>
              <a:rPr lang="hr-HR" altLang="zh-CN" dirty="0" err="1">
                <a:latin typeface="NimbusRomNo9L" charset="0"/>
              </a:rPr>
              <a:t>Velicˇkovic</a:t>
            </a:r>
            <a:r>
              <a:rPr lang="hr-HR" altLang="zh-CN" dirty="0">
                <a:latin typeface="NimbusRomNo9L" charset="0"/>
              </a:rPr>
              <a:t> ́ </a:t>
            </a:r>
            <a:r>
              <a:rPr lang="hr-HR" altLang="zh-CN" dirty="0" err="1">
                <a:latin typeface="NimbusRomNo9L" charset="0"/>
              </a:rPr>
              <a:t>et</a:t>
            </a:r>
            <a:r>
              <a:rPr lang="hr-HR" altLang="zh-CN" dirty="0">
                <a:latin typeface="NimbusRomNo9L" charset="0"/>
              </a:rPr>
              <a:t> </a:t>
            </a:r>
            <a:r>
              <a:rPr lang="hr-HR" altLang="zh-CN" dirty="0" err="1">
                <a:latin typeface="NimbusRomNo9L" charset="0"/>
              </a:rPr>
              <a:t>al</a:t>
            </a:r>
            <a:r>
              <a:rPr lang="hr-HR" altLang="zh-CN" dirty="0">
                <a:latin typeface="NimbusRomNo9L" charset="0"/>
              </a:rPr>
              <a:t>.: </a:t>
            </a:r>
            <a:r>
              <a:rPr lang="hr-HR" altLang="zh-CN" dirty="0" err="1">
                <a:latin typeface="NimbusRomNo9L" charset="0"/>
              </a:rPr>
              <a:t>Graph</a:t>
            </a:r>
            <a:r>
              <a:rPr lang="hr-HR" altLang="zh-CN" dirty="0">
                <a:latin typeface="NimbusRomNo9L" charset="0"/>
              </a:rPr>
              <a:t> </a:t>
            </a:r>
            <a:r>
              <a:rPr lang="hr-HR" altLang="zh-CN" dirty="0" err="1">
                <a:latin typeface="NimbusRomNo9L" charset="0"/>
              </a:rPr>
              <a:t>Attention</a:t>
            </a:r>
            <a:r>
              <a:rPr lang="hr-HR" altLang="zh-CN" dirty="0">
                <a:latin typeface="NimbusRomNo9L" charset="0"/>
              </a:rPr>
              <a:t> Network, ICLR2018</a:t>
            </a:r>
            <a:br>
              <a:rPr lang="hr-HR" altLang="zh-CN" dirty="0">
                <a:latin typeface="NimbusRomNo9L" charset="0"/>
              </a:rPr>
            </a:br>
            <a:endParaRPr lang="hr-HR" altLang="zh-CN" dirty="0"/>
          </a:p>
        </p:txBody>
      </p:sp>
    </p:spTree>
    <p:extLst>
      <p:ext uri="{BB962C8B-B14F-4D97-AF65-F5344CB8AC3E}">
        <p14:creationId xmlns:p14="http://schemas.microsoft.com/office/powerpoint/2010/main" val="1728893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Graph</a:t>
            </a:r>
            <a:r>
              <a:rPr kumimoji="1" lang="zh-CN" altLang="en-US" dirty="0"/>
              <a:t> </a:t>
            </a:r>
            <a:r>
              <a:rPr kumimoji="1" lang="en-US" altLang="zh-CN" dirty="0"/>
              <a:t>Attention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Network</a:t>
            </a:r>
            <a:endParaRPr kumimoji="1"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114" y="2493309"/>
            <a:ext cx="3378200" cy="37719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085" y="3641384"/>
            <a:ext cx="7663543" cy="147575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18114" y="626520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>
                <a:latin typeface="NimbusRomNo9L" charset="0"/>
              </a:rPr>
              <a:t>P.</a:t>
            </a:r>
            <a:r>
              <a:rPr lang="hr-HR" altLang="zh-CN" dirty="0" err="1">
                <a:latin typeface="NimbusRomNo9L" charset="0"/>
              </a:rPr>
              <a:t>Velicˇkovic</a:t>
            </a:r>
            <a:r>
              <a:rPr lang="hr-HR" altLang="zh-CN" dirty="0">
                <a:latin typeface="NimbusRomNo9L" charset="0"/>
              </a:rPr>
              <a:t> ́ </a:t>
            </a:r>
            <a:r>
              <a:rPr lang="hr-HR" altLang="zh-CN" dirty="0" err="1">
                <a:latin typeface="NimbusRomNo9L" charset="0"/>
              </a:rPr>
              <a:t>et</a:t>
            </a:r>
            <a:r>
              <a:rPr lang="hr-HR" altLang="zh-CN" dirty="0">
                <a:latin typeface="NimbusRomNo9L" charset="0"/>
              </a:rPr>
              <a:t> </a:t>
            </a:r>
            <a:r>
              <a:rPr lang="hr-HR" altLang="zh-CN" dirty="0" err="1">
                <a:latin typeface="NimbusRomNo9L" charset="0"/>
              </a:rPr>
              <a:t>al</a:t>
            </a:r>
            <a:r>
              <a:rPr lang="hr-HR" altLang="zh-CN" dirty="0">
                <a:latin typeface="NimbusRomNo9L" charset="0"/>
              </a:rPr>
              <a:t>.: </a:t>
            </a:r>
            <a:r>
              <a:rPr lang="hr-HR" altLang="zh-CN" dirty="0" err="1">
                <a:latin typeface="NimbusRomNo9L" charset="0"/>
              </a:rPr>
              <a:t>Graph</a:t>
            </a:r>
            <a:r>
              <a:rPr lang="hr-HR" altLang="zh-CN" dirty="0">
                <a:latin typeface="NimbusRomNo9L" charset="0"/>
              </a:rPr>
              <a:t> </a:t>
            </a:r>
            <a:r>
              <a:rPr lang="hr-HR" altLang="zh-CN" dirty="0" err="1">
                <a:latin typeface="NimbusRomNo9L" charset="0"/>
              </a:rPr>
              <a:t>Attention</a:t>
            </a:r>
            <a:r>
              <a:rPr lang="hr-HR" altLang="zh-CN" dirty="0">
                <a:latin typeface="NimbusRomNo9L" charset="0"/>
              </a:rPr>
              <a:t> Network, ICLR2018</a:t>
            </a:r>
            <a:br>
              <a:rPr lang="hr-HR" altLang="zh-CN" dirty="0">
                <a:latin typeface="NimbusRomNo9L" charset="0"/>
              </a:rPr>
            </a:br>
            <a:endParaRPr lang="hr-HR" altLang="zh-CN" dirty="0"/>
          </a:p>
        </p:txBody>
      </p:sp>
    </p:spTree>
    <p:extLst>
      <p:ext uri="{BB962C8B-B14F-4D97-AF65-F5344CB8AC3E}">
        <p14:creationId xmlns:p14="http://schemas.microsoft.com/office/powerpoint/2010/main" val="3959650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Framework</a:t>
            </a:r>
            <a:endParaRPr kumimoji="1"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883" y="3536950"/>
            <a:ext cx="1273321" cy="831849"/>
          </a:xfrm>
          <a:prstGeom prst="rect">
            <a:avLst/>
          </a:prstGeom>
        </p:spPr>
      </p:pic>
      <p:grpSp>
        <p:nvGrpSpPr>
          <p:cNvPr id="15" name="组 14"/>
          <p:cNvGrpSpPr/>
          <p:nvPr/>
        </p:nvGrpSpPr>
        <p:grpSpPr>
          <a:xfrm>
            <a:off x="4879206" y="3133669"/>
            <a:ext cx="1309927" cy="1789268"/>
            <a:chOff x="4155989" y="2513640"/>
            <a:chExt cx="4026184" cy="403822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2190" y="2513640"/>
              <a:ext cx="3669983" cy="3689131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4158048" y="2620233"/>
              <a:ext cx="354140" cy="5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00" dirty="0"/>
                <a:t>N</a:t>
              </a:r>
              <a:r>
                <a:rPr kumimoji="1" lang="en-US" altLang="zh-CN" sz="300" baseline="-25000" dirty="0"/>
                <a:t>1</a:t>
              </a:r>
              <a:endParaRPr kumimoji="1" lang="zh-CN" altLang="en-US" sz="300" baseline="-25000" dirty="0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4158048" y="2972404"/>
              <a:ext cx="354140" cy="5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00" dirty="0"/>
                <a:t>N</a:t>
              </a:r>
              <a:r>
                <a:rPr kumimoji="1" lang="en-US" altLang="zh-CN" sz="300" baseline="-25000" dirty="0"/>
                <a:t>2</a:t>
              </a:r>
              <a:endParaRPr kumimoji="1" lang="zh-CN" altLang="en-US" sz="300" baseline="-25000" dirty="0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164227" y="3349279"/>
              <a:ext cx="354140" cy="5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00" dirty="0"/>
                <a:t>N</a:t>
              </a:r>
              <a:r>
                <a:rPr kumimoji="1" lang="en-US" altLang="zh-CN" sz="300" baseline="-25000" dirty="0"/>
                <a:t>3</a:t>
              </a:r>
              <a:endParaRPr kumimoji="1" lang="zh-CN" altLang="en-US" sz="300" baseline="-25000" dirty="0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4158048" y="3701447"/>
              <a:ext cx="354140" cy="5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00" dirty="0"/>
                <a:t>N</a:t>
              </a:r>
              <a:r>
                <a:rPr kumimoji="1" lang="en-US" altLang="zh-CN" sz="300" baseline="-25000" dirty="0"/>
                <a:t>4</a:t>
              </a:r>
              <a:endParaRPr kumimoji="1" lang="zh-CN" altLang="en-US" sz="300" baseline="-25000" dirty="0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4158048" y="4072150"/>
              <a:ext cx="354140" cy="5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00" dirty="0"/>
                <a:t>N</a:t>
              </a:r>
              <a:r>
                <a:rPr kumimoji="1" lang="en-US" altLang="zh-CN" sz="300" baseline="-25000" dirty="0"/>
                <a:t>5</a:t>
              </a:r>
              <a:endParaRPr kumimoji="1" lang="zh-CN" altLang="en-US" sz="300" baseline="-25000" dirty="0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158048" y="4430497"/>
              <a:ext cx="354140" cy="5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00" dirty="0"/>
                <a:t>N</a:t>
              </a:r>
              <a:r>
                <a:rPr kumimoji="1" lang="en-US" altLang="zh-CN" sz="300" baseline="-25000" dirty="0"/>
                <a:t>6</a:t>
              </a:r>
              <a:endParaRPr kumimoji="1" lang="zh-CN" altLang="en-US" sz="300" baseline="-25000" dirty="0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4158048" y="4776024"/>
              <a:ext cx="354140" cy="5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00" dirty="0"/>
                <a:t>N</a:t>
              </a:r>
              <a:r>
                <a:rPr kumimoji="1" lang="en-US" altLang="zh-CN" sz="300" baseline="-25000" dirty="0"/>
                <a:t>7</a:t>
              </a:r>
              <a:endParaRPr kumimoji="1" lang="zh-CN" altLang="en-US" sz="300" baseline="-25000" dirty="0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4155989" y="5132775"/>
              <a:ext cx="354140" cy="5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00" dirty="0"/>
                <a:t>N</a:t>
              </a:r>
              <a:r>
                <a:rPr kumimoji="1" lang="en-US" altLang="zh-CN" sz="300" baseline="-25000" dirty="0"/>
                <a:t>8</a:t>
              </a:r>
              <a:endParaRPr kumimoji="1" lang="zh-CN" altLang="en-US" sz="300" baseline="-25000" dirty="0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4162172" y="5515839"/>
              <a:ext cx="354140" cy="5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00" dirty="0"/>
                <a:t>N</a:t>
              </a:r>
              <a:r>
                <a:rPr kumimoji="1" lang="en-US" altLang="zh-CN" sz="300" baseline="-25000" dirty="0"/>
                <a:t>9</a:t>
              </a:r>
              <a:endParaRPr kumimoji="1" lang="zh-CN" altLang="en-US" sz="300" baseline="-25000" dirty="0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4162175" y="5886534"/>
              <a:ext cx="409828" cy="665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00"/>
                <a:t>N</a:t>
              </a:r>
              <a:r>
                <a:rPr kumimoji="1" lang="en-US" altLang="zh-CN" sz="300" baseline="-25000"/>
                <a:t>10</a:t>
              </a:r>
              <a:endParaRPr kumimoji="1" lang="zh-CN" altLang="en-US" sz="300" baseline="-25000" dirty="0"/>
            </a:p>
          </p:txBody>
        </p:sp>
      </p:grpSp>
      <p:cxnSp>
        <p:nvCxnSpPr>
          <p:cNvPr id="29" name="直线箭头连接符 28"/>
          <p:cNvCxnSpPr/>
          <p:nvPr/>
        </p:nvCxnSpPr>
        <p:spPr>
          <a:xfrm flipV="1">
            <a:off x="1749259" y="3948598"/>
            <a:ext cx="318774" cy="42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4994426" y="2715669"/>
            <a:ext cx="15639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/>
              <a:t>Node Vectors </a:t>
            </a:r>
            <a:endParaRPr kumimoji="1" lang="zh-CN" altLang="en-US" sz="1200" dirty="0"/>
          </a:p>
        </p:txBody>
      </p:sp>
      <p:cxnSp>
        <p:nvCxnSpPr>
          <p:cNvPr id="32" name="直线箭头连接符 31"/>
          <p:cNvCxnSpPr/>
          <p:nvPr/>
        </p:nvCxnSpPr>
        <p:spPr>
          <a:xfrm flipV="1">
            <a:off x="4536930" y="3961115"/>
            <a:ext cx="318774" cy="42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6783954" y="3501302"/>
          <a:ext cx="2741880" cy="25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12334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4" name="表格 33"/>
          <p:cNvGraphicFramePr>
            <a:graphicFrameLocks noGrp="1"/>
          </p:cNvGraphicFramePr>
          <p:nvPr/>
        </p:nvGraphicFramePr>
        <p:xfrm>
          <a:off x="6783954" y="4271187"/>
          <a:ext cx="2741880" cy="25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12334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0" name="直线箭头连接符 9"/>
          <p:cNvCxnSpPr/>
          <p:nvPr/>
        </p:nvCxnSpPr>
        <p:spPr>
          <a:xfrm>
            <a:off x="9525834" y="3586382"/>
            <a:ext cx="456366" cy="3230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线箭头连接符 34"/>
          <p:cNvCxnSpPr>
            <a:stCxn id="34" idx="3"/>
          </p:cNvCxnSpPr>
          <p:nvPr/>
        </p:nvCxnSpPr>
        <p:spPr>
          <a:xfrm flipV="1">
            <a:off x="9525834" y="3994488"/>
            <a:ext cx="456366" cy="4062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圆角矩形 37"/>
          <p:cNvSpPr/>
          <p:nvPr/>
        </p:nvSpPr>
        <p:spPr>
          <a:xfrm>
            <a:off x="9982200" y="3686170"/>
            <a:ext cx="838200" cy="54626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200"/>
              <a:t>Logistic</a:t>
            </a:r>
            <a:endParaRPr kumimoji="1" lang="zh-CN" altLang="en-US" sz="1200" dirty="0"/>
          </a:p>
        </p:txBody>
      </p:sp>
      <p:cxnSp>
        <p:nvCxnSpPr>
          <p:cNvPr id="39" name="直线箭头连接符 38"/>
          <p:cNvCxnSpPr>
            <a:endCxn id="6" idx="1"/>
          </p:cNvCxnSpPr>
          <p:nvPr/>
        </p:nvCxnSpPr>
        <p:spPr>
          <a:xfrm>
            <a:off x="6236454" y="3461661"/>
            <a:ext cx="547500" cy="1691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线箭头连接符 40"/>
          <p:cNvCxnSpPr>
            <a:endCxn id="34" idx="1"/>
          </p:cNvCxnSpPr>
          <p:nvPr/>
        </p:nvCxnSpPr>
        <p:spPr>
          <a:xfrm flipV="1">
            <a:off x="6236454" y="4400727"/>
            <a:ext cx="547500" cy="1295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线箭头连接符 43"/>
          <p:cNvCxnSpPr/>
          <p:nvPr/>
        </p:nvCxnSpPr>
        <p:spPr>
          <a:xfrm>
            <a:off x="10820400" y="3958243"/>
            <a:ext cx="79586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/>
          <p:cNvSpPr txBox="1"/>
          <p:nvPr/>
        </p:nvSpPr>
        <p:spPr>
          <a:xfrm>
            <a:off x="10826364" y="3422439"/>
            <a:ext cx="1407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/>
              <a:t>Link Probability</a:t>
            </a:r>
            <a:endParaRPr kumimoji="1" lang="zh-CN" altLang="en-US" sz="1400" dirty="0"/>
          </a:p>
        </p:txBody>
      </p:sp>
      <p:pic>
        <p:nvPicPr>
          <p:cNvPr id="48" name="内容占位符 47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5984" y="2669328"/>
            <a:ext cx="2310664" cy="2579952"/>
          </a:xfrm>
          <a:prstGeom prst="rect">
            <a:avLst/>
          </a:prstGeom>
        </p:spPr>
      </p:pic>
      <p:sp>
        <p:nvSpPr>
          <p:cNvPr id="49" name="文本框 48"/>
          <p:cNvSpPr txBox="1"/>
          <p:nvPr/>
        </p:nvSpPr>
        <p:spPr>
          <a:xfrm>
            <a:off x="606056" y="2913321"/>
            <a:ext cx="1143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/>
              <a:t>Network</a:t>
            </a:r>
            <a:endParaRPr kumimoji="1" lang="zh-CN" altLang="en-US" sz="1600" dirty="0"/>
          </a:p>
        </p:txBody>
      </p:sp>
      <p:sp>
        <p:nvSpPr>
          <p:cNvPr id="51" name="文本框 50"/>
          <p:cNvSpPr txBox="1"/>
          <p:nvPr/>
        </p:nvSpPr>
        <p:spPr>
          <a:xfrm>
            <a:off x="2296407" y="2376760"/>
            <a:ext cx="2718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/>
              <a:t>Graph Attention Model</a:t>
            </a:r>
            <a:endParaRPr kumimoji="1" lang="zh-CN" altLang="en-US" sz="1200" dirty="0"/>
          </a:p>
        </p:txBody>
      </p:sp>
      <p:cxnSp>
        <p:nvCxnSpPr>
          <p:cNvPr id="4" name="直线箭头连接符 3"/>
          <p:cNvCxnSpPr/>
          <p:nvPr/>
        </p:nvCxnSpPr>
        <p:spPr>
          <a:xfrm flipH="1">
            <a:off x="3030279" y="5670047"/>
            <a:ext cx="8025809" cy="11303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6432698" y="5249280"/>
            <a:ext cx="1573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Backward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95008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Framework</a:t>
            </a:r>
            <a:endParaRPr kumimoji="1"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883" y="3536950"/>
            <a:ext cx="1273321" cy="831849"/>
          </a:xfrm>
          <a:prstGeom prst="rect">
            <a:avLst/>
          </a:prstGeom>
        </p:spPr>
      </p:pic>
      <p:grpSp>
        <p:nvGrpSpPr>
          <p:cNvPr id="15" name="组 14"/>
          <p:cNvGrpSpPr/>
          <p:nvPr/>
        </p:nvGrpSpPr>
        <p:grpSpPr>
          <a:xfrm>
            <a:off x="4879206" y="3133669"/>
            <a:ext cx="1309927" cy="1789268"/>
            <a:chOff x="4155989" y="2513640"/>
            <a:chExt cx="4026184" cy="403822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2190" y="2513640"/>
              <a:ext cx="3669983" cy="3689131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4158048" y="2620233"/>
              <a:ext cx="354140" cy="5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00" dirty="0"/>
                <a:t>N</a:t>
              </a:r>
              <a:r>
                <a:rPr kumimoji="1" lang="en-US" altLang="zh-CN" sz="300" baseline="-25000" dirty="0"/>
                <a:t>1</a:t>
              </a:r>
              <a:endParaRPr kumimoji="1" lang="zh-CN" altLang="en-US" sz="300" baseline="-25000" dirty="0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4158048" y="2972404"/>
              <a:ext cx="354140" cy="5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00" dirty="0"/>
                <a:t>N</a:t>
              </a:r>
              <a:r>
                <a:rPr kumimoji="1" lang="en-US" altLang="zh-CN" sz="300" baseline="-25000" dirty="0"/>
                <a:t>2</a:t>
              </a:r>
              <a:endParaRPr kumimoji="1" lang="zh-CN" altLang="en-US" sz="300" baseline="-25000" dirty="0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164227" y="3349279"/>
              <a:ext cx="354140" cy="5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00" dirty="0"/>
                <a:t>N</a:t>
              </a:r>
              <a:r>
                <a:rPr kumimoji="1" lang="en-US" altLang="zh-CN" sz="300" baseline="-25000" dirty="0"/>
                <a:t>3</a:t>
              </a:r>
              <a:endParaRPr kumimoji="1" lang="zh-CN" altLang="en-US" sz="300" baseline="-25000" dirty="0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4158048" y="3701447"/>
              <a:ext cx="354140" cy="5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00" dirty="0"/>
                <a:t>N</a:t>
              </a:r>
              <a:r>
                <a:rPr kumimoji="1" lang="en-US" altLang="zh-CN" sz="300" baseline="-25000" dirty="0"/>
                <a:t>4</a:t>
              </a:r>
              <a:endParaRPr kumimoji="1" lang="zh-CN" altLang="en-US" sz="300" baseline="-25000" dirty="0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4158048" y="4072150"/>
              <a:ext cx="354140" cy="5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00" dirty="0"/>
                <a:t>N</a:t>
              </a:r>
              <a:r>
                <a:rPr kumimoji="1" lang="en-US" altLang="zh-CN" sz="300" baseline="-25000" dirty="0"/>
                <a:t>5</a:t>
              </a:r>
              <a:endParaRPr kumimoji="1" lang="zh-CN" altLang="en-US" sz="300" baseline="-25000" dirty="0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158048" y="4430497"/>
              <a:ext cx="354140" cy="5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00" dirty="0"/>
                <a:t>N</a:t>
              </a:r>
              <a:r>
                <a:rPr kumimoji="1" lang="en-US" altLang="zh-CN" sz="300" baseline="-25000" dirty="0"/>
                <a:t>6</a:t>
              </a:r>
              <a:endParaRPr kumimoji="1" lang="zh-CN" altLang="en-US" sz="300" baseline="-25000" dirty="0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4158048" y="4776024"/>
              <a:ext cx="354140" cy="5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00" dirty="0"/>
                <a:t>N</a:t>
              </a:r>
              <a:r>
                <a:rPr kumimoji="1" lang="en-US" altLang="zh-CN" sz="300" baseline="-25000" dirty="0"/>
                <a:t>7</a:t>
              </a:r>
              <a:endParaRPr kumimoji="1" lang="zh-CN" altLang="en-US" sz="300" baseline="-25000" dirty="0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4155989" y="5132775"/>
              <a:ext cx="354140" cy="5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00" dirty="0"/>
                <a:t>N</a:t>
              </a:r>
              <a:r>
                <a:rPr kumimoji="1" lang="en-US" altLang="zh-CN" sz="300" baseline="-25000" dirty="0"/>
                <a:t>8</a:t>
              </a:r>
              <a:endParaRPr kumimoji="1" lang="zh-CN" altLang="en-US" sz="300" baseline="-25000" dirty="0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4162172" y="5515839"/>
              <a:ext cx="354140" cy="5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00" dirty="0"/>
                <a:t>N</a:t>
              </a:r>
              <a:r>
                <a:rPr kumimoji="1" lang="en-US" altLang="zh-CN" sz="300" baseline="-25000" dirty="0"/>
                <a:t>9</a:t>
              </a:r>
              <a:endParaRPr kumimoji="1" lang="zh-CN" altLang="en-US" sz="300" baseline="-25000" dirty="0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4162175" y="5886534"/>
              <a:ext cx="409828" cy="665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00"/>
                <a:t>N</a:t>
              </a:r>
              <a:r>
                <a:rPr kumimoji="1" lang="en-US" altLang="zh-CN" sz="300" baseline="-25000"/>
                <a:t>10</a:t>
              </a:r>
              <a:endParaRPr kumimoji="1" lang="zh-CN" altLang="en-US" sz="300" baseline="-25000" dirty="0"/>
            </a:p>
          </p:txBody>
        </p:sp>
      </p:grpSp>
      <p:cxnSp>
        <p:nvCxnSpPr>
          <p:cNvPr id="29" name="直线箭头连接符 28"/>
          <p:cNvCxnSpPr/>
          <p:nvPr/>
        </p:nvCxnSpPr>
        <p:spPr>
          <a:xfrm flipV="1">
            <a:off x="1749259" y="3948598"/>
            <a:ext cx="318774" cy="42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4994426" y="2715669"/>
            <a:ext cx="15639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/>
              <a:t>Node Vectors </a:t>
            </a:r>
            <a:endParaRPr kumimoji="1" lang="zh-CN" altLang="en-US" sz="1200" dirty="0"/>
          </a:p>
        </p:txBody>
      </p:sp>
      <p:cxnSp>
        <p:nvCxnSpPr>
          <p:cNvPr id="32" name="直线箭头连接符 31"/>
          <p:cNvCxnSpPr/>
          <p:nvPr/>
        </p:nvCxnSpPr>
        <p:spPr>
          <a:xfrm flipV="1">
            <a:off x="4536930" y="3961115"/>
            <a:ext cx="318774" cy="42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6783954" y="3501302"/>
          <a:ext cx="2741880" cy="25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12334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4" name="表格 33"/>
          <p:cNvGraphicFramePr>
            <a:graphicFrameLocks noGrp="1"/>
          </p:cNvGraphicFramePr>
          <p:nvPr/>
        </p:nvGraphicFramePr>
        <p:xfrm>
          <a:off x="6783954" y="4271187"/>
          <a:ext cx="2741880" cy="25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741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12334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0" name="直线箭头连接符 9"/>
          <p:cNvCxnSpPr/>
          <p:nvPr/>
        </p:nvCxnSpPr>
        <p:spPr>
          <a:xfrm>
            <a:off x="9525834" y="3586382"/>
            <a:ext cx="456366" cy="3230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线箭头连接符 34"/>
          <p:cNvCxnSpPr>
            <a:stCxn id="34" idx="3"/>
          </p:cNvCxnSpPr>
          <p:nvPr/>
        </p:nvCxnSpPr>
        <p:spPr>
          <a:xfrm flipV="1">
            <a:off x="9525834" y="3994488"/>
            <a:ext cx="456366" cy="4062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圆角矩形 37"/>
          <p:cNvSpPr/>
          <p:nvPr/>
        </p:nvSpPr>
        <p:spPr>
          <a:xfrm>
            <a:off x="9982200" y="3686170"/>
            <a:ext cx="838200" cy="54626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200"/>
              <a:t>Logistic</a:t>
            </a:r>
            <a:endParaRPr kumimoji="1" lang="zh-CN" altLang="en-US" sz="1200" dirty="0"/>
          </a:p>
        </p:txBody>
      </p:sp>
      <p:cxnSp>
        <p:nvCxnSpPr>
          <p:cNvPr id="39" name="直线箭头连接符 38"/>
          <p:cNvCxnSpPr>
            <a:endCxn id="6" idx="1"/>
          </p:cNvCxnSpPr>
          <p:nvPr/>
        </p:nvCxnSpPr>
        <p:spPr>
          <a:xfrm>
            <a:off x="6236454" y="3461661"/>
            <a:ext cx="547500" cy="1691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线箭头连接符 40"/>
          <p:cNvCxnSpPr>
            <a:endCxn id="34" idx="1"/>
          </p:cNvCxnSpPr>
          <p:nvPr/>
        </p:nvCxnSpPr>
        <p:spPr>
          <a:xfrm flipV="1">
            <a:off x="6236454" y="4400727"/>
            <a:ext cx="547500" cy="1295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线箭头连接符 43"/>
          <p:cNvCxnSpPr/>
          <p:nvPr/>
        </p:nvCxnSpPr>
        <p:spPr>
          <a:xfrm>
            <a:off x="10820400" y="3958243"/>
            <a:ext cx="79586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/>
          <p:cNvSpPr txBox="1"/>
          <p:nvPr/>
        </p:nvSpPr>
        <p:spPr>
          <a:xfrm>
            <a:off x="10826364" y="3422439"/>
            <a:ext cx="1407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/>
              <a:t>Link Probability</a:t>
            </a:r>
            <a:endParaRPr kumimoji="1" lang="zh-CN" altLang="en-US" sz="1400" dirty="0"/>
          </a:p>
        </p:txBody>
      </p:sp>
      <p:pic>
        <p:nvPicPr>
          <p:cNvPr id="48" name="内容占位符 47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5984" y="2669328"/>
            <a:ext cx="2310664" cy="2579952"/>
          </a:xfrm>
          <a:prstGeom prst="rect">
            <a:avLst/>
          </a:prstGeom>
        </p:spPr>
      </p:pic>
      <p:sp>
        <p:nvSpPr>
          <p:cNvPr id="49" name="文本框 48"/>
          <p:cNvSpPr txBox="1"/>
          <p:nvPr/>
        </p:nvSpPr>
        <p:spPr>
          <a:xfrm>
            <a:off x="606056" y="2913321"/>
            <a:ext cx="1143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/>
              <a:t>Network</a:t>
            </a:r>
            <a:endParaRPr kumimoji="1" lang="zh-CN" altLang="en-US" sz="1600" dirty="0"/>
          </a:p>
        </p:txBody>
      </p:sp>
      <p:sp>
        <p:nvSpPr>
          <p:cNvPr id="51" name="文本框 50"/>
          <p:cNvSpPr txBox="1"/>
          <p:nvPr/>
        </p:nvSpPr>
        <p:spPr>
          <a:xfrm>
            <a:off x="2296407" y="2376760"/>
            <a:ext cx="2718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/>
              <a:t>Graph Attention Model</a:t>
            </a:r>
            <a:endParaRPr kumimoji="1" lang="zh-CN" altLang="en-US" sz="1200" dirty="0"/>
          </a:p>
        </p:txBody>
      </p:sp>
      <p:sp>
        <p:nvSpPr>
          <p:cNvPr id="7" name="圆角矩形 6"/>
          <p:cNvSpPr/>
          <p:nvPr/>
        </p:nvSpPr>
        <p:spPr>
          <a:xfrm>
            <a:off x="4536930" y="1967024"/>
            <a:ext cx="7329005" cy="4542744"/>
          </a:xfrm>
          <a:prstGeom prst="roundRect">
            <a:avLst/>
          </a:prstGeom>
          <a:solidFill>
            <a:schemeClr val="bg1">
              <a:lumMod val="50000"/>
              <a:lumOff val="50000"/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152367" y="2086295"/>
            <a:ext cx="2118789" cy="2123095"/>
          </a:xfrm>
          <a:prstGeom prst="rect">
            <a:avLst/>
          </a:prstGeom>
        </p:spPr>
      </p:pic>
      <p:sp>
        <p:nvSpPr>
          <p:cNvPr id="56" name="文本框 55"/>
          <p:cNvSpPr txBox="1"/>
          <p:nvPr/>
        </p:nvSpPr>
        <p:spPr>
          <a:xfrm>
            <a:off x="8418888" y="2900519"/>
            <a:ext cx="3470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Attentional weights matrix</a:t>
            </a:r>
            <a:endParaRPr kumimoji="1" lang="zh-CN" altLang="en-US" dirty="0"/>
          </a:p>
        </p:txBody>
      </p:sp>
      <p:grpSp>
        <p:nvGrpSpPr>
          <p:cNvPr id="36" name="组 35"/>
          <p:cNvGrpSpPr/>
          <p:nvPr/>
        </p:nvGrpSpPr>
        <p:grpSpPr>
          <a:xfrm>
            <a:off x="5937500" y="4530267"/>
            <a:ext cx="2333657" cy="1979500"/>
            <a:chOff x="4155989" y="2513640"/>
            <a:chExt cx="4026184" cy="4038223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2190" y="2513640"/>
              <a:ext cx="3669983" cy="3689131"/>
            </a:xfrm>
            <a:prstGeom prst="rect">
              <a:avLst/>
            </a:prstGeom>
          </p:spPr>
        </p:pic>
        <p:sp>
          <p:nvSpPr>
            <p:cNvPr id="40" name="文本框 39"/>
            <p:cNvSpPr txBox="1"/>
            <p:nvPr/>
          </p:nvSpPr>
          <p:spPr>
            <a:xfrm>
              <a:off x="4158048" y="2620233"/>
              <a:ext cx="354140" cy="5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00" dirty="0"/>
                <a:t>N</a:t>
              </a:r>
              <a:r>
                <a:rPr kumimoji="1" lang="en-US" altLang="zh-CN" sz="300" baseline="-25000" dirty="0"/>
                <a:t>1</a:t>
              </a:r>
              <a:endParaRPr kumimoji="1" lang="zh-CN" altLang="en-US" sz="300" baseline="-25000" dirty="0"/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4158048" y="2972404"/>
              <a:ext cx="354140" cy="5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00" dirty="0"/>
                <a:t>N</a:t>
              </a:r>
              <a:r>
                <a:rPr kumimoji="1" lang="en-US" altLang="zh-CN" sz="300" baseline="-25000" dirty="0"/>
                <a:t>2</a:t>
              </a:r>
              <a:endParaRPr kumimoji="1" lang="zh-CN" altLang="en-US" sz="300" baseline="-25000" dirty="0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4164227" y="3349279"/>
              <a:ext cx="354140" cy="5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00" dirty="0"/>
                <a:t>N</a:t>
              </a:r>
              <a:r>
                <a:rPr kumimoji="1" lang="en-US" altLang="zh-CN" sz="300" baseline="-25000" dirty="0"/>
                <a:t>3</a:t>
              </a:r>
              <a:endParaRPr kumimoji="1" lang="zh-CN" altLang="en-US" sz="300" baseline="-25000" dirty="0"/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4158048" y="3701447"/>
              <a:ext cx="354140" cy="5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00" dirty="0"/>
                <a:t>N</a:t>
              </a:r>
              <a:r>
                <a:rPr kumimoji="1" lang="en-US" altLang="zh-CN" sz="300" baseline="-25000" dirty="0"/>
                <a:t>4</a:t>
              </a:r>
              <a:endParaRPr kumimoji="1" lang="zh-CN" altLang="en-US" sz="300" baseline="-25000" dirty="0"/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4158048" y="4072150"/>
              <a:ext cx="354140" cy="5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00" dirty="0"/>
                <a:t>N</a:t>
              </a:r>
              <a:r>
                <a:rPr kumimoji="1" lang="en-US" altLang="zh-CN" sz="300" baseline="-25000" dirty="0"/>
                <a:t>5</a:t>
              </a:r>
              <a:endParaRPr kumimoji="1" lang="zh-CN" altLang="en-US" sz="300" baseline="-25000" dirty="0"/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4158048" y="4430497"/>
              <a:ext cx="354140" cy="5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00" dirty="0"/>
                <a:t>N</a:t>
              </a:r>
              <a:r>
                <a:rPr kumimoji="1" lang="en-US" altLang="zh-CN" sz="300" baseline="-25000" dirty="0"/>
                <a:t>6</a:t>
              </a:r>
              <a:endParaRPr kumimoji="1" lang="zh-CN" altLang="en-US" sz="300" baseline="-25000" dirty="0"/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4158048" y="4776024"/>
              <a:ext cx="354140" cy="5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00" dirty="0"/>
                <a:t>N</a:t>
              </a:r>
              <a:r>
                <a:rPr kumimoji="1" lang="en-US" altLang="zh-CN" sz="300" baseline="-25000" dirty="0"/>
                <a:t>7</a:t>
              </a:r>
              <a:endParaRPr kumimoji="1" lang="zh-CN" altLang="en-US" sz="300" baseline="-25000" dirty="0"/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4155989" y="5132775"/>
              <a:ext cx="354140" cy="5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00" dirty="0"/>
                <a:t>N</a:t>
              </a:r>
              <a:r>
                <a:rPr kumimoji="1" lang="en-US" altLang="zh-CN" sz="300" baseline="-25000" dirty="0"/>
                <a:t>8</a:t>
              </a:r>
              <a:endParaRPr kumimoji="1" lang="zh-CN" altLang="en-US" sz="300" baseline="-25000" dirty="0"/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4162172" y="5515839"/>
              <a:ext cx="354140" cy="5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00" dirty="0"/>
                <a:t>N</a:t>
              </a:r>
              <a:r>
                <a:rPr kumimoji="1" lang="en-US" altLang="zh-CN" sz="300" baseline="-25000" dirty="0"/>
                <a:t>9</a:t>
              </a:r>
              <a:endParaRPr kumimoji="1" lang="zh-CN" altLang="en-US" sz="300" baseline="-25000" dirty="0"/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4162175" y="5886534"/>
              <a:ext cx="409828" cy="665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00"/>
                <a:t>N</a:t>
              </a:r>
              <a:r>
                <a:rPr kumimoji="1" lang="en-US" altLang="zh-CN" sz="300" baseline="-25000"/>
                <a:t>10</a:t>
              </a:r>
              <a:endParaRPr kumimoji="1" lang="zh-CN" altLang="en-US" sz="300" baseline="-25000" dirty="0"/>
            </a:p>
          </p:txBody>
        </p:sp>
      </p:grpSp>
      <p:sp>
        <p:nvSpPr>
          <p:cNvPr id="59" name="文本框 58"/>
          <p:cNvSpPr txBox="1"/>
          <p:nvPr/>
        </p:nvSpPr>
        <p:spPr>
          <a:xfrm>
            <a:off x="8504588" y="5533121"/>
            <a:ext cx="1563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/>
              <a:t>Node Vectors </a:t>
            </a:r>
            <a:endParaRPr kumimoji="1" lang="zh-CN" altLang="en-US" sz="1600" dirty="0"/>
          </a:p>
        </p:txBody>
      </p:sp>
      <p:cxnSp>
        <p:nvCxnSpPr>
          <p:cNvPr id="12" name="直线箭头连接符 11"/>
          <p:cNvCxnSpPr>
            <a:stCxn id="48" idx="3"/>
          </p:cNvCxnSpPr>
          <p:nvPr/>
        </p:nvCxnSpPr>
        <p:spPr>
          <a:xfrm flipV="1">
            <a:off x="4386648" y="3336940"/>
            <a:ext cx="1389756" cy="622364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线箭头连接符 60"/>
          <p:cNvCxnSpPr/>
          <p:nvPr/>
        </p:nvCxnSpPr>
        <p:spPr>
          <a:xfrm>
            <a:off x="4310514" y="4530267"/>
            <a:ext cx="1477897" cy="883265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5782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Deep Linker</a:t>
            </a:r>
            <a:endParaRPr kumimoji="1"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1308" y="2009848"/>
            <a:ext cx="7274980" cy="4633154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3BE7F168-8716-2142-AEED-CC67D2856D62}"/>
              </a:ext>
            </a:extLst>
          </p:cNvPr>
          <p:cNvSpPr txBox="1"/>
          <p:nvPr/>
        </p:nvSpPr>
        <p:spPr>
          <a:xfrm>
            <a:off x="10441173" y="6440363"/>
            <a:ext cx="1658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/>
              <a:t>Unpublished</a:t>
            </a:r>
            <a:endParaRPr kumimoji="1"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36467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Accuracy</a:t>
            </a:r>
            <a:endParaRPr kumimoji="1" lang="zh-CN" altLang="en-US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1616149" y="2785521"/>
          <a:ext cx="8240231" cy="3174900"/>
        </p:xfrm>
        <a:graphic>
          <a:graphicData uri="http://schemas.openxmlformats.org/drawingml/2006/table">
            <a:tbl>
              <a:tblPr firstRow="1" firstCol="1" bandRow="1"/>
              <a:tblGrid>
                <a:gridCol w="1513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18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83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83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183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78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0" dirty="0" err="1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宋体" charset="0"/>
                          <a:cs typeface="Helvetica" charset="0"/>
                        </a:rPr>
                        <a:t>Acc</a:t>
                      </a:r>
                      <a:r>
                        <a:rPr lang="en-US" sz="1600" b="1" kern="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宋体" charset="0"/>
                          <a:cs typeface="Helvetica" charset="0"/>
                        </a:rPr>
                        <a:t>/</a:t>
                      </a:r>
                      <a:r>
                        <a:rPr lang="en-US" sz="1600" b="1" kern="0" dirty="0" err="1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宋体" charset="0"/>
                          <a:cs typeface="Helvetica" charset="0"/>
                        </a:rPr>
                        <a:t>auc</a:t>
                      </a:r>
                      <a:endParaRPr lang="zh-CN" sz="2000" b="1" kern="100" dirty="0">
                        <a:solidFill>
                          <a:schemeClr val="tx1"/>
                        </a:solidFill>
                        <a:effectLst/>
                        <a:latin typeface="等线" charset="0"/>
                        <a:ea typeface="等线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宋体" charset="0"/>
                          <a:cs typeface="Helvetica" charset="0"/>
                        </a:rPr>
                        <a:t>Cora</a:t>
                      </a:r>
                      <a:endParaRPr lang="zh-CN" sz="2000" b="1" kern="100" dirty="0">
                        <a:solidFill>
                          <a:schemeClr val="tx1"/>
                        </a:solidFill>
                        <a:effectLst/>
                        <a:latin typeface="等线" charset="0"/>
                        <a:ea typeface="等线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0" dirty="0" err="1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宋体" charset="0"/>
                          <a:cs typeface="Helvetica" charset="0"/>
                        </a:rPr>
                        <a:t>Citeseer</a:t>
                      </a:r>
                      <a:endParaRPr lang="zh-CN" sz="2000" b="1" kern="100" dirty="0">
                        <a:solidFill>
                          <a:schemeClr val="tx1"/>
                        </a:solidFill>
                        <a:effectLst/>
                        <a:latin typeface="等线" charset="0"/>
                        <a:ea typeface="等线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0" dirty="0" err="1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宋体" charset="0"/>
                          <a:cs typeface="Helvetica" charset="0"/>
                        </a:rPr>
                        <a:t>PUBmed</a:t>
                      </a:r>
                      <a:endParaRPr lang="zh-CN" sz="2000" b="1" kern="100" dirty="0">
                        <a:solidFill>
                          <a:schemeClr val="tx1"/>
                        </a:solidFill>
                        <a:effectLst/>
                        <a:latin typeface="等线" charset="0"/>
                        <a:ea typeface="等线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宋体" charset="0"/>
                          <a:cs typeface="Helvetica" charset="0"/>
                        </a:rPr>
                        <a:t>VC network</a:t>
                      </a:r>
                      <a:endParaRPr lang="zh-CN" sz="2000" b="1" kern="100" dirty="0">
                        <a:solidFill>
                          <a:schemeClr val="tx1"/>
                        </a:solidFill>
                        <a:effectLst/>
                        <a:latin typeface="等线" charset="0"/>
                        <a:ea typeface="等线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8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宋体" charset="0"/>
                          <a:cs typeface="Helvetica" charset="0"/>
                        </a:rPr>
                        <a:t>GAT</a:t>
                      </a:r>
                      <a:endParaRPr lang="zh-CN" sz="2000" b="1" kern="100" dirty="0">
                        <a:solidFill>
                          <a:schemeClr val="tx1"/>
                        </a:solidFill>
                        <a:effectLst/>
                        <a:latin typeface="等线" charset="0"/>
                        <a:ea typeface="等线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宋体" charset="0"/>
                          <a:cs typeface="Helvetica" charset="0"/>
                        </a:rPr>
                        <a:t>0.79/0.88</a:t>
                      </a:r>
                      <a:endParaRPr lang="zh-CN" sz="2000" kern="100">
                        <a:solidFill>
                          <a:schemeClr val="tx1"/>
                        </a:solidFill>
                        <a:effectLst/>
                        <a:latin typeface="等线" charset="0"/>
                        <a:ea typeface="等线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宋体" charset="0"/>
                          <a:cs typeface="Helvetica" charset="0"/>
                        </a:rPr>
                        <a:t>NA</a:t>
                      </a:r>
                      <a:endParaRPr lang="zh-CN" sz="2000" kern="100">
                        <a:solidFill>
                          <a:schemeClr val="tx1"/>
                        </a:solidFill>
                        <a:effectLst/>
                        <a:latin typeface="等线" charset="0"/>
                        <a:ea typeface="等线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宋体" charset="0"/>
                          <a:cs typeface="Helvetica" charset="0"/>
                        </a:rPr>
                        <a:t>NA</a:t>
                      </a:r>
                      <a:endParaRPr lang="zh-CN" sz="2000" kern="100">
                        <a:solidFill>
                          <a:schemeClr val="tx1"/>
                        </a:solidFill>
                        <a:effectLst/>
                        <a:latin typeface="等线" charset="0"/>
                        <a:ea typeface="等线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宋体" charset="0"/>
                          <a:cs typeface="Helvetica" charset="0"/>
                        </a:rPr>
                        <a:t>0.53/0.71</a:t>
                      </a:r>
                      <a:endParaRPr lang="zh-CN" sz="2000" kern="100">
                        <a:solidFill>
                          <a:schemeClr val="tx1"/>
                        </a:solidFill>
                        <a:effectLst/>
                        <a:latin typeface="等线" charset="0"/>
                        <a:ea typeface="等线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8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0" dirty="0" err="1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宋体" charset="0"/>
                          <a:cs typeface="Helvetica" charset="0"/>
                        </a:rPr>
                        <a:t>DeepLinker</a:t>
                      </a:r>
                      <a:endParaRPr lang="zh-CN" sz="2000" b="1" kern="100" dirty="0">
                        <a:solidFill>
                          <a:schemeClr val="tx1"/>
                        </a:solidFill>
                        <a:effectLst/>
                        <a:latin typeface="等线" charset="0"/>
                        <a:ea typeface="等线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baseline="0" dirty="0">
                          <a:solidFill>
                            <a:srgbClr val="FF0000"/>
                          </a:solidFill>
                          <a:effectLst/>
                          <a:latin typeface="Helvetica" charset="0"/>
                          <a:ea typeface="宋体" charset="0"/>
                          <a:cs typeface="Helvetica" charset="0"/>
                        </a:rPr>
                        <a:t>0.88 / 0.95</a:t>
                      </a:r>
                      <a:endParaRPr lang="zh-CN" sz="2000" kern="100" baseline="0" dirty="0">
                        <a:solidFill>
                          <a:srgbClr val="FF0000"/>
                        </a:solidFill>
                        <a:effectLst/>
                        <a:latin typeface="等线" charset="0"/>
                        <a:ea typeface="等线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baseline="0" dirty="0">
                          <a:solidFill>
                            <a:srgbClr val="FF0000"/>
                          </a:solidFill>
                          <a:effectLst/>
                          <a:latin typeface="Helvetica" charset="0"/>
                          <a:ea typeface="宋体" charset="0"/>
                          <a:cs typeface="Helvetica" charset="0"/>
                        </a:rPr>
                        <a:t>0.89/0.93</a:t>
                      </a:r>
                      <a:endParaRPr lang="zh-CN" sz="2000" kern="100" baseline="0" dirty="0">
                        <a:solidFill>
                          <a:srgbClr val="FF0000"/>
                        </a:solidFill>
                        <a:effectLst/>
                        <a:latin typeface="等线" charset="0"/>
                        <a:ea typeface="等线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0" baseline="0" dirty="0">
                          <a:solidFill>
                            <a:srgbClr val="FF0000"/>
                          </a:solidFill>
                          <a:effectLst/>
                          <a:latin typeface="Helvetica" charset="0"/>
                          <a:ea typeface="宋体" charset="0"/>
                          <a:cs typeface="Helvetica" charset="0"/>
                        </a:rPr>
                        <a:t>0.9/0.97</a:t>
                      </a:r>
                      <a:endParaRPr lang="zh-CN" sz="2000" kern="100" baseline="0" dirty="0">
                        <a:solidFill>
                          <a:srgbClr val="FF0000"/>
                        </a:solidFill>
                        <a:effectLst/>
                        <a:latin typeface="等线" charset="0"/>
                        <a:ea typeface="等线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baseline="0" dirty="0">
                          <a:solidFill>
                            <a:srgbClr val="FF0000"/>
                          </a:solidFill>
                          <a:effectLst/>
                          <a:latin typeface="Helvetica" charset="0"/>
                          <a:ea typeface="宋体" charset="0"/>
                          <a:cs typeface="Helvetica" charset="0"/>
                        </a:rPr>
                        <a:t>0.85 / 0.94</a:t>
                      </a:r>
                      <a:endParaRPr lang="zh-CN" sz="2000" kern="100" baseline="0" dirty="0">
                        <a:solidFill>
                          <a:srgbClr val="FF0000"/>
                        </a:solidFill>
                        <a:effectLst/>
                        <a:latin typeface="等线" charset="0"/>
                        <a:ea typeface="等线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78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宋体" charset="0"/>
                          <a:cs typeface="Helvetica" charset="0"/>
                        </a:rPr>
                        <a:t>SAGE</a:t>
                      </a:r>
                      <a:endParaRPr lang="zh-CN" sz="2000" b="1" kern="100" dirty="0">
                        <a:solidFill>
                          <a:schemeClr val="tx1"/>
                        </a:solidFill>
                        <a:effectLst/>
                        <a:latin typeface="等线" charset="0"/>
                        <a:ea typeface="等线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宋体" charset="0"/>
                          <a:cs typeface="Helvetica" charset="0"/>
                        </a:rPr>
                        <a:t>0.83/0.896</a:t>
                      </a:r>
                      <a:endParaRPr lang="zh-CN" sz="2000" kern="100">
                        <a:solidFill>
                          <a:schemeClr val="tx1"/>
                        </a:solidFill>
                        <a:effectLst/>
                        <a:latin typeface="等线" charset="0"/>
                        <a:ea typeface="等线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宋体" charset="0"/>
                          <a:cs typeface="Helvetica" charset="0"/>
                        </a:rPr>
                        <a:t>0.857/0.925</a:t>
                      </a:r>
                      <a:endParaRPr lang="zh-CN" sz="2000" kern="100">
                        <a:solidFill>
                          <a:schemeClr val="tx1"/>
                        </a:solidFill>
                        <a:effectLst/>
                        <a:latin typeface="等线" charset="0"/>
                        <a:ea typeface="等线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宋体" charset="0"/>
                          <a:cs typeface="Helvetica" charset="0"/>
                        </a:rPr>
                        <a:t>0.886/0.964</a:t>
                      </a:r>
                      <a:endParaRPr lang="zh-CN" sz="2000" kern="100">
                        <a:solidFill>
                          <a:schemeClr val="tx1"/>
                        </a:solidFill>
                        <a:effectLst/>
                        <a:latin typeface="等线" charset="0"/>
                        <a:ea typeface="等线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宋体" charset="0"/>
                          <a:cs typeface="Helvetica" charset="0"/>
                        </a:rPr>
                        <a:t>0.812/0.878</a:t>
                      </a:r>
                      <a:endParaRPr lang="zh-CN" sz="2000" kern="100">
                        <a:solidFill>
                          <a:schemeClr val="tx1"/>
                        </a:solidFill>
                        <a:effectLst/>
                        <a:latin typeface="等线" charset="0"/>
                        <a:ea typeface="等线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78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宋体" charset="0"/>
                          <a:cs typeface="Helvetica" charset="0"/>
                        </a:rPr>
                        <a:t>Node2vec</a:t>
                      </a:r>
                      <a:endParaRPr lang="zh-CN" sz="2000" b="1" kern="100" dirty="0">
                        <a:solidFill>
                          <a:schemeClr val="tx1"/>
                        </a:solidFill>
                        <a:effectLst/>
                        <a:latin typeface="等线" charset="0"/>
                        <a:ea typeface="等线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宋体" charset="0"/>
                          <a:cs typeface="Helvetica" charset="0"/>
                        </a:rPr>
                        <a:t>0.815 / 0.92</a:t>
                      </a:r>
                      <a:endParaRPr lang="zh-CN" sz="2000" kern="100" dirty="0">
                        <a:solidFill>
                          <a:schemeClr val="tx1"/>
                        </a:solidFill>
                        <a:effectLst/>
                        <a:latin typeface="等线" charset="0"/>
                        <a:ea typeface="等线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宋体" charset="0"/>
                          <a:cs typeface="Helvetica" charset="0"/>
                        </a:rPr>
                        <a:t>0.845 / 0.890</a:t>
                      </a:r>
                      <a:endParaRPr lang="zh-CN" sz="2000" kern="100">
                        <a:solidFill>
                          <a:schemeClr val="tx1"/>
                        </a:solidFill>
                        <a:effectLst/>
                        <a:latin typeface="等线" charset="0"/>
                        <a:ea typeface="等线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宋体" charset="0"/>
                          <a:cs typeface="Helvetica" charset="0"/>
                        </a:rPr>
                        <a:t>0.812/0.945</a:t>
                      </a:r>
                      <a:endParaRPr lang="zh-CN" sz="2000" kern="100">
                        <a:solidFill>
                          <a:schemeClr val="tx1"/>
                        </a:solidFill>
                        <a:effectLst/>
                        <a:latin typeface="等线" charset="0"/>
                        <a:ea typeface="等线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宋体" charset="0"/>
                          <a:cs typeface="Helvetica" charset="0"/>
                        </a:rPr>
                        <a:t>0.774 / 0.872</a:t>
                      </a:r>
                      <a:endParaRPr lang="zh-CN" sz="2000" kern="100">
                        <a:solidFill>
                          <a:schemeClr val="tx1"/>
                        </a:solidFill>
                        <a:effectLst/>
                        <a:latin typeface="等线" charset="0"/>
                        <a:ea typeface="等线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78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宋体" charset="0"/>
                          <a:cs typeface="Helvetica" charset="0"/>
                        </a:rPr>
                        <a:t>LINE</a:t>
                      </a:r>
                      <a:endParaRPr lang="zh-CN" sz="2000" b="1" kern="100" dirty="0">
                        <a:solidFill>
                          <a:schemeClr val="tx1"/>
                        </a:solidFill>
                        <a:effectLst/>
                        <a:latin typeface="等线" charset="0"/>
                        <a:ea typeface="等线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宋体" charset="0"/>
                          <a:cs typeface="Helvetica" charset="0"/>
                        </a:rPr>
                        <a:t>0.69 / 0.76</a:t>
                      </a:r>
                      <a:endParaRPr lang="zh-CN" sz="2000" kern="100" dirty="0">
                        <a:solidFill>
                          <a:schemeClr val="tx1"/>
                        </a:solidFill>
                        <a:effectLst/>
                        <a:latin typeface="等线" charset="0"/>
                        <a:ea typeface="等线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宋体" charset="0"/>
                          <a:cs typeface="Helvetica" charset="0"/>
                        </a:rPr>
                        <a:t>0.67 / 0.73</a:t>
                      </a:r>
                      <a:endParaRPr lang="zh-CN" sz="2000" kern="100">
                        <a:solidFill>
                          <a:schemeClr val="tx1"/>
                        </a:solidFill>
                        <a:effectLst/>
                        <a:latin typeface="等线" charset="0"/>
                        <a:ea typeface="等线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宋体" charset="0"/>
                          <a:cs typeface="Helvetica" charset="0"/>
                        </a:rPr>
                        <a:t>0.660/0.723</a:t>
                      </a:r>
                      <a:endParaRPr lang="zh-CN" sz="2000" kern="100">
                        <a:solidFill>
                          <a:schemeClr val="tx1"/>
                        </a:solidFill>
                        <a:effectLst/>
                        <a:latin typeface="等线" charset="0"/>
                        <a:ea typeface="等线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宋体" charset="0"/>
                          <a:cs typeface="Helvetica" charset="0"/>
                        </a:rPr>
                        <a:t>0.787 / 0.843</a:t>
                      </a:r>
                      <a:endParaRPr lang="zh-CN" sz="2000" kern="100" dirty="0">
                        <a:solidFill>
                          <a:schemeClr val="tx1"/>
                        </a:solidFill>
                        <a:effectLst/>
                        <a:latin typeface="等线" charset="0"/>
                        <a:ea typeface="等线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02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宋体" charset="0"/>
                          <a:cs typeface="Helvetica" charset="0"/>
                        </a:rPr>
                        <a:t>RA(Resource Allocation)</a:t>
                      </a:r>
                      <a:endParaRPr lang="zh-CN" sz="2000" b="1" kern="100" dirty="0">
                        <a:solidFill>
                          <a:schemeClr val="tx1"/>
                        </a:solidFill>
                        <a:effectLst/>
                        <a:latin typeface="等线" charset="0"/>
                        <a:ea typeface="等线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宋体" charset="0"/>
                          <a:cs typeface="Helvetica" charset="0"/>
                        </a:rPr>
                        <a:t>0.41 / 0.75</a:t>
                      </a:r>
                      <a:endParaRPr lang="zh-CN" sz="2000" kern="100">
                        <a:solidFill>
                          <a:schemeClr val="tx1"/>
                        </a:solidFill>
                        <a:effectLst/>
                        <a:latin typeface="等线" charset="0"/>
                        <a:ea typeface="等线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宋体" charset="0"/>
                          <a:cs typeface="Helvetica" charset="0"/>
                        </a:rPr>
                        <a:t>0.32 / 0.73</a:t>
                      </a:r>
                      <a:endParaRPr lang="zh-CN" sz="2000" kern="100">
                        <a:solidFill>
                          <a:schemeClr val="tx1"/>
                        </a:solidFill>
                        <a:effectLst/>
                        <a:latin typeface="等线" charset="0"/>
                        <a:ea typeface="等线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宋体" charset="0"/>
                          <a:cs typeface="Helvetica" charset="0"/>
                        </a:rPr>
                        <a:t>0.31/0.69</a:t>
                      </a:r>
                      <a:endParaRPr lang="zh-CN" sz="2000" kern="100" dirty="0">
                        <a:solidFill>
                          <a:schemeClr val="tx1"/>
                        </a:solidFill>
                        <a:effectLst/>
                        <a:latin typeface="等线" charset="0"/>
                        <a:ea typeface="等线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宋体" charset="0"/>
                          <a:cs typeface="Helvetica" charset="0"/>
                        </a:rPr>
                        <a:t>0.33 / 0.76</a:t>
                      </a:r>
                      <a:endParaRPr lang="zh-CN" sz="2000" kern="100" dirty="0">
                        <a:solidFill>
                          <a:schemeClr val="tx1"/>
                        </a:solidFill>
                        <a:effectLst/>
                        <a:latin typeface="等线" charset="0"/>
                        <a:ea typeface="等线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5" name="矩形 14"/>
          <p:cNvSpPr/>
          <p:nvPr/>
        </p:nvSpPr>
        <p:spPr>
          <a:xfrm>
            <a:off x="10527293" y="6427144"/>
            <a:ext cx="12522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/>
              <a:t>Unpublished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742538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Network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everywhere</a:t>
            </a:r>
            <a:endParaRPr kumimoji="1" lang="zh-CN" altLang="en-US" dirty="0"/>
          </a:p>
        </p:txBody>
      </p:sp>
      <p:pic>
        <p:nvPicPr>
          <p:cNvPr id="11" name="内容占位符 3">
            <a:extLst>
              <a:ext uri="{FF2B5EF4-FFF2-40B4-BE49-F238E27FC236}">
                <a16:creationId xmlns:a16="http://schemas.microsoft.com/office/drawing/2014/main" id="{7D9F2D20-50DA-9B40-B582-0F2CCACFC3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249" y="2900042"/>
            <a:ext cx="2646773" cy="243123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FC4F268-A4FA-3F4C-AA10-D39F506AD84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2176" y="2910315"/>
            <a:ext cx="2206846" cy="241069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6B1C9FF3-CFD8-6C44-AF29-281B9C961729}"/>
              </a:ext>
            </a:extLst>
          </p:cNvPr>
          <p:cNvSpPr txBox="1"/>
          <p:nvPr/>
        </p:nvSpPr>
        <p:spPr>
          <a:xfrm>
            <a:off x="629022" y="5534702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Social Network</a:t>
            </a:r>
            <a:endParaRPr kumimoji="1"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70F7A4E-BA5F-8943-88CC-7F57895BEECE}"/>
              </a:ext>
            </a:extLst>
          </p:cNvPr>
          <p:cNvSpPr txBox="1"/>
          <p:nvPr/>
        </p:nvSpPr>
        <p:spPr>
          <a:xfrm>
            <a:off x="3172691" y="5506270"/>
            <a:ext cx="244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/>
              <a:t>Regulatory Network</a:t>
            </a:r>
            <a:endParaRPr kumimoji="1"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424C9538-1A9C-C64A-9A8D-5D67647246D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6176" y="2920588"/>
            <a:ext cx="2932456" cy="241069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87868177-BB6F-094C-9A67-16292C38E1A4}"/>
              </a:ext>
            </a:extLst>
          </p:cNvPr>
          <p:cNvSpPr txBox="1"/>
          <p:nvPr/>
        </p:nvSpPr>
        <p:spPr>
          <a:xfrm>
            <a:off x="6119496" y="5500391"/>
            <a:ext cx="244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Functional Network</a:t>
            </a:r>
            <a:endParaRPr kumimoji="1"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82304D4-B76B-AD4D-9D5E-530686D137F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4393" y="2910315"/>
            <a:ext cx="2839358" cy="2431237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80CFDC73-1DBE-5E49-80BB-F8DC5CB19E7E}"/>
              </a:ext>
            </a:extLst>
          </p:cNvPr>
          <p:cNvSpPr txBox="1"/>
          <p:nvPr/>
        </p:nvSpPr>
        <p:spPr>
          <a:xfrm>
            <a:off x="9281164" y="5506270"/>
            <a:ext cx="244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Road</a:t>
            </a:r>
            <a:r>
              <a:rPr kumimoji="1" lang="zh-CN" altLang="en-US" dirty="0"/>
              <a:t> </a:t>
            </a:r>
            <a:r>
              <a:rPr kumimoji="1" lang="en-US" altLang="zh-CN" dirty="0"/>
              <a:t>network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60922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Byproduct I: Attention Weights Matrix</a:t>
            </a:r>
            <a:endParaRPr kumimoji="1"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99453"/>
            <a:ext cx="12192000" cy="494193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527293" y="6427144"/>
            <a:ext cx="12522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</a:rPr>
              <a:t>Unpublished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790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Byproduct I: Attention Weights Matrix</a:t>
            </a:r>
            <a:endParaRPr kumimoji="1"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99453"/>
            <a:ext cx="12192000" cy="494193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527293" y="6427144"/>
            <a:ext cx="12522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</a:rPr>
              <a:t>Unpublished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055513" y="779228"/>
          <a:ext cx="2858936" cy="5509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1913">
                  <a:extLst>
                    <a:ext uri="{9D8B030D-6E8A-4147-A177-3AD203B41FA5}">
                      <a16:colId xmlns:a16="http://schemas.microsoft.com/office/drawing/2014/main" val="3811437338"/>
                    </a:ext>
                  </a:extLst>
                </a:gridCol>
                <a:gridCol w="1967023">
                  <a:extLst>
                    <a:ext uri="{9D8B030D-6E8A-4147-A177-3AD203B41FA5}">
                      <a16:colId xmlns:a16="http://schemas.microsoft.com/office/drawing/2014/main" val="2123773010"/>
                    </a:ext>
                  </a:extLst>
                </a:gridCol>
              </a:tblGrid>
              <a:tr h="30948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Rank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 Name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4597172"/>
                  </a:ext>
                </a:extLst>
              </a:tr>
              <a:tr h="30948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深圳创新投 </a:t>
                      </a:r>
                    </a:p>
                  </a:txBody>
                  <a:tcPr marL="31531" marR="31531" marT="10800" marB="10800" anchor="ctr"/>
                </a:tc>
                <a:extLst>
                  <a:ext uri="{0D108BD9-81ED-4DB2-BD59-A6C34878D82A}">
                    <a16:rowId xmlns:a16="http://schemas.microsoft.com/office/drawing/2014/main" val="1417493655"/>
                  </a:ext>
                </a:extLst>
              </a:tr>
              <a:tr h="30948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IDG</a:t>
                      </a:r>
                      <a:r>
                        <a:rPr lang="zh-CN" altLang="en-US" sz="1400" dirty="0"/>
                        <a:t>资本   </a:t>
                      </a:r>
                    </a:p>
                  </a:txBody>
                  <a:tcPr marL="31531" marR="31531" marT="10800" marB="10800" anchor="ctr"/>
                </a:tc>
                <a:extLst>
                  <a:ext uri="{0D108BD9-81ED-4DB2-BD59-A6C34878D82A}">
                    <a16:rowId xmlns:a16="http://schemas.microsoft.com/office/drawing/2014/main" val="549003634"/>
                  </a:ext>
                </a:extLst>
              </a:tr>
              <a:tr h="30948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红杉 </a:t>
                      </a:r>
                    </a:p>
                  </a:txBody>
                  <a:tcPr marL="31531" marR="31531" marT="10800" marB="10800" anchor="ctr"/>
                </a:tc>
                <a:extLst>
                  <a:ext uri="{0D108BD9-81ED-4DB2-BD59-A6C34878D82A}">
                    <a16:rowId xmlns:a16="http://schemas.microsoft.com/office/drawing/2014/main" val="751160251"/>
                  </a:ext>
                </a:extLst>
              </a:tr>
              <a:tr h="30948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 君联资本 </a:t>
                      </a:r>
                    </a:p>
                  </a:txBody>
                  <a:tcPr marL="31531" marR="31531" marT="10800" marB="10800" anchor="ctr"/>
                </a:tc>
                <a:extLst>
                  <a:ext uri="{0D108BD9-81ED-4DB2-BD59-A6C34878D82A}">
                    <a16:rowId xmlns:a16="http://schemas.microsoft.com/office/drawing/2014/main" val="1422388522"/>
                  </a:ext>
                </a:extLst>
              </a:tr>
              <a:tr h="30948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 高盛  </a:t>
                      </a:r>
                    </a:p>
                  </a:txBody>
                  <a:tcPr marL="31531" marR="31531" marT="10800" marB="10800" anchor="ctr"/>
                </a:tc>
                <a:extLst>
                  <a:ext uri="{0D108BD9-81ED-4DB2-BD59-A6C34878D82A}">
                    <a16:rowId xmlns:a16="http://schemas.microsoft.com/office/drawing/2014/main" val="1260851030"/>
                  </a:ext>
                </a:extLst>
              </a:tr>
              <a:tr h="30948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英特尔投资  </a:t>
                      </a:r>
                    </a:p>
                  </a:txBody>
                  <a:tcPr marL="31531" marR="31531" marT="10800" marB="10800" anchor="ctr"/>
                </a:tc>
                <a:extLst>
                  <a:ext uri="{0D108BD9-81ED-4DB2-BD59-A6C34878D82A}">
                    <a16:rowId xmlns:a16="http://schemas.microsoft.com/office/drawing/2014/main" val="494165069"/>
                  </a:ext>
                </a:extLst>
              </a:tr>
              <a:tr h="30948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7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北极光 </a:t>
                      </a:r>
                    </a:p>
                  </a:txBody>
                  <a:tcPr marL="31531" marR="31531" marT="10800" marB="10800" anchor="ctr"/>
                </a:tc>
                <a:extLst>
                  <a:ext uri="{0D108BD9-81ED-4DB2-BD59-A6C34878D82A}">
                    <a16:rowId xmlns:a16="http://schemas.microsoft.com/office/drawing/2014/main" val="3006167003"/>
                  </a:ext>
                </a:extLst>
              </a:tr>
              <a:tr h="30948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德同资本  </a:t>
                      </a:r>
                    </a:p>
                  </a:txBody>
                  <a:tcPr marL="31531" marR="31531" marT="10800" marB="10800" anchor="ctr"/>
                </a:tc>
                <a:extLst>
                  <a:ext uri="{0D108BD9-81ED-4DB2-BD59-A6C34878D82A}">
                    <a16:rowId xmlns:a16="http://schemas.microsoft.com/office/drawing/2014/main" val="736725524"/>
                  </a:ext>
                </a:extLst>
              </a:tr>
              <a:tr h="30948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9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集富亚洲 </a:t>
                      </a:r>
                    </a:p>
                  </a:txBody>
                  <a:tcPr marL="31531" marR="31531" marT="10800" marB="10800" anchor="ctr"/>
                </a:tc>
                <a:extLst>
                  <a:ext uri="{0D108BD9-81ED-4DB2-BD59-A6C34878D82A}">
                    <a16:rowId xmlns:a16="http://schemas.microsoft.com/office/drawing/2014/main" val="3368800535"/>
                  </a:ext>
                </a:extLst>
              </a:tr>
              <a:tr h="30948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 达晨创投</a:t>
                      </a:r>
                    </a:p>
                  </a:txBody>
                  <a:tcPr marL="31531" marR="31531" marT="10800" marB="10800" anchor="ctr"/>
                </a:tc>
                <a:extLst>
                  <a:ext uri="{0D108BD9-81ED-4DB2-BD59-A6C34878D82A}">
                    <a16:rowId xmlns:a16="http://schemas.microsoft.com/office/drawing/2014/main" val="2936208420"/>
                  </a:ext>
                </a:extLst>
              </a:tr>
              <a:tr h="389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纪源资本</a:t>
                      </a:r>
                    </a:p>
                  </a:txBody>
                  <a:tcPr marL="31531" marR="31531" marT="10800" marB="10800" anchor="ctr"/>
                </a:tc>
                <a:extLst>
                  <a:ext uri="{0D108BD9-81ED-4DB2-BD59-A6C34878D82A}">
                    <a16:rowId xmlns:a16="http://schemas.microsoft.com/office/drawing/2014/main" val="86059560"/>
                  </a:ext>
                </a:extLst>
              </a:tr>
              <a:tr h="30948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 华登国际  </a:t>
                      </a:r>
                    </a:p>
                  </a:txBody>
                  <a:tcPr marL="31531" marR="31531" marT="10800" marB="10800" anchor="ctr"/>
                </a:tc>
                <a:extLst>
                  <a:ext uri="{0D108BD9-81ED-4DB2-BD59-A6C34878D82A}">
                    <a16:rowId xmlns:a16="http://schemas.microsoft.com/office/drawing/2014/main" val="2881409213"/>
                  </a:ext>
                </a:extLst>
              </a:tr>
              <a:tr h="30948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软银中国  </a:t>
                      </a:r>
                    </a:p>
                  </a:txBody>
                  <a:tcPr marL="31531" marR="31531" marT="10800" marB="10800" anchor="ctr"/>
                </a:tc>
                <a:extLst>
                  <a:ext uri="{0D108BD9-81ED-4DB2-BD59-A6C34878D82A}">
                    <a16:rowId xmlns:a16="http://schemas.microsoft.com/office/drawing/2014/main" val="638559121"/>
                  </a:ext>
                </a:extLst>
              </a:tr>
              <a:tr h="30948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德丰杰  </a:t>
                      </a:r>
                    </a:p>
                  </a:txBody>
                  <a:tcPr marL="31531" marR="31531" marT="10800" marB="10800" anchor="ctr"/>
                </a:tc>
                <a:extLst>
                  <a:ext uri="{0D108BD9-81ED-4DB2-BD59-A6C34878D82A}">
                    <a16:rowId xmlns:a16="http://schemas.microsoft.com/office/drawing/2014/main" val="3565852614"/>
                  </a:ext>
                </a:extLst>
              </a:tr>
            </a:tbl>
          </a:graphicData>
        </a:graphic>
      </p:graphicFrame>
      <p:pic>
        <p:nvPicPr>
          <p:cNvPr id="8" name="图片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843" y="727794"/>
            <a:ext cx="6472859" cy="556107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55513" y="6410530"/>
            <a:ext cx="9732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/>
              <a:t>https://www.nanalyze.com/2018/01/best-chinese-venture-capital-firms/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944843" y="233916"/>
            <a:ext cx="4135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CB Insights </a:t>
            </a:r>
            <a:r>
              <a:rPr kumimoji="1" lang="en-US" altLang="zh-CN"/>
              <a:t>&amp; China Daily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06073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Byproduct I: Attention Weights Matrix</a:t>
            </a:r>
            <a:endParaRPr kumimoji="1"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10527293" y="6427144"/>
            <a:ext cx="12522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/>
              <a:t>Unpublished</a:t>
            </a:r>
            <a:endParaRPr lang="zh-CN" altLang="en-US" sz="14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C9B59E4-E311-204F-BFEB-99ED43DD6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598" y="1880442"/>
            <a:ext cx="7544830" cy="431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98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Byproduct II: Node Vectors</a:t>
            </a:r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6BF02EB-101B-5040-ABD1-22E925202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8588"/>
            <a:ext cx="12192000" cy="4067606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0BC7787-43D8-9246-A3B8-157593068344}"/>
              </a:ext>
            </a:extLst>
          </p:cNvPr>
          <p:cNvSpPr/>
          <p:nvPr/>
        </p:nvSpPr>
        <p:spPr>
          <a:xfrm>
            <a:off x="511294" y="5934670"/>
            <a:ext cx="114994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dirty="0">
                <a:latin typeface="LinLibertineTB"/>
              </a:rPr>
              <a:t>The clusters of the </a:t>
            </a:r>
            <a:r>
              <a:rPr lang="en" altLang="zh-CN" dirty="0" err="1">
                <a:latin typeface="LinLibertineTB"/>
              </a:rPr>
              <a:t>DeepLinker’s</a:t>
            </a:r>
            <a:r>
              <a:rPr lang="en" altLang="zh-CN" dirty="0">
                <a:latin typeface="LinLibertineTB"/>
              </a:rPr>
              <a:t> representations are clearly defined with a Silhouette score of 0.38 compared with 0.09 in node2vec and 0.00 in raw features. The NMI value of </a:t>
            </a:r>
            <a:r>
              <a:rPr lang="en" altLang="zh-CN" dirty="0" err="1">
                <a:latin typeface="LinLibertineTB"/>
              </a:rPr>
              <a:t>DeepLinker</a:t>
            </a:r>
            <a:r>
              <a:rPr lang="en" altLang="zh-CN" dirty="0">
                <a:latin typeface="LinLibertineTB"/>
              </a:rPr>
              <a:t> is 0.44 compared with 0.41 in node2vec vectors and 0.13 in raw features </a:t>
            </a:r>
            <a:endParaRPr lang="en" altLang="zh-CN" dirty="0"/>
          </a:p>
        </p:txBody>
      </p:sp>
    </p:spTree>
    <p:extLst>
      <p:ext uri="{BB962C8B-B14F-4D97-AF65-F5344CB8AC3E}">
        <p14:creationId xmlns:p14="http://schemas.microsoft.com/office/powerpoint/2010/main" val="34206224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Three</a:t>
            </a:r>
            <a:r>
              <a:rPr kumimoji="1" lang="zh-CN" altLang="en-US" dirty="0"/>
              <a:t> </a:t>
            </a:r>
            <a:r>
              <a:rPr kumimoji="1" lang="en-US" altLang="zh-CN" dirty="0"/>
              <a:t>types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problem</a:t>
            </a:r>
            <a:endParaRPr kumimoji="1" lang="zh-CN" altLang="en-US" dirty="0"/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57A88071-5141-1643-999C-AE3BD9352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7898" y="3877639"/>
            <a:ext cx="2324352" cy="2243478"/>
          </a:xfrm>
        </p:spPr>
        <p:txBody>
          <a:bodyPr>
            <a:normAutofit/>
          </a:bodyPr>
          <a:lstStyle/>
          <a:p>
            <a:r>
              <a:rPr kumimoji="1" lang="en-US" altLang="zh-CN" sz="1600" dirty="0"/>
              <a:t>Features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of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nodes</a:t>
            </a:r>
          </a:p>
          <a:p>
            <a:pPr lvl="1"/>
            <a:r>
              <a:rPr kumimoji="1" lang="en-US" altLang="zh-CN" sz="1200" dirty="0"/>
              <a:t>Node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metrics</a:t>
            </a:r>
          </a:p>
          <a:p>
            <a:pPr lvl="1"/>
            <a:r>
              <a:rPr kumimoji="1" lang="en-US" altLang="zh-CN" sz="1200" dirty="0"/>
              <a:t>Node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centrality</a:t>
            </a:r>
          </a:p>
          <a:p>
            <a:pPr lvl="1"/>
            <a:r>
              <a:rPr kumimoji="1" lang="en-US" altLang="zh-CN" sz="1200" dirty="0"/>
              <a:t>Ranking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nodes</a:t>
            </a:r>
          </a:p>
          <a:p>
            <a:pPr lvl="1"/>
            <a:r>
              <a:rPr kumimoji="1" lang="en-US" altLang="zh-CN" sz="1200" dirty="0"/>
              <a:t>Link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predictions</a:t>
            </a:r>
            <a:endParaRPr kumimoji="1" lang="zh-CN" altLang="en-US" sz="1400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E239884-013A-714B-BADA-96D122E33C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724" y="2588728"/>
            <a:ext cx="2637362" cy="1239560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C5BCFC4-861A-5D43-98F1-DC9EDCD5551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963" y="2565522"/>
            <a:ext cx="2755664" cy="1258001"/>
          </a:xfrm>
          <a:prstGeom prst="rect">
            <a:avLst/>
          </a:prstGeom>
          <a:ln w="9525">
            <a:solidFill>
              <a:schemeClr val="accent1"/>
            </a:solidFill>
          </a:ln>
          <a:effectLst>
            <a:softEdge rad="0"/>
          </a:effectLst>
        </p:spPr>
      </p:pic>
      <p:sp>
        <p:nvSpPr>
          <p:cNvPr id="20" name="内容占位符 2">
            <a:extLst>
              <a:ext uri="{FF2B5EF4-FFF2-40B4-BE49-F238E27FC236}">
                <a16:creationId xmlns:a16="http://schemas.microsoft.com/office/drawing/2014/main" id="{C87DFA5A-8369-E848-BF0E-B4F06C077CCB}"/>
              </a:ext>
            </a:extLst>
          </p:cNvPr>
          <p:cNvSpPr txBox="1">
            <a:spLocks/>
          </p:cNvSpPr>
          <p:nvPr/>
        </p:nvSpPr>
        <p:spPr>
          <a:xfrm>
            <a:off x="4608963" y="3323968"/>
            <a:ext cx="2324352" cy="2797149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1600" dirty="0">
                <a:solidFill>
                  <a:schemeClr val="accent6"/>
                </a:solidFill>
              </a:rPr>
              <a:t>Dynamics</a:t>
            </a:r>
          </a:p>
          <a:p>
            <a:pPr lvl="1"/>
            <a:r>
              <a:rPr kumimoji="1" lang="en-US" altLang="zh-CN" sz="1200" dirty="0">
                <a:solidFill>
                  <a:schemeClr val="accent6"/>
                </a:solidFill>
              </a:rPr>
              <a:t>Node</a:t>
            </a:r>
            <a:r>
              <a:rPr kumimoji="1" lang="zh-CN" altLang="en-US" sz="1200" dirty="0">
                <a:solidFill>
                  <a:schemeClr val="accent6"/>
                </a:solidFill>
              </a:rPr>
              <a:t> </a:t>
            </a:r>
            <a:r>
              <a:rPr kumimoji="1" lang="en-US" altLang="zh-CN" sz="1200" dirty="0">
                <a:solidFill>
                  <a:schemeClr val="accent6"/>
                </a:solidFill>
              </a:rPr>
              <a:t>dynamics</a:t>
            </a:r>
          </a:p>
          <a:p>
            <a:pPr lvl="1"/>
            <a:r>
              <a:rPr kumimoji="1" lang="en-US" altLang="zh-CN" sz="1200" dirty="0">
                <a:solidFill>
                  <a:schemeClr val="accent6"/>
                </a:solidFill>
              </a:rPr>
              <a:t>Network evolution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9D2F7C12-9151-8A44-91CD-E833668AB8E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8002" y="2579507"/>
            <a:ext cx="2755664" cy="12580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内容占位符 2">
            <a:extLst>
              <a:ext uri="{FF2B5EF4-FFF2-40B4-BE49-F238E27FC236}">
                <a16:creationId xmlns:a16="http://schemas.microsoft.com/office/drawing/2014/main" id="{7227FDF4-C764-C845-A4A2-42215FEFBA8B}"/>
              </a:ext>
            </a:extLst>
          </p:cNvPr>
          <p:cNvSpPr txBox="1">
            <a:spLocks/>
          </p:cNvSpPr>
          <p:nvPr/>
        </p:nvSpPr>
        <p:spPr>
          <a:xfrm>
            <a:off x="8220030" y="3608172"/>
            <a:ext cx="2606864" cy="2965621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1600" dirty="0"/>
              <a:t>Features of networks</a:t>
            </a:r>
          </a:p>
          <a:p>
            <a:pPr lvl="1"/>
            <a:r>
              <a:rPr kumimoji="1" lang="en-US" altLang="zh-CN" sz="1200" dirty="0"/>
              <a:t>Structure &amp; functionality</a:t>
            </a:r>
          </a:p>
          <a:p>
            <a:pPr lvl="1"/>
            <a:r>
              <a:rPr kumimoji="1" lang="en-US" altLang="zh-CN" sz="1200" dirty="0"/>
              <a:t>Network classification</a:t>
            </a:r>
          </a:p>
          <a:p>
            <a:pPr lvl="1"/>
            <a:r>
              <a:rPr kumimoji="1" lang="en-US" altLang="zh-CN" sz="1200" dirty="0"/>
              <a:t>Network alignment</a:t>
            </a:r>
          </a:p>
          <a:p>
            <a:pPr lvl="1"/>
            <a:r>
              <a:rPr kumimoji="1" lang="en-US" altLang="zh-CN" sz="1200" dirty="0"/>
              <a:t>Network similarity </a:t>
            </a:r>
          </a:p>
        </p:txBody>
      </p:sp>
    </p:spTree>
    <p:extLst>
      <p:ext uri="{BB962C8B-B14F-4D97-AF65-F5344CB8AC3E}">
        <p14:creationId xmlns:p14="http://schemas.microsoft.com/office/powerpoint/2010/main" val="28896937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17861A22-8B00-6549-BF07-3F3A93C8A3B0}"/>
              </a:ext>
            </a:extLst>
          </p:cNvPr>
          <p:cNvSpPr txBox="1">
            <a:spLocks/>
          </p:cNvSpPr>
          <p:nvPr/>
        </p:nvSpPr>
        <p:spPr>
          <a:xfrm>
            <a:off x="7479506" y="3194586"/>
            <a:ext cx="10312400" cy="3674608"/>
          </a:xfrm>
          <a:prstGeom prst="rect">
            <a:avLst/>
          </a:prstGeom>
        </p:spPr>
        <p:txBody>
          <a:bodyPr spcCol="731520" anchor="ctr"/>
          <a:lstStyle>
            <a:defPPr>
              <a:defRPr lang="en-US"/>
            </a:defPPr>
            <a:lvl1pPr marL="0" algn="r" defTabSz="91428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43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6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0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73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8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58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43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44" indent="-285744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zh-CN" altLang="en-US" sz="32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5C22187-2805-3841-8E4A-8166809999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8851" y="2075541"/>
            <a:ext cx="5701107" cy="410942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1569AAE-FDF5-8D45-913B-FAFAD92F35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983" y="2298960"/>
            <a:ext cx="1339997" cy="13399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F370E38-0D85-1E48-ABC9-09C7070098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0960" y="2328711"/>
            <a:ext cx="1265203" cy="136810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C9A126B-9A54-9F42-AD46-B9CE3EAF962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6144" y="2328711"/>
            <a:ext cx="1339997" cy="13399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F956D6C-2928-8E4E-88B4-12BD3650528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0960" y="4388356"/>
            <a:ext cx="1184179" cy="1340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34806A2-1239-974F-BA78-047B031515B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983" y="4362686"/>
            <a:ext cx="1340335" cy="134033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31D176-04E2-3E42-BCFD-4805139AB8C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5893" y="4388356"/>
            <a:ext cx="1340248" cy="1340335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9EF8B730-5434-4F4A-A8CD-B76CE1CE15AE}"/>
              </a:ext>
            </a:extLst>
          </p:cNvPr>
          <p:cNvSpPr txBox="1"/>
          <p:nvPr/>
        </p:nvSpPr>
        <p:spPr>
          <a:xfrm>
            <a:off x="542465" y="3790420"/>
            <a:ext cx="1388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/>
              <a:t>张章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B931E01-C39C-CE4B-9A12-FBC86F995663}"/>
              </a:ext>
            </a:extLst>
          </p:cNvPr>
          <p:cNvSpPr txBox="1"/>
          <p:nvPr/>
        </p:nvSpPr>
        <p:spPr>
          <a:xfrm>
            <a:off x="2223908" y="3790420"/>
            <a:ext cx="1388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/>
              <a:t>赵诣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96A46F3-F5CB-9040-8302-A38725EFFE6B}"/>
              </a:ext>
            </a:extLst>
          </p:cNvPr>
          <p:cNvSpPr txBox="1"/>
          <p:nvPr/>
        </p:nvSpPr>
        <p:spPr>
          <a:xfrm>
            <a:off x="3975893" y="3812576"/>
            <a:ext cx="1388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/>
              <a:t>刘晶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CC739A13-EE9E-5546-8127-DB6BF27F4F74}"/>
              </a:ext>
            </a:extLst>
          </p:cNvPr>
          <p:cNvSpPr txBox="1"/>
          <p:nvPr/>
        </p:nvSpPr>
        <p:spPr>
          <a:xfrm>
            <a:off x="2223908" y="5845065"/>
            <a:ext cx="1388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/>
              <a:t>王硕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7B745938-E9BE-9246-9D75-ECEED7C95354}"/>
              </a:ext>
            </a:extLst>
          </p:cNvPr>
          <p:cNvSpPr txBox="1"/>
          <p:nvPr/>
        </p:nvSpPr>
        <p:spPr>
          <a:xfrm>
            <a:off x="566723" y="5814699"/>
            <a:ext cx="1388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/>
              <a:t>陶如意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DAFF836-8571-134D-A24A-C83FD49B793B}"/>
              </a:ext>
            </a:extLst>
          </p:cNvPr>
          <p:cNvSpPr txBox="1"/>
          <p:nvPr/>
        </p:nvSpPr>
        <p:spPr>
          <a:xfrm>
            <a:off x="3951759" y="5860260"/>
            <a:ext cx="1388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/>
              <a:t>张江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FD61CB2-3770-8940-A71F-300CFFC6E043}"/>
              </a:ext>
            </a:extLst>
          </p:cNvPr>
          <p:cNvSpPr txBox="1"/>
          <p:nvPr/>
        </p:nvSpPr>
        <p:spPr>
          <a:xfrm>
            <a:off x="6224688" y="6342415"/>
            <a:ext cx="5609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Accepted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by journal of applied network science</a:t>
            </a:r>
            <a:endParaRPr kumimoji="1"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A90473E-C426-BE45-8AB0-61E77A167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983" y="421067"/>
            <a:ext cx="10571998" cy="970450"/>
          </a:xfrm>
        </p:spPr>
        <p:txBody>
          <a:bodyPr/>
          <a:lstStyle/>
          <a:p>
            <a:r>
              <a:rPr kumimoji="1" lang="en-US" altLang="zh-CN" dirty="0"/>
              <a:t>Learning Structure and Dynamics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8480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17861A22-8B00-6549-BF07-3F3A93C8A3B0}"/>
              </a:ext>
            </a:extLst>
          </p:cNvPr>
          <p:cNvSpPr txBox="1">
            <a:spLocks/>
          </p:cNvSpPr>
          <p:nvPr/>
        </p:nvSpPr>
        <p:spPr>
          <a:xfrm>
            <a:off x="6150769" y="3429000"/>
            <a:ext cx="10312400" cy="3674608"/>
          </a:xfrm>
          <a:prstGeom prst="rect">
            <a:avLst/>
          </a:prstGeom>
        </p:spPr>
        <p:txBody>
          <a:bodyPr spcCol="731520" anchor="ctr"/>
          <a:lstStyle>
            <a:defPPr>
              <a:defRPr lang="en-US"/>
            </a:defPPr>
            <a:lvl1pPr marL="0" algn="r" defTabSz="91428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43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6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0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73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8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58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43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44" indent="-285744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zh-CN" altLang="en-US" sz="32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23BEBBF-E069-8442-8C38-17D8A9BB35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8461" y="1908085"/>
            <a:ext cx="7604004" cy="447863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605C610-6245-CD47-84AC-E453A7F6FC76}"/>
              </a:ext>
            </a:extLst>
          </p:cNvPr>
          <p:cNvSpPr/>
          <p:nvPr/>
        </p:nvSpPr>
        <p:spPr>
          <a:xfrm>
            <a:off x="3853861" y="6488668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dirty="0">
                <a:hlinkClick r:id="rId3"/>
              </a:rPr>
              <a:t>https://arxiv.org/abs/1812.11482</a:t>
            </a:r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6599B01C-FEB6-6A4D-B9FA-5CA31D730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626440"/>
            <a:ext cx="10571998" cy="970450"/>
          </a:xfrm>
        </p:spPr>
        <p:txBody>
          <a:bodyPr/>
          <a:lstStyle/>
          <a:p>
            <a:r>
              <a:rPr kumimoji="1" lang="en-US" altLang="zh-CN" dirty="0"/>
              <a:t>Architecture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7835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605C610-6245-CD47-84AC-E453A7F6FC76}"/>
              </a:ext>
            </a:extLst>
          </p:cNvPr>
          <p:cNvSpPr/>
          <p:nvPr/>
        </p:nvSpPr>
        <p:spPr>
          <a:xfrm>
            <a:off x="3853861" y="6488668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dirty="0">
                <a:hlinkClick r:id="rId2"/>
              </a:rPr>
              <a:t>https://arxiv.org/abs/1812.11482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D6CF1A2F-E25E-9946-A7E5-E32AFC20CF7B}"/>
                  </a:ext>
                </a:extLst>
              </p:cNvPr>
              <p:cNvSpPr txBox="1"/>
              <p:nvPr/>
            </p:nvSpPr>
            <p:spPr>
              <a:xfrm>
                <a:off x="1366064" y="3164462"/>
                <a:ext cx="2487796" cy="9755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1" lang="en-US" altLang="zh-CN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2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kumimoji="1"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1" lang="en-US" altLang="zh-CN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1"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kumimoji="1" lang="en-US" altLang="zh-CN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kumimoji="1"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kumimoji="1" lang="en-US" altLang="zh-CN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1"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kumimoji="1"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1" lang="en-US" altLang="zh-CN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1"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kumimoji="1" lang="en-US" altLang="zh-CN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kumimoji="1" lang="en-US" altLang="zh-CN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1" lang="en-US" altLang="zh-C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1"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kumimoji="1" lang="en-US" altLang="zh-CN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𝑁𝑁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D6CF1A2F-E25E-9946-A7E5-E32AFC20CF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064" y="3164462"/>
                <a:ext cx="2487796" cy="975588"/>
              </a:xfrm>
              <a:prstGeom prst="rect">
                <a:avLst/>
              </a:prstGeom>
              <a:blipFill>
                <a:blip r:embed="rId5"/>
                <a:stretch>
                  <a:fillRect b="-64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右箭头 3">
            <a:extLst>
              <a:ext uri="{FF2B5EF4-FFF2-40B4-BE49-F238E27FC236}">
                <a16:creationId xmlns:a16="http://schemas.microsoft.com/office/drawing/2014/main" id="{F37CE475-2AAB-6246-BF4E-E853ACB008C7}"/>
              </a:ext>
            </a:extLst>
          </p:cNvPr>
          <p:cNvSpPr/>
          <p:nvPr/>
        </p:nvSpPr>
        <p:spPr>
          <a:xfrm>
            <a:off x="4497840" y="3429000"/>
            <a:ext cx="399369" cy="4408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28827675-B63B-0E42-980B-CC73C85E23DE}"/>
              </a:ext>
            </a:extLst>
          </p:cNvPr>
          <p:cNvSpPr/>
          <p:nvPr/>
        </p:nvSpPr>
        <p:spPr>
          <a:xfrm>
            <a:off x="5286378" y="3173383"/>
            <a:ext cx="2008415" cy="9755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Gumbel </a:t>
            </a:r>
            <a:r>
              <a:rPr kumimoji="1" lang="en-US" altLang="zh-CN" dirty="0" err="1"/>
              <a:t>Softmax</a:t>
            </a:r>
            <a:endParaRPr kumimoji="1" lang="zh-CN" altLang="en-US" dirty="0"/>
          </a:p>
        </p:txBody>
      </p:sp>
      <p:sp>
        <p:nvSpPr>
          <p:cNvPr id="15" name="右箭头 14">
            <a:extLst>
              <a:ext uri="{FF2B5EF4-FFF2-40B4-BE49-F238E27FC236}">
                <a16:creationId xmlns:a16="http://schemas.microsoft.com/office/drawing/2014/main" id="{17C27427-EAE1-6646-917B-EEA78E945D38}"/>
              </a:ext>
            </a:extLst>
          </p:cNvPr>
          <p:cNvSpPr/>
          <p:nvPr/>
        </p:nvSpPr>
        <p:spPr>
          <a:xfrm>
            <a:off x="7677500" y="3335108"/>
            <a:ext cx="399369" cy="4408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11AF998-F6B3-934B-BF58-9F9A50FBDEC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7311" y="2491691"/>
            <a:ext cx="2386550" cy="2568575"/>
          </a:xfrm>
          <a:prstGeom prst="rect">
            <a:avLst/>
          </a:prstGeom>
        </p:spPr>
      </p:pic>
      <p:sp>
        <p:nvSpPr>
          <p:cNvPr id="6" name="标题 5">
            <a:extLst>
              <a:ext uri="{FF2B5EF4-FFF2-40B4-BE49-F238E27FC236}">
                <a16:creationId xmlns:a16="http://schemas.microsoft.com/office/drawing/2014/main" id="{C4289468-3497-E144-8849-D95B83122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502764"/>
            <a:ext cx="10571998" cy="914874"/>
          </a:xfrm>
        </p:spPr>
        <p:txBody>
          <a:bodyPr/>
          <a:lstStyle/>
          <a:p>
            <a:r>
              <a:rPr kumimoji="1" lang="en-US" altLang="zh-CN" dirty="0"/>
              <a:t>Network Generator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006072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477C962-C001-6B47-BDE7-D2114621A851}"/>
              </a:ext>
            </a:extLst>
          </p:cNvPr>
          <p:cNvCxnSpPr/>
          <p:nvPr/>
        </p:nvCxnSpPr>
        <p:spPr>
          <a:xfrm>
            <a:off x="696913" y="457200"/>
            <a:ext cx="0" cy="536575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AutoShape 1">
            <a:extLst>
              <a:ext uri="{FF2B5EF4-FFF2-40B4-BE49-F238E27FC236}">
                <a16:creationId xmlns:a16="http://schemas.microsoft.com/office/drawing/2014/main" id="{53952140-D629-F542-8AD9-DCF31C269E10}"/>
              </a:ext>
            </a:extLst>
          </p:cNvPr>
          <p:cNvSpPr>
            <a:spLocks/>
          </p:cNvSpPr>
          <p:nvPr/>
        </p:nvSpPr>
        <p:spPr bwMode="auto">
          <a:xfrm>
            <a:off x="790575" y="549950"/>
            <a:ext cx="10720388" cy="3492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50800" tIns="50800" rIns="50800" bIns="508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spc="300" dirty="0">
                <a:latin typeface="Songti SC" panose="02010600040101010101" pitchFamily="2" charset="-122"/>
                <a:ea typeface="Songti SC" panose="02010600040101010101" pitchFamily="2" charset="-122"/>
                <a:cs typeface="Open Sans" panose="020B0606030504020204" pitchFamily="34" charset="0"/>
                <a:sym typeface="League Gothic" charset="0"/>
              </a:rPr>
              <a:t>What is Gumbel </a:t>
            </a:r>
            <a:r>
              <a:rPr lang="en-US" altLang="zh-CN" sz="2800" b="1" spc="300" dirty="0" err="1">
                <a:latin typeface="Songti SC" panose="02010600040101010101" pitchFamily="2" charset="-122"/>
                <a:ea typeface="Songti SC" panose="02010600040101010101" pitchFamily="2" charset="-122"/>
                <a:cs typeface="Open Sans" panose="020B0606030504020204" pitchFamily="34" charset="0"/>
                <a:sym typeface="League Gothic" charset="0"/>
              </a:rPr>
              <a:t>Softmax</a:t>
            </a:r>
            <a:r>
              <a:rPr lang="en-US" altLang="zh-CN" sz="2800" b="1" spc="300" dirty="0">
                <a:latin typeface="Songti SC" panose="02010600040101010101" pitchFamily="2" charset="-122"/>
                <a:ea typeface="Songti SC" panose="02010600040101010101" pitchFamily="2" charset="-122"/>
                <a:cs typeface="Open Sans" panose="020B0606030504020204" pitchFamily="34" charset="0"/>
                <a:sym typeface="League Gothic" charset="0"/>
              </a:rPr>
              <a:t>?</a:t>
            </a:r>
            <a:endParaRPr lang="es-ES" sz="2800" spc="300" dirty="0">
              <a:latin typeface="Songti SC" panose="02010600040101010101" pitchFamily="2" charset="-122"/>
              <a:ea typeface="Songti SC" panose="02010600040101010101" pitchFamily="2" charset="-122"/>
              <a:cs typeface="Open Sans" panose="020B0606030504020204" pitchFamily="34" charset="0"/>
              <a:sym typeface="League Gothic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1909B5-0EFF-3B40-8625-E3AB2C378A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575" y="1391646"/>
            <a:ext cx="1624068" cy="51108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2B2EF37-A27D-024D-90E3-91FBA395DA7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5791" y="1279200"/>
            <a:ext cx="2978767" cy="52232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DF4B64A3-EBEA-D443-BC07-0034C4A8B7DC}"/>
                  </a:ext>
                </a:extLst>
              </p:cNvPr>
              <p:cNvSpPr txBox="1"/>
              <p:nvPr/>
            </p:nvSpPr>
            <p:spPr>
              <a:xfrm>
                <a:off x="6743005" y="1753812"/>
                <a:ext cx="12589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DF4B64A3-EBEA-D443-BC07-0034C4A8B7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3005" y="1753812"/>
                <a:ext cx="1258999" cy="276999"/>
              </a:xfrm>
              <a:prstGeom prst="rect">
                <a:avLst/>
              </a:prstGeom>
              <a:blipFill>
                <a:blip r:embed="rId6"/>
                <a:stretch>
                  <a:fillRect l="-5000" b="-347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F63D0BAF-3188-A54F-B7D3-B6B88FE584E6}"/>
                  </a:ext>
                </a:extLst>
              </p:cNvPr>
              <p:cNvSpPr txBox="1"/>
              <p:nvPr/>
            </p:nvSpPr>
            <p:spPr>
              <a:xfrm>
                <a:off x="6750956" y="2426488"/>
                <a:ext cx="5145896" cy="944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𝑠𝑜𝑓𝑡𝑚𝑎𝑥</m:t>
                      </m:r>
                      <m:d>
                        <m:d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zh-CN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kumimoji="1"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kumimoji="1"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1"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d>
                            </m:e>
                          </m:func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kumimoji="1"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⁡(</m:t>
                          </m:r>
                          <m:f>
                            <m:f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kumimoji="1"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1" lang="en-US" altLang="zh-CN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sSup>
                                    <m:sSupPr>
                                      <m:ctrlPr>
                                        <a:rPr kumimoji="1"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  <m:r>
                                        <a:rPr kumimoji="1" lang="en-US" altLang="zh-CN" i="1" baseline="-250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p>
                                      <m:r>
                                        <a:rPr kumimoji="1" lang="en-US" altLang="zh-CN" i="1" baseline="-250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p>
                                </m:e>
                              </m:func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kumimoji="1"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kumimoji="1" lang="en-US" altLang="zh-CN" i="1" baseline="-25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</m:num>
                            <m:den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den>
                          </m:f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exp</m:t>
                              </m:r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⁡(</m:t>
                              </m:r>
                              <m:f>
                                <m:fPr>
                                  <m:ctrlPr>
                                    <a:rPr kumimoji="1"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func>
                                    <m:funcPr>
                                      <m:ctrlPr>
                                        <a:rPr kumimoji="1"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kumimoji="1" lang="en-US" altLang="zh-CN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sSup>
                                        <m:sSupPr>
                                          <m:ctrlPr>
                                            <a:rPr kumimoji="1" lang="en-US" altLang="zh-CN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1" lang="en-US" altLang="zh-CN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  <m:r>
                                            <a:rPr kumimoji="1" lang="en-US" altLang="zh-CN" i="1" baseline="-2500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p>
                                          <m:r>
                                            <a:rPr kumimoji="1" lang="en-US" altLang="zh-CN" i="1" baseline="-2500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p>
                                      </m:sSup>
                                    </m:e>
                                  </m:func>
                                  <m:r>
                                    <a:rPr kumimoji="1"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kumimoji="1"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p>
                                      <m:r>
                                        <a:rPr kumimoji="1" lang="en-US" altLang="zh-CN" i="1" baseline="-250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kumimoji="1"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den>
                              </m:f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F63D0BAF-3188-A54F-B7D3-B6B88FE584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0956" y="2426488"/>
                <a:ext cx="5145896" cy="944361"/>
              </a:xfrm>
              <a:prstGeom prst="rect">
                <a:avLst/>
              </a:prstGeom>
              <a:blipFill>
                <a:blip r:embed="rId7"/>
                <a:stretch>
                  <a:fillRect l="-739" t="-2667" r="-985" b="-64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198C8A1A-B634-A747-9D4B-6540E0CF819F}"/>
                  </a:ext>
                </a:extLst>
              </p:cNvPr>
              <p:cNvSpPr/>
              <p:nvPr/>
            </p:nvSpPr>
            <p:spPr>
              <a:xfrm>
                <a:off x="6743005" y="4871821"/>
                <a:ext cx="515384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kumimoji="1"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kumimoji="1"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p>
                          <m:sSupPr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kumimoji="1"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CN" dirty="0"/>
                  <a:t> are </a:t>
                </a:r>
                <a:r>
                  <a:rPr lang="en-US" altLang="zh-CN" dirty="0" err="1"/>
                  <a:t>iid</a:t>
                </a:r>
                <a:r>
                  <a:rPr lang="en-US" altLang="zh-CN" dirty="0"/>
                  <a:t> random number with </a:t>
                </a:r>
                <a:r>
                  <a:rPr lang="en-US" altLang="zh-CN" dirty="0" err="1"/>
                  <a:t>gumbel</a:t>
                </a:r>
                <a:r>
                  <a:rPr lang="en-US" altLang="zh-CN" dirty="0"/>
                  <a:t> distribution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198C8A1A-B634-A747-9D4B-6540E0CF81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3005" y="4871821"/>
                <a:ext cx="5153847" cy="646331"/>
              </a:xfrm>
              <a:prstGeom prst="rect">
                <a:avLst/>
              </a:prstGeom>
              <a:blipFill>
                <a:blip r:embed="rId8"/>
                <a:stretch>
                  <a:fillRect l="-737" t="-5882" b="-117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96767446-76CE-D64A-A277-A72B76A34C6C}"/>
                  </a:ext>
                </a:extLst>
              </p:cNvPr>
              <p:cNvSpPr/>
              <p:nvPr/>
            </p:nvSpPr>
            <p:spPr>
              <a:xfrm>
                <a:off x="6743006" y="3808753"/>
                <a:ext cx="515384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altLang="zh-CN" dirty="0"/>
                  <a:t> is a categorical variable (1,2,…,N) with probability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96767446-76CE-D64A-A277-A72B76A34C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3006" y="3808753"/>
                <a:ext cx="5153847" cy="369332"/>
              </a:xfrm>
              <a:prstGeom prst="rect">
                <a:avLst/>
              </a:prstGeom>
              <a:blipFill>
                <a:blip r:embed="rId9"/>
                <a:stretch>
                  <a:fillRect t="-10345" b="-241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18D92047-BE1D-7340-9007-E464339D01F6}"/>
                  </a:ext>
                </a:extLst>
              </p:cNvPr>
              <p:cNvSpPr/>
              <p:nvPr/>
            </p:nvSpPr>
            <p:spPr>
              <a:xfrm>
                <a:off x="6674663" y="4178085"/>
                <a:ext cx="28171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kumimoji="1"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kumimoji="1"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kumimoji="1"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kumimoji="1" lang="en-US" altLang="zh-CN" i="1" baseline="-250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kumimoji="1"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kumimoji="1" lang="en-US" altLang="zh-CN" i="1" baseline="-25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</m:t>
                          </m:r>
                          <m:sSup>
                            <m:sSupPr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kumimoji="1" lang="en-US" altLang="zh-CN" i="1" baseline="-25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18D92047-BE1D-7340-9007-E464339D01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4663" y="4178085"/>
                <a:ext cx="2817118" cy="369332"/>
              </a:xfrm>
              <a:prstGeom prst="rect">
                <a:avLst/>
              </a:prstGeom>
              <a:blipFill>
                <a:blip r:embed="rId10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本框 23">
            <a:extLst>
              <a:ext uri="{FF2B5EF4-FFF2-40B4-BE49-F238E27FC236}">
                <a16:creationId xmlns:a16="http://schemas.microsoft.com/office/drawing/2014/main" id="{15E1DDEC-248A-0A41-A185-9ECA51DA4DC2}"/>
              </a:ext>
            </a:extLst>
          </p:cNvPr>
          <p:cNvSpPr txBox="1"/>
          <p:nvPr/>
        </p:nvSpPr>
        <p:spPr>
          <a:xfrm>
            <a:off x="1515036" y="6517341"/>
            <a:ext cx="10443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ICLR2017: </a:t>
            </a:r>
            <a:r>
              <a:rPr lang="en" altLang="zh-CN" dirty="0">
                <a:hlinkClick r:id="rId11"/>
              </a:rPr>
              <a:t>https://arxiv.org/pdf/1611.01144.pdf</a:t>
            </a:r>
            <a:r>
              <a:rPr lang="en-US" altLang="zh-CN" dirty="0"/>
              <a:t>, </a:t>
            </a:r>
            <a:r>
              <a:rPr lang="en" altLang="zh-CN" dirty="0">
                <a:hlinkClick r:id="rId11"/>
              </a:rPr>
              <a:t>https://arxiv.org/pdf/1611.01144.pdf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74422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605C610-6245-CD47-84AC-E453A7F6FC76}"/>
              </a:ext>
            </a:extLst>
          </p:cNvPr>
          <p:cNvSpPr/>
          <p:nvPr/>
        </p:nvSpPr>
        <p:spPr>
          <a:xfrm>
            <a:off x="3853861" y="6488668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dirty="0">
                <a:hlinkClick r:id="rId2"/>
              </a:rPr>
              <a:t>https://arxiv.org/abs/1812.11482</a:t>
            </a:r>
            <a:endParaRPr lang="zh-CN" altLang="en-US" dirty="0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EF0A47AB-3FEE-4043-ACDA-1972CBDF0B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175" y="1901157"/>
            <a:ext cx="8858295" cy="455693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B7243E63-6785-8241-849E-77150C07B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Graph Network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2997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Three</a:t>
            </a:r>
            <a:r>
              <a:rPr kumimoji="1" lang="zh-CN" altLang="en-US" dirty="0"/>
              <a:t> </a:t>
            </a:r>
            <a:r>
              <a:rPr kumimoji="1" lang="en-US" altLang="zh-CN" dirty="0"/>
              <a:t>types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problem</a:t>
            </a:r>
            <a:endParaRPr kumimoji="1" lang="zh-CN" altLang="en-US" dirty="0"/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57A88071-5141-1643-999C-AE3BD9352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7898" y="3877639"/>
            <a:ext cx="2324352" cy="2243478"/>
          </a:xfrm>
        </p:spPr>
        <p:txBody>
          <a:bodyPr>
            <a:normAutofit/>
          </a:bodyPr>
          <a:lstStyle/>
          <a:p>
            <a:r>
              <a:rPr kumimoji="1" lang="en-US" altLang="zh-CN" sz="1600" dirty="0"/>
              <a:t>Features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of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nodes</a:t>
            </a:r>
          </a:p>
          <a:p>
            <a:pPr lvl="1"/>
            <a:r>
              <a:rPr kumimoji="1" lang="en-US" altLang="zh-CN" sz="1200" dirty="0"/>
              <a:t>Node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metrics</a:t>
            </a:r>
          </a:p>
          <a:p>
            <a:pPr lvl="1"/>
            <a:r>
              <a:rPr kumimoji="1" lang="en-US" altLang="zh-CN" sz="1200" dirty="0"/>
              <a:t>Node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centrality</a:t>
            </a:r>
          </a:p>
          <a:p>
            <a:pPr lvl="1"/>
            <a:r>
              <a:rPr kumimoji="1" lang="en-US" altLang="zh-CN" sz="1200" dirty="0"/>
              <a:t>Ranking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nodes</a:t>
            </a:r>
          </a:p>
          <a:p>
            <a:pPr lvl="1"/>
            <a:r>
              <a:rPr kumimoji="1" lang="en-US" altLang="zh-CN" sz="1200" dirty="0"/>
              <a:t>Link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predictions</a:t>
            </a:r>
            <a:endParaRPr kumimoji="1" lang="zh-CN" altLang="en-US" sz="1400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E239884-013A-714B-BADA-96D122E33C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724" y="2588728"/>
            <a:ext cx="2637362" cy="1239560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C5BCFC4-861A-5D43-98F1-DC9EDCD5551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963" y="2565522"/>
            <a:ext cx="2755664" cy="1258001"/>
          </a:xfrm>
          <a:prstGeom prst="rect">
            <a:avLst/>
          </a:prstGeom>
          <a:ln w="9525">
            <a:solidFill>
              <a:schemeClr val="accent1"/>
            </a:solidFill>
          </a:ln>
          <a:effectLst>
            <a:softEdge rad="0"/>
          </a:effectLst>
        </p:spPr>
      </p:pic>
      <p:sp>
        <p:nvSpPr>
          <p:cNvPr id="20" name="内容占位符 2">
            <a:extLst>
              <a:ext uri="{FF2B5EF4-FFF2-40B4-BE49-F238E27FC236}">
                <a16:creationId xmlns:a16="http://schemas.microsoft.com/office/drawing/2014/main" id="{C87DFA5A-8369-E848-BF0E-B4F06C077CCB}"/>
              </a:ext>
            </a:extLst>
          </p:cNvPr>
          <p:cNvSpPr txBox="1">
            <a:spLocks/>
          </p:cNvSpPr>
          <p:nvPr/>
        </p:nvSpPr>
        <p:spPr>
          <a:xfrm>
            <a:off x="4608963" y="3323968"/>
            <a:ext cx="2324352" cy="2797149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1600" dirty="0"/>
              <a:t>Dynamics</a:t>
            </a:r>
          </a:p>
          <a:p>
            <a:pPr lvl="1"/>
            <a:r>
              <a:rPr kumimoji="1" lang="en-US" altLang="zh-CN" sz="1200" dirty="0"/>
              <a:t>Node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dynamics</a:t>
            </a:r>
          </a:p>
          <a:p>
            <a:pPr lvl="1"/>
            <a:r>
              <a:rPr kumimoji="1" lang="en-US" altLang="zh-CN" sz="1200" dirty="0"/>
              <a:t>Network evolution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9D2F7C12-9151-8A44-91CD-E833668AB8E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8002" y="2579507"/>
            <a:ext cx="2755664" cy="12580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内容占位符 2">
            <a:extLst>
              <a:ext uri="{FF2B5EF4-FFF2-40B4-BE49-F238E27FC236}">
                <a16:creationId xmlns:a16="http://schemas.microsoft.com/office/drawing/2014/main" id="{7227FDF4-C764-C845-A4A2-42215FEFBA8B}"/>
              </a:ext>
            </a:extLst>
          </p:cNvPr>
          <p:cNvSpPr txBox="1">
            <a:spLocks/>
          </p:cNvSpPr>
          <p:nvPr/>
        </p:nvSpPr>
        <p:spPr>
          <a:xfrm>
            <a:off x="8220030" y="3608172"/>
            <a:ext cx="2606864" cy="2965621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1600" dirty="0"/>
              <a:t>Features of networks</a:t>
            </a:r>
          </a:p>
          <a:p>
            <a:pPr lvl="1"/>
            <a:r>
              <a:rPr kumimoji="1" lang="en-US" altLang="zh-CN" sz="1200" dirty="0"/>
              <a:t>Structure &amp; functionality</a:t>
            </a:r>
          </a:p>
          <a:p>
            <a:pPr lvl="1"/>
            <a:r>
              <a:rPr kumimoji="1" lang="en-US" altLang="zh-CN" sz="1200" dirty="0"/>
              <a:t>Network classification</a:t>
            </a:r>
          </a:p>
          <a:p>
            <a:pPr lvl="1"/>
            <a:r>
              <a:rPr kumimoji="1" lang="en-US" altLang="zh-CN" sz="1200" dirty="0"/>
              <a:t>Network alignment</a:t>
            </a:r>
          </a:p>
          <a:p>
            <a:pPr lvl="1"/>
            <a:r>
              <a:rPr kumimoji="1" lang="en-US" altLang="zh-CN" sz="1200" dirty="0"/>
              <a:t>Network similarity </a:t>
            </a:r>
          </a:p>
        </p:txBody>
      </p:sp>
    </p:spTree>
    <p:extLst>
      <p:ext uri="{BB962C8B-B14F-4D97-AF65-F5344CB8AC3E}">
        <p14:creationId xmlns:p14="http://schemas.microsoft.com/office/powerpoint/2010/main" val="37000773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17861A22-8B00-6549-BF07-3F3A93C8A3B0}"/>
              </a:ext>
            </a:extLst>
          </p:cNvPr>
          <p:cNvSpPr txBox="1">
            <a:spLocks/>
          </p:cNvSpPr>
          <p:nvPr/>
        </p:nvSpPr>
        <p:spPr>
          <a:xfrm>
            <a:off x="6150769" y="3429000"/>
            <a:ext cx="10312400" cy="3674608"/>
          </a:xfrm>
          <a:prstGeom prst="rect">
            <a:avLst/>
          </a:prstGeom>
        </p:spPr>
        <p:txBody>
          <a:bodyPr spcCol="731520" anchor="ctr"/>
          <a:lstStyle>
            <a:defPPr>
              <a:defRPr lang="en-US"/>
            </a:defPPr>
            <a:lvl1pPr marL="0" algn="r" defTabSz="91428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43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6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0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73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8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58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43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44" indent="-285744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zh-CN" altLang="en-US" sz="3200" dirty="0"/>
          </a:p>
        </p:txBody>
      </p:sp>
      <p:pic>
        <p:nvPicPr>
          <p:cNvPr id="12" name="内容占位符 6">
            <a:extLst>
              <a:ext uri="{FF2B5EF4-FFF2-40B4-BE49-F238E27FC236}">
                <a16:creationId xmlns:a16="http://schemas.microsoft.com/office/drawing/2014/main" id="{E86A9198-E49A-9B40-B977-39AB526E5A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606378" y="1896231"/>
            <a:ext cx="9023521" cy="431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3C87ABB-7863-9541-AF16-4F532E21CC80}"/>
              </a:ext>
            </a:extLst>
          </p:cNvPr>
          <p:cNvSpPr/>
          <p:nvPr/>
        </p:nvSpPr>
        <p:spPr>
          <a:xfrm>
            <a:off x="4225337" y="6343134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dirty="0">
                <a:hlinkClick r:id="rId3"/>
              </a:rPr>
              <a:t>https://arxiv.org/abs/1812.11482</a:t>
            </a:r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3C2D28A6-4C10-DD45-B8EB-779F97E93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Simple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5788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477C962-C001-6B47-BDE7-D2114621A851}"/>
              </a:ext>
            </a:extLst>
          </p:cNvPr>
          <p:cNvCxnSpPr/>
          <p:nvPr/>
        </p:nvCxnSpPr>
        <p:spPr>
          <a:xfrm>
            <a:off x="696913" y="457200"/>
            <a:ext cx="0" cy="536575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AutoShape 1">
            <a:extLst>
              <a:ext uri="{FF2B5EF4-FFF2-40B4-BE49-F238E27FC236}">
                <a16:creationId xmlns:a16="http://schemas.microsoft.com/office/drawing/2014/main" id="{53952140-D629-F542-8AD9-DCF31C269E10}"/>
              </a:ext>
            </a:extLst>
          </p:cNvPr>
          <p:cNvSpPr>
            <a:spLocks/>
          </p:cNvSpPr>
          <p:nvPr/>
        </p:nvSpPr>
        <p:spPr bwMode="auto">
          <a:xfrm>
            <a:off x="790575" y="549950"/>
            <a:ext cx="10720388" cy="3492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50800" tIns="50800" rIns="50800" bIns="508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spc="300" dirty="0">
                <a:latin typeface="Songti SC" panose="02010600040101010101" pitchFamily="2" charset="-122"/>
                <a:ea typeface="Songti SC" panose="02010600040101010101" pitchFamily="2" charset="-122"/>
                <a:cs typeface="Open Sans" panose="020B0606030504020204" pitchFamily="34" charset="0"/>
                <a:sym typeface="League Gothic" charset="0"/>
              </a:rPr>
              <a:t>A Simple Test</a:t>
            </a:r>
            <a:endParaRPr lang="es-ES" sz="2800" spc="300" dirty="0">
              <a:latin typeface="Songti SC" panose="02010600040101010101" pitchFamily="2" charset="-122"/>
              <a:ea typeface="Songti SC" panose="02010600040101010101" pitchFamily="2" charset="-122"/>
              <a:cs typeface="Open Sans" panose="020B0606030504020204" pitchFamily="34" charset="0"/>
              <a:sym typeface="League Gothic" charset="0"/>
            </a:endParaRP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17861A22-8B00-6549-BF07-3F3A93C8A3B0}"/>
              </a:ext>
            </a:extLst>
          </p:cNvPr>
          <p:cNvSpPr txBox="1">
            <a:spLocks/>
          </p:cNvSpPr>
          <p:nvPr/>
        </p:nvSpPr>
        <p:spPr>
          <a:xfrm>
            <a:off x="6150769" y="3429000"/>
            <a:ext cx="10312400" cy="3674608"/>
          </a:xfrm>
          <a:prstGeom prst="rect">
            <a:avLst/>
          </a:prstGeom>
        </p:spPr>
        <p:txBody>
          <a:bodyPr spcCol="731520" anchor="ctr"/>
          <a:lstStyle>
            <a:defPPr>
              <a:defRPr lang="en-US"/>
            </a:defPPr>
            <a:lvl1pPr marL="0" algn="r" defTabSz="91428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43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6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0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73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8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58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43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44" indent="-285744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zh-CN" altLang="en-US" sz="3200" dirty="0"/>
          </a:p>
        </p:txBody>
      </p:sp>
      <p:pic>
        <p:nvPicPr>
          <p:cNvPr id="4" name="在线媒体 3" descr="1568430588513826.mp4">
            <a:hlinkClick r:id="" action="ppaction://media"/>
            <a:extLst>
              <a:ext uri="{FF2B5EF4-FFF2-40B4-BE49-F238E27FC236}">
                <a16:creationId xmlns:a16="http://schemas.microsoft.com/office/drawing/2014/main" id="{0F31E87B-A916-5443-910D-DD89E706AA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93502" y="1067174"/>
            <a:ext cx="7159487" cy="546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0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0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477C962-C001-6B47-BDE7-D2114621A851}"/>
              </a:ext>
            </a:extLst>
          </p:cNvPr>
          <p:cNvCxnSpPr/>
          <p:nvPr/>
        </p:nvCxnSpPr>
        <p:spPr>
          <a:xfrm>
            <a:off x="696913" y="457200"/>
            <a:ext cx="0" cy="536575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AutoShape 1">
            <a:extLst>
              <a:ext uri="{FF2B5EF4-FFF2-40B4-BE49-F238E27FC236}">
                <a16:creationId xmlns:a16="http://schemas.microsoft.com/office/drawing/2014/main" id="{53952140-D629-F542-8AD9-DCF31C269E10}"/>
              </a:ext>
            </a:extLst>
          </p:cNvPr>
          <p:cNvSpPr>
            <a:spLocks/>
          </p:cNvSpPr>
          <p:nvPr/>
        </p:nvSpPr>
        <p:spPr bwMode="auto">
          <a:xfrm>
            <a:off x="790575" y="549950"/>
            <a:ext cx="10720388" cy="3492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50800" tIns="50800" rIns="50800" bIns="508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spc="300" dirty="0">
                <a:latin typeface="Songti SC" panose="02010600040101010101" pitchFamily="2" charset="-122"/>
                <a:ea typeface="Songti SC" panose="02010600040101010101" pitchFamily="2" charset="-122"/>
                <a:cs typeface="Open Sans" panose="020B0606030504020204" pitchFamily="34" charset="0"/>
                <a:sym typeface="League Gothic" charset="0"/>
              </a:rPr>
              <a:t>Experimentes</a:t>
            </a:r>
            <a:r>
              <a:rPr lang="zh-CN" altLang="en-US" sz="2800" spc="300" dirty="0">
                <a:latin typeface="Songti SC" panose="02010600040101010101" pitchFamily="2" charset="-122"/>
                <a:ea typeface="Songti SC" panose="02010600040101010101" pitchFamily="2" charset="-122"/>
                <a:cs typeface="Open Sans" panose="020B0606030504020204" pitchFamily="34" charset="0"/>
                <a:sym typeface="League Gothic" charset="0"/>
              </a:rPr>
              <a:t> </a:t>
            </a:r>
            <a:r>
              <a:rPr lang="en-US" altLang="zh-CN" sz="2800" spc="300" dirty="0">
                <a:latin typeface="Songti SC" panose="02010600040101010101" pitchFamily="2" charset="-122"/>
                <a:ea typeface="Songti SC" panose="02010600040101010101" pitchFamily="2" charset="-122"/>
                <a:cs typeface="Open Sans" panose="020B0606030504020204" pitchFamily="34" charset="0"/>
                <a:sym typeface="League Gothic" charset="0"/>
              </a:rPr>
              <a:t>on Three Kinds of Dynamics f(x)</a:t>
            </a:r>
            <a:endParaRPr lang="es-ES" sz="2800" spc="300" dirty="0">
              <a:latin typeface="Songti SC" panose="02010600040101010101" pitchFamily="2" charset="-122"/>
              <a:ea typeface="Songti SC" panose="02010600040101010101" pitchFamily="2" charset="-122"/>
              <a:cs typeface="Open Sans" panose="020B0606030504020204" pitchFamily="34" charset="0"/>
              <a:sym typeface="League Gothic" charset="0"/>
            </a:endParaRPr>
          </a:p>
        </p:txBody>
      </p:sp>
      <p:pic>
        <p:nvPicPr>
          <p:cNvPr id="15" name="内容占位符 5">
            <a:extLst>
              <a:ext uri="{FF2B5EF4-FFF2-40B4-BE49-F238E27FC236}">
                <a16:creationId xmlns:a16="http://schemas.microsoft.com/office/drawing/2014/main" id="{365F330C-14D6-5A49-AD31-2BB6EFD13B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97520" y="1371309"/>
            <a:ext cx="11506498" cy="313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D73A8C12-B7A7-F741-BCEB-0AA19CFE8665}"/>
                  </a:ext>
                </a:extLst>
              </p:cNvPr>
              <p:cNvSpPr txBox="1"/>
              <p:nvPr/>
            </p:nvSpPr>
            <p:spPr>
              <a:xfrm>
                <a:off x="696913" y="4975521"/>
                <a:ext cx="3343544" cy="8345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" altLang="zh-CN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kumimoji="1" lang="en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" altLang="zh-C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kumimoji="1" lang="en" altLang="zh-CN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𝑘</m:t>
                      </m:r>
                      <m:nary>
                        <m:naryPr>
                          <m:chr m:val="∑"/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⁡</m:t>
                          </m:r>
                          <m:r>
                            <a:rPr kumimoji="1" lang="en" altLang="zh-CN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kumimoji="1" lang="e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1" lang="e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D73A8C12-B7A7-F741-BCEB-0AA19CFE86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913" y="4975521"/>
                <a:ext cx="3343544" cy="834587"/>
              </a:xfrm>
              <a:prstGeom prst="rect">
                <a:avLst/>
              </a:prstGeom>
              <a:blipFill>
                <a:blip r:embed="rId4"/>
                <a:stretch>
                  <a:fillRect l="-1136" t="-101515" r="-1894" b="-1606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D56A71F3-32E7-4048-8706-BBB7332A1855}"/>
                  </a:ext>
                </a:extLst>
              </p:cNvPr>
              <p:cNvSpPr txBox="1"/>
              <p:nvPr/>
            </p:nvSpPr>
            <p:spPr>
              <a:xfrm>
                <a:off x="4213641" y="4810923"/>
                <a:ext cx="3979862" cy="74187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1" lang="en-US" altLang="zh-CN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kumimoji="1"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kumimoji="1" lang="en-US" altLang="zh-CN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1" lang="en-US" altLang="zh-CN" sz="16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kumimoji="1"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kumimoji="1"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kumimoji="1"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1"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1"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sz="16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kumimoji="1" lang="zh-CN" altLang="en-US" sz="1600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D56A71F3-32E7-4048-8706-BBB7332A18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3641" y="4810923"/>
                <a:ext cx="3979862" cy="741870"/>
              </a:xfrm>
              <a:prstGeom prst="rect">
                <a:avLst/>
              </a:prstGeom>
              <a:blipFill>
                <a:blip r:embed="rId5"/>
                <a:stretch>
                  <a:fillRect l="-318" t="-105085" b="-1644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2EBFD6F1-5DBF-2643-BECB-C4A8FD47594E}"/>
                  </a:ext>
                </a:extLst>
              </p:cNvPr>
              <p:cNvSpPr/>
              <p:nvPr/>
            </p:nvSpPr>
            <p:spPr>
              <a:xfrm>
                <a:off x="5373057" y="5726052"/>
                <a:ext cx="197053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kumimoji="1"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(1−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2EBFD6F1-5DBF-2643-BECB-C4A8FD4759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3057" y="5726052"/>
                <a:ext cx="1970539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E3E9B988-07AD-CB4B-90DF-7097750109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6687" y="4500176"/>
            <a:ext cx="3537331" cy="167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642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4">
            <a:extLst>
              <a:ext uri="{FF2B5EF4-FFF2-40B4-BE49-F238E27FC236}">
                <a16:creationId xmlns:a16="http://schemas.microsoft.com/office/drawing/2014/main" id="{796C3C63-5BBA-9642-AD11-CA9E0750B83F}"/>
              </a:ext>
            </a:extLst>
          </p:cNvPr>
          <p:cNvGrpSpPr>
            <a:grpSpLocks/>
          </p:cNvGrpSpPr>
          <p:nvPr/>
        </p:nvGrpSpPr>
        <p:grpSpPr bwMode="auto">
          <a:xfrm>
            <a:off x="11239500" y="6067425"/>
            <a:ext cx="431800" cy="649288"/>
            <a:chOff x="11239628" y="6067611"/>
            <a:chExt cx="432419" cy="649753"/>
          </a:xfrm>
        </p:grpSpPr>
        <p:sp>
          <p:nvSpPr>
            <p:cNvPr id="10270" name="AutoShape 1">
              <a:extLst>
                <a:ext uri="{FF2B5EF4-FFF2-40B4-BE49-F238E27FC236}">
                  <a16:creationId xmlns:a16="http://schemas.microsoft.com/office/drawing/2014/main" id="{073A07F0-6243-7F42-9DAC-51128A4D6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39628" y="6067611"/>
              <a:ext cx="432419" cy="649753"/>
            </a:xfrm>
            <a:custGeom>
              <a:avLst/>
              <a:gdLst>
                <a:gd name="T0" fmla="*/ 216210 w 21600"/>
                <a:gd name="T1" fmla="*/ 324877 h 21600"/>
                <a:gd name="T2" fmla="*/ 216210 w 21600"/>
                <a:gd name="T3" fmla="*/ 324877 h 21600"/>
                <a:gd name="T4" fmla="*/ 216210 w 21600"/>
                <a:gd name="T5" fmla="*/ 324877 h 21600"/>
                <a:gd name="T6" fmla="*/ 216210 w 21600"/>
                <a:gd name="T7" fmla="*/ 32487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fld id="{DDF581E3-1816-2541-8CCC-948153123CBB}" type="slidenum">
                <a:rPr lang="id-ID" altLang="zh-CN" b="1">
                  <a:solidFill>
                    <a:srgbClr val="53585F"/>
                  </a:solidFill>
                  <a:latin typeface="Bebas Neue" pitchFamily="34" charset="0"/>
                  <a:ea typeface="ＭＳ Ｐゴシック" panose="020B0600070205080204" pitchFamily="34" charset="-128"/>
                  <a:cs typeface="League Gothic" pitchFamily="50" charset="0"/>
                  <a:sym typeface="League Gothic" pitchFamily="50" charset="0"/>
                </a:rPr>
                <a:pPr algn="ctr" eaLnBrk="1" hangingPunct="1"/>
                <a:t>33</a:t>
              </a:fld>
              <a:endParaRPr lang="es-ES" altLang="zh-CN">
                <a:latin typeface="Bebas Neue" pitchFamily="34" charset="0"/>
                <a:ea typeface="ＭＳ Ｐゴシック" panose="020B0600070205080204" pitchFamily="34" charset="-128"/>
                <a:cs typeface="League Gothic" pitchFamily="50" charset="0"/>
                <a:sym typeface="League Gothic" pitchFamily="50" charset="0"/>
              </a:endParaRP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CC7DB7A2-F223-174E-9DB5-EC95DF248768}"/>
                </a:ext>
              </a:extLst>
            </p:cNvPr>
            <p:cNvCxnSpPr/>
            <p:nvPr/>
          </p:nvCxnSpPr>
          <p:spPr>
            <a:xfrm>
              <a:off x="11239628" y="6212177"/>
              <a:ext cx="0" cy="316138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17861A22-8B00-6549-BF07-3F3A93C8A3B0}"/>
              </a:ext>
            </a:extLst>
          </p:cNvPr>
          <p:cNvSpPr txBox="1">
            <a:spLocks/>
          </p:cNvSpPr>
          <p:nvPr/>
        </p:nvSpPr>
        <p:spPr>
          <a:xfrm>
            <a:off x="6150769" y="3429000"/>
            <a:ext cx="10312400" cy="3674608"/>
          </a:xfrm>
          <a:prstGeom prst="rect">
            <a:avLst/>
          </a:prstGeom>
        </p:spPr>
        <p:txBody>
          <a:bodyPr spcCol="731520" anchor="ctr"/>
          <a:lstStyle>
            <a:defPPr>
              <a:defRPr lang="en-US"/>
            </a:defPPr>
            <a:lvl1pPr marL="0" algn="r" defTabSz="91428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43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6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0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73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8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58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43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44" indent="-285744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zh-CN" altLang="en-US" sz="3200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F756AAC-5B11-874B-A68B-330F8619D97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69" y="2251831"/>
            <a:ext cx="12192000" cy="201409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1E0F48F5-B077-3C40-B3CC-D9778703A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8" y="4464105"/>
            <a:ext cx="12137231" cy="183471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459D86A-5F9C-CC49-8839-F09CBF3FE7FF}"/>
              </a:ext>
            </a:extLst>
          </p:cNvPr>
          <p:cNvSpPr txBox="1"/>
          <p:nvPr/>
        </p:nvSpPr>
        <p:spPr>
          <a:xfrm>
            <a:off x="5158580" y="1968077"/>
            <a:ext cx="3441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Boolean Network</a:t>
            </a:r>
            <a:endParaRPr kumimoji="1"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9CD06F1-08C0-A247-97D2-7FB09CC7659E}"/>
              </a:ext>
            </a:extLst>
          </p:cNvPr>
          <p:cNvSpPr txBox="1"/>
          <p:nvPr/>
        </p:nvSpPr>
        <p:spPr>
          <a:xfrm>
            <a:off x="5094238" y="4195751"/>
            <a:ext cx="3129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Coupled Map Lattice</a:t>
            </a:r>
            <a:endParaRPr kumimoji="1"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0CDE7C5-CC7D-F642-B792-956E9B644CFE}"/>
              </a:ext>
            </a:extLst>
          </p:cNvPr>
          <p:cNvSpPr/>
          <p:nvPr/>
        </p:nvSpPr>
        <p:spPr>
          <a:xfrm>
            <a:off x="5161445" y="6312334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dirty="0">
                <a:hlinkClick r:id="rId4"/>
              </a:rPr>
              <a:t>https://arxiv.org/abs/1812.11482</a:t>
            </a:r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EA988E7-534B-2A41-9A1B-710A62332AB2}"/>
              </a:ext>
            </a:extLst>
          </p:cNvPr>
          <p:cNvSpPr/>
          <p:nvPr/>
        </p:nvSpPr>
        <p:spPr>
          <a:xfrm>
            <a:off x="109538" y="4001796"/>
            <a:ext cx="51984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sz="1200" dirty="0">
                <a:latin typeface="CMR10"/>
              </a:rPr>
              <a:t>K=2,7,5,4 random graph; 5000 pairs of state transition sequences, </a:t>
            </a:r>
            <a:r>
              <a:rPr lang="en-US" altLang="zh-CN" sz="1200" dirty="0">
                <a:latin typeface="CMR10"/>
              </a:rPr>
              <a:t>10 time steps</a:t>
            </a:r>
            <a:r>
              <a:rPr lang="en" altLang="zh-CN" sz="1200" dirty="0">
                <a:latin typeface="CMR10"/>
              </a:rPr>
              <a:t> </a:t>
            </a:r>
            <a:endParaRPr lang="en" altLang="zh-CN" sz="1200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41F34E0-F37D-D04B-BDA5-0023D50E9C7A}"/>
              </a:ext>
            </a:extLst>
          </p:cNvPr>
          <p:cNvSpPr/>
          <p:nvPr/>
        </p:nvSpPr>
        <p:spPr>
          <a:xfrm>
            <a:off x="109538" y="6226197"/>
            <a:ext cx="46902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sz="1200" dirty="0">
                <a:latin typeface="CMR10"/>
              </a:rPr>
              <a:t>random </a:t>
            </a:r>
            <a:r>
              <a:rPr lang="en-US" altLang="zh-CN" sz="1200" dirty="0">
                <a:latin typeface="CMR10"/>
              </a:rPr>
              <a:t>4</a:t>
            </a:r>
            <a:r>
              <a:rPr lang="zh-CN" altLang="en-US" sz="1200" dirty="0">
                <a:latin typeface="CMR10"/>
              </a:rPr>
              <a:t> </a:t>
            </a:r>
            <a:r>
              <a:rPr lang="en" altLang="zh-CN" sz="1200" dirty="0">
                <a:latin typeface="CMR10"/>
              </a:rPr>
              <a:t>graph; 5000 pairs of state transition sequences, </a:t>
            </a:r>
            <a:r>
              <a:rPr lang="en-US" altLang="zh-CN" sz="1200" dirty="0">
                <a:latin typeface="CMR10"/>
              </a:rPr>
              <a:t>10 time steps</a:t>
            </a:r>
            <a:r>
              <a:rPr lang="en" altLang="zh-CN" sz="1200" dirty="0">
                <a:latin typeface="CMR10"/>
              </a:rPr>
              <a:t> </a:t>
            </a:r>
            <a:endParaRPr lang="en" altLang="zh-CN" sz="1200" dirty="0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7D9136FF-1ECD-8D4F-939C-7D64B4AC4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Experimental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Results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608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4">
            <a:extLst>
              <a:ext uri="{FF2B5EF4-FFF2-40B4-BE49-F238E27FC236}">
                <a16:creationId xmlns:a16="http://schemas.microsoft.com/office/drawing/2014/main" id="{796C3C63-5BBA-9642-AD11-CA9E0750B83F}"/>
              </a:ext>
            </a:extLst>
          </p:cNvPr>
          <p:cNvGrpSpPr>
            <a:grpSpLocks/>
          </p:cNvGrpSpPr>
          <p:nvPr/>
        </p:nvGrpSpPr>
        <p:grpSpPr bwMode="auto">
          <a:xfrm>
            <a:off x="11239500" y="6067425"/>
            <a:ext cx="431800" cy="649288"/>
            <a:chOff x="11239628" y="6067611"/>
            <a:chExt cx="432419" cy="649753"/>
          </a:xfrm>
        </p:grpSpPr>
        <p:sp>
          <p:nvSpPr>
            <p:cNvPr id="10270" name="AutoShape 1">
              <a:extLst>
                <a:ext uri="{FF2B5EF4-FFF2-40B4-BE49-F238E27FC236}">
                  <a16:creationId xmlns:a16="http://schemas.microsoft.com/office/drawing/2014/main" id="{073A07F0-6243-7F42-9DAC-51128A4D6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39628" y="6067611"/>
              <a:ext cx="432419" cy="649753"/>
            </a:xfrm>
            <a:custGeom>
              <a:avLst/>
              <a:gdLst>
                <a:gd name="T0" fmla="*/ 216210 w 21600"/>
                <a:gd name="T1" fmla="*/ 324877 h 21600"/>
                <a:gd name="T2" fmla="*/ 216210 w 21600"/>
                <a:gd name="T3" fmla="*/ 324877 h 21600"/>
                <a:gd name="T4" fmla="*/ 216210 w 21600"/>
                <a:gd name="T5" fmla="*/ 324877 h 21600"/>
                <a:gd name="T6" fmla="*/ 216210 w 21600"/>
                <a:gd name="T7" fmla="*/ 32487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fld id="{DDF581E3-1816-2541-8CCC-948153123CBB}" type="slidenum">
                <a:rPr lang="id-ID" altLang="zh-CN" b="1">
                  <a:solidFill>
                    <a:srgbClr val="53585F"/>
                  </a:solidFill>
                  <a:latin typeface="Bebas Neue" pitchFamily="34" charset="0"/>
                  <a:ea typeface="ＭＳ Ｐゴシック" panose="020B0600070205080204" pitchFamily="34" charset="-128"/>
                  <a:cs typeface="League Gothic" pitchFamily="50" charset="0"/>
                  <a:sym typeface="League Gothic" pitchFamily="50" charset="0"/>
                </a:rPr>
                <a:pPr algn="ctr" eaLnBrk="1" hangingPunct="1"/>
                <a:t>34</a:t>
              </a:fld>
              <a:endParaRPr lang="es-ES" altLang="zh-CN">
                <a:latin typeface="Bebas Neue" pitchFamily="34" charset="0"/>
                <a:ea typeface="ＭＳ Ｐゴシック" panose="020B0600070205080204" pitchFamily="34" charset="-128"/>
                <a:cs typeface="League Gothic" pitchFamily="50" charset="0"/>
                <a:sym typeface="League Gothic" pitchFamily="50" charset="0"/>
              </a:endParaRP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CC7DB7A2-F223-174E-9DB5-EC95DF248768}"/>
                </a:ext>
              </a:extLst>
            </p:cNvPr>
            <p:cNvCxnSpPr/>
            <p:nvPr/>
          </p:nvCxnSpPr>
          <p:spPr>
            <a:xfrm>
              <a:off x="11239628" y="6212177"/>
              <a:ext cx="0" cy="316138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99CD06F1-08C0-A247-97D2-7FB09CC7659E}"/>
              </a:ext>
            </a:extLst>
          </p:cNvPr>
          <p:cNvSpPr txBox="1"/>
          <p:nvPr/>
        </p:nvSpPr>
        <p:spPr>
          <a:xfrm>
            <a:off x="5404848" y="1989787"/>
            <a:ext cx="2530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err="1"/>
              <a:t>Kuramoto</a:t>
            </a:r>
            <a:r>
              <a:rPr kumimoji="1" lang="en-US" altLang="zh-CN" dirty="0"/>
              <a:t> Model</a:t>
            </a:r>
            <a:endParaRPr kumimoji="1"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0CDE7C5-CC7D-F642-B792-956E9B644CFE}"/>
              </a:ext>
            </a:extLst>
          </p:cNvPr>
          <p:cNvSpPr/>
          <p:nvPr/>
        </p:nvSpPr>
        <p:spPr>
          <a:xfrm>
            <a:off x="4622622" y="6390243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dirty="0">
                <a:hlinkClick r:id="rId2"/>
              </a:rPr>
              <a:t>https://arxiv.org/abs/1812.11482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7629F07-A0F1-384F-9445-C9C3644BC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18486"/>
            <a:ext cx="12192000" cy="1821027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14B3218B-7F9E-4F4E-A61D-62D9F264043D}"/>
              </a:ext>
            </a:extLst>
          </p:cNvPr>
          <p:cNvSpPr/>
          <p:nvPr/>
        </p:nvSpPr>
        <p:spPr>
          <a:xfrm>
            <a:off x="0" y="4360380"/>
            <a:ext cx="46902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sz="1200" dirty="0">
                <a:latin typeface="CMR10"/>
              </a:rPr>
              <a:t>random </a:t>
            </a:r>
            <a:r>
              <a:rPr lang="en-US" altLang="zh-CN" sz="1200" dirty="0">
                <a:latin typeface="CMR10"/>
              </a:rPr>
              <a:t>4</a:t>
            </a:r>
            <a:r>
              <a:rPr lang="zh-CN" altLang="en-US" sz="1200" dirty="0">
                <a:latin typeface="CMR10"/>
              </a:rPr>
              <a:t> </a:t>
            </a:r>
            <a:r>
              <a:rPr lang="en" altLang="zh-CN" sz="1200" dirty="0">
                <a:latin typeface="CMR10"/>
              </a:rPr>
              <a:t>graph; 5000 pairs of state transition sequences</a:t>
            </a:r>
            <a:r>
              <a:rPr lang="en-US" altLang="zh-CN" sz="1200" dirty="0">
                <a:latin typeface="CMR10"/>
              </a:rPr>
              <a:t>, 10 time steps</a:t>
            </a:r>
            <a:r>
              <a:rPr lang="en" altLang="zh-CN" sz="1200" dirty="0">
                <a:latin typeface="CMR10"/>
              </a:rPr>
              <a:t> </a:t>
            </a:r>
            <a:endParaRPr lang="en" altLang="zh-CN" sz="1200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618B447B-1E09-E642-A3D0-C9D4586D1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Experimental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Results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171814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Three</a:t>
            </a:r>
            <a:r>
              <a:rPr kumimoji="1" lang="zh-CN" altLang="en-US" dirty="0"/>
              <a:t> </a:t>
            </a:r>
            <a:r>
              <a:rPr kumimoji="1" lang="en-US" altLang="zh-CN" dirty="0"/>
              <a:t>types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problem</a:t>
            </a:r>
            <a:endParaRPr kumimoji="1" lang="zh-CN" altLang="en-US" dirty="0"/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57A88071-5141-1643-999C-AE3BD9352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7898" y="3877639"/>
            <a:ext cx="2324352" cy="2243478"/>
          </a:xfrm>
        </p:spPr>
        <p:txBody>
          <a:bodyPr>
            <a:normAutofit/>
          </a:bodyPr>
          <a:lstStyle/>
          <a:p>
            <a:r>
              <a:rPr kumimoji="1" lang="en-US" altLang="zh-CN" sz="1600" dirty="0"/>
              <a:t>Features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of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nodes</a:t>
            </a:r>
          </a:p>
          <a:p>
            <a:pPr lvl="1"/>
            <a:r>
              <a:rPr kumimoji="1" lang="en-US" altLang="zh-CN" sz="1200" dirty="0"/>
              <a:t>Node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metrics</a:t>
            </a:r>
          </a:p>
          <a:p>
            <a:pPr lvl="1"/>
            <a:r>
              <a:rPr kumimoji="1" lang="en-US" altLang="zh-CN" sz="1200" dirty="0"/>
              <a:t>Node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centrality</a:t>
            </a:r>
          </a:p>
          <a:p>
            <a:pPr lvl="1"/>
            <a:r>
              <a:rPr kumimoji="1" lang="en-US" altLang="zh-CN" sz="1200" dirty="0"/>
              <a:t>Ranking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nodes</a:t>
            </a:r>
          </a:p>
          <a:p>
            <a:pPr lvl="1"/>
            <a:r>
              <a:rPr kumimoji="1" lang="en-US" altLang="zh-CN" sz="1200" dirty="0"/>
              <a:t>Link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predictions</a:t>
            </a:r>
            <a:endParaRPr kumimoji="1" lang="zh-CN" altLang="en-US" sz="1400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E239884-013A-714B-BADA-96D122E33C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724" y="2588728"/>
            <a:ext cx="2637362" cy="1239560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C5BCFC4-861A-5D43-98F1-DC9EDCD5551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963" y="2565522"/>
            <a:ext cx="2755664" cy="1258001"/>
          </a:xfrm>
          <a:prstGeom prst="rect">
            <a:avLst/>
          </a:prstGeom>
          <a:ln w="9525">
            <a:solidFill>
              <a:schemeClr val="accent1"/>
            </a:solidFill>
          </a:ln>
          <a:effectLst>
            <a:softEdge rad="0"/>
          </a:effectLst>
        </p:spPr>
      </p:pic>
      <p:sp>
        <p:nvSpPr>
          <p:cNvPr id="20" name="内容占位符 2">
            <a:extLst>
              <a:ext uri="{FF2B5EF4-FFF2-40B4-BE49-F238E27FC236}">
                <a16:creationId xmlns:a16="http://schemas.microsoft.com/office/drawing/2014/main" id="{C87DFA5A-8369-E848-BF0E-B4F06C077CCB}"/>
              </a:ext>
            </a:extLst>
          </p:cNvPr>
          <p:cNvSpPr txBox="1">
            <a:spLocks/>
          </p:cNvSpPr>
          <p:nvPr/>
        </p:nvSpPr>
        <p:spPr>
          <a:xfrm>
            <a:off x="4608963" y="3323968"/>
            <a:ext cx="2324352" cy="2797149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1600" dirty="0"/>
              <a:t>Dynamics</a:t>
            </a:r>
          </a:p>
          <a:p>
            <a:pPr lvl="1"/>
            <a:r>
              <a:rPr kumimoji="1" lang="en-US" altLang="zh-CN" sz="1200" dirty="0"/>
              <a:t>Node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dynamics</a:t>
            </a:r>
          </a:p>
          <a:p>
            <a:pPr lvl="1"/>
            <a:r>
              <a:rPr kumimoji="1" lang="en-US" altLang="zh-CN" sz="1200" dirty="0"/>
              <a:t>Network evolution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9D2F7C12-9151-8A44-91CD-E833668AB8E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8002" y="2579507"/>
            <a:ext cx="2755664" cy="12580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内容占位符 2">
            <a:extLst>
              <a:ext uri="{FF2B5EF4-FFF2-40B4-BE49-F238E27FC236}">
                <a16:creationId xmlns:a16="http://schemas.microsoft.com/office/drawing/2014/main" id="{7227FDF4-C764-C845-A4A2-42215FEFBA8B}"/>
              </a:ext>
            </a:extLst>
          </p:cNvPr>
          <p:cNvSpPr txBox="1">
            <a:spLocks/>
          </p:cNvSpPr>
          <p:nvPr/>
        </p:nvSpPr>
        <p:spPr>
          <a:xfrm>
            <a:off x="8220030" y="3608172"/>
            <a:ext cx="2606864" cy="2965621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1600" dirty="0">
                <a:solidFill>
                  <a:srgbClr val="FF0000"/>
                </a:solidFill>
              </a:rPr>
              <a:t>Features of networks</a:t>
            </a:r>
          </a:p>
          <a:p>
            <a:pPr lvl="1"/>
            <a:r>
              <a:rPr kumimoji="1" lang="en-US" altLang="zh-CN" sz="1200" dirty="0">
                <a:solidFill>
                  <a:srgbClr val="FF0000"/>
                </a:solidFill>
              </a:rPr>
              <a:t>Structure &amp; functionality</a:t>
            </a:r>
          </a:p>
          <a:p>
            <a:pPr lvl="1"/>
            <a:r>
              <a:rPr kumimoji="1" lang="en-US" altLang="zh-CN" sz="1200" dirty="0">
                <a:solidFill>
                  <a:srgbClr val="FF0000"/>
                </a:solidFill>
              </a:rPr>
              <a:t>Network classification</a:t>
            </a:r>
          </a:p>
          <a:p>
            <a:pPr lvl="1"/>
            <a:r>
              <a:rPr kumimoji="1" lang="en-US" altLang="zh-CN" sz="1200" dirty="0">
                <a:solidFill>
                  <a:srgbClr val="FF0000"/>
                </a:solidFill>
              </a:rPr>
              <a:t>Network alignment</a:t>
            </a:r>
          </a:p>
          <a:p>
            <a:pPr lvl="1"/>
            <a:r>
              <a:rPr kumimoji="1" lang="en-US" altLang="zh-CN" sz="1200" dirty="0">
                <a:solidFill>
                  <a:srgbClr val="FF0000"/>
                </a:solidFill>
              </a:rPr>
              <a:t>Network similarity </a:t>
            </a:r>
          </a:p>
        </p:txBody>
      </p:sp>
    </p:spTree>
    <p:extLst>
      <p:ext uri="{BB962C8B-B14F-4D97-AF65-F5344CB8AC3E}">
        <p14:creationId xmlns:p14="http://schemas.microsoft.com/office/powerpoint/2010/main" val="11058111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Graph</a:t>
            </a:r>
            <a:r>
              <a:rPr kumimoji="1" lang="zh-CN" altLang="en-US" dirty="0"/>
              <a:t> </a:t>
            </a:r>
            <a:r>
              <a:rPr kumimoji="1" lang="en-US" altLang="zh-CN" dirty="0"/>
              <a:t>Classification</a:t>
            </a:r>
            <a:endParaRPr kumimoji="1"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9768352" y="3311413"/>
            <a:ext cx="1290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Industrial</a:t>
            </a:r>
            <a:endParaRPr kumimoji="1"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9768351" y="5445014"/>
            <a:ext cx="1613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Agricultrual</a:t>
            </a:r>
            <a:endParaRPr kumimoji="1" lang="zh-CN" altLang="en-US"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4259" y="2405509"/>
            <a:ext cx="3192858" cy="203739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7366" y="4514776"/>
            <a:ext cx="3189751" cy="2059499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3544234" y="3239540"/>
            <a:ext cx="1362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Long</a:t>
            </a:r>
            <a:r>
              <a:rPr kumimoji="1" lang="zh-CN" altLang="en-US" dirty="0"/>
              <a:t> </a:t>
            </a:r>
            <a:r>
              <a:rPr kumimoji="1" lang="en-US" altLang="zh-CN" dirty="0"/>
              <a:t>lived</a:t>
            </a:r>
            <a:endParaRPr kumimoji="1" lang="zh-CN" altLang="en-US" dirty="0"/>
          </a:p>
        </p:txBody>
      </p:sp>
      <p:sp>
        <p:nvSpPr>
          <p:cNvPr id="24" name="文本框 23"/>
          <p:cNvSpPr txBox="1"/>
          <p:nvPr/>
        </p:nvSpPr>
        <p:spPr>
          <a:xfrm>
            <a:off x="3598023" y="5260348"/>
            <a:ext cx="1362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Dead</a:t>
            </a:r>
            <a:endParaRPr kumimoji="1" lang="zh-CN" altLang="en-US" dirty="0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100" y="2405509"/>
            <a:ext cx="2336800" cy="1739900"/>
          </a:xfrm>
          <a:prstGeom prst="rect">
            <a:avLst/>
          </a:prstGeom>
        </p:spPr>
      </p:pic>
      <p:pic>
        <p:nvPicPr>
          <p:cNvPr id="26" name="内容占位符 16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10000" y="4183700"/>
            <a:ext cx="2413000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5068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Complex</a:t>
            </a:r>
            <a:r>
              <a:rPr kumimoji="1" lang="zh-CN" altLang="en-US" dirty="0"/>
              <a:t> </a:t>
            </a:r>
            <a:r>
              <a:rPr kumimoji="1" lang="en-US" altLang="zh-CN" dirty="0"/>
              <a:t>Network</a:t>
            </a:r>
            <a:r>
              <a:rPr kumimoji="1" lang="zh-CN" altLang="en-US" dirty="0"/>
              <a:t> </a:t>
            </a:r>
            <a:r>
              <a:rPr kumimoji="1" lang="en-US" altLang="zh-CN" dirty="0"/>
              <a:t>Classifier</a:t>
            </a:r>
            <a:endParaRPr kumimoji="1"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6345" y="2662846"/>
            <a:ext cx="1596196" cy="1610976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12" name="右箭头 11"/>
          <p:cNvSpPr/>
          <p:nvPr/>
        </p:nvSpPr>
        <p:spPr>
          <a:xfrm>
            <a:off x="3888585" y="3190329"/>
            <a:ext cx="394447" cy="3227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右箭头 12"/>
          <p:cNvSpPr/>
          <p:nvPr/>
        </p:nvSpPr>
        <p:spPr>
          <a:xfrm>
            <a:off x="7296615" y="3171293"/>
            <a:ext cx="394447" cy="3227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888585" y="4713398"/>
            <a:ext cx="4065970" cy="1830838"/>
          </a:xfrm>
          <a:prstGeom prst="rect">
            <a:avLst/>
          </a:prstGeom>
        </p:spPr>
      </p:pic>
      <p:sp>
        <p:nvSpPr>
          <p:cNvPr id="15" name="圆角右箭头 14"/>
          <p:cNvSpPr/>
          <p:nvPr/>
        </p:nvSpPr>
        <p:spPr>
          <a:xfrm rot="10800000">
            <a:off x="8624779" y="4924341"/>
            <a:ext cx="682528" cy="722817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cxnSp>
        <p:nvCxnSpPr>
          <p:cNvPr id="17" name="直线箭头连接符 16"/>
          <p:cNvCxnSpPr/>
          <p:nvPr/>
        </p:nvCxnSpPr>
        <p:spPr>
          <a:xfrm flipH="1" flipV="1">
            <a:off x="2904565" y="5091953"/>
            <a:ext cx="447214" cy="3406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线箭头连接符 18"/>
          <p:cNvCxnSpPr/>
          <p:nvPr/>
        </p:nvCxnSpPr>
        <p:spPr>
          <a:xfrm flipH="1">
            <a:off x="2904565" y="5827059"/>
            <a:ext cx="484527" cy="3227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1571747" y="4892950"/>
            <a:ext cx="1099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/>
              <a:t>Class</a:t>
            </a:r>
            <a:r>
              <a:rPr kumimoji="1" lang="zh-CN" altLang="en-US" dirty="0"/>
              <a:t> </a:t>
            </a:r>
            <a:r>
              <a:rPr kumimoji="1" lang="en-US" altLang="zh-CN" dirty="0"/>
              <a:t>1</a:t>
            </a:r>
            <a:endParaRPr kumimoji="1" lang="zh-CN" altLang="en-US" dirty="0"/>
          </a:p>
        </p:txBody>
      </p:sp>
      <p:sp>
        <p:nvSpPr>
          <p:cNvPr id="22" name="文本框 21"/>
          <p:cNvSpPr txBox="1"/>
          <p:nvPr/>
        </p:nvSpPr>
        <p:spPr>
          <a:xfrm>
            <a:off x="1554356" y="5930024"/>
            <a:ext cx="1099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Class</a:t>
            </a:r>
            <a:r>
              <a:rPr kumimoji="1" lang="zh-CN" altLang="en-US" dirty="0"/>
              <a:t> </a:t>
            </a:r>
            <a:r>
              <a:rPr kumimoji="1" lang="en-US" altLang="zh-CN" dirty="0"/>
              <a:t>2</a:t>
            </a:r>
            <a:endParaRPr kumimoji="1"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5109882" y="6149788"/>
            <a:ext cx="2581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2 </a:t>
            </a:r>
            <a:r>
              <a:rPr kumimoji="1" lang="en-US" altLang="zh-CN" dirty="0" err="1"/>
              <a:t>Conv</a:t>
            </a:r>
            <a:r>
              <a:rPr kumimoji="1" lang="en-US" altLang="zh-CN" dirty="0"/>
              <a:t>, 2 Pool CNN</a:t>
            </a:r>
            <a:endParaRPr kumimoji="1" lang="zh-CN" altLang="en-US" dirty="0"/>
          </a:p>
        </p:txBody>
      </p:sp>
      <p:sp>
        <p:nvSpPr>
          <p:cNvPr id="24" name="文本框 23"/>
          <p:cNvSpPr txBox="1"/>
          <p:nvPr/>
        </p:nvSpPr>
        <p:spPr>
          <a:xfrm>
            <a:off x="1504628" y="2280847"/>
            <a:ext cx="2581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Original</a:t>
            </a:r>
            <a:r>
              <a:rPr kumimoji="1" lang="zh-CN" altLang="en-US" dirty="0"/>
              <a:t> </a:t>
            </a:r>
            <a:r>
              <a:rPr kumimoji="1" lang="en-US" altLang="zh-CN" dirty="0"/>
              <a:t>Network</a:t>
            </a:r>
            <a:endParaRPr kumimoji="1" lang="zh-CN" altLang="en-US" dirty="0"/>
          </a:p>
        </p:txBody>
      </p:sp>
      <p:sp>
        <p:nvSpPr>
          <p:cNvPr id="25" name="文本框 24"/>
          <p:cNvSpPr txBox="1"/>
          <p:nvPr/>
        </p:nvSpPr>
        <p:spPr>
          <a:xfrm>
            <a:off x="4478743" y="2250036"/>
            <a:ext cx="2885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Network</a:t>
            </a:r>
            <a:r>
              <a:rPr kumimoji="1" lang="zh-CN" altLang="en-US" dirty="0"/>
              <a:t> </a:t>
            </a:r>
            <a:r>
              <a:rPr kumimoji="1" lang="en-US" altLang="zh-CN" dirty="0"/>
              <a:t>Representation</a:t>
            </a:r>
            <a:endParaRPr kumimoji="1" lang="zh-CN" altLang="en-US" dirty="0"/>
          </a:p>
        </p:txBody>
      </p:sp>
      <p:sp>
        <p:nvSpPr>
          <p:cNvPr id="26" name="文本框 25"/>
          <p:cNvSpPr txBox="1"/>
          <p:nvPr/>
        </p:nvSpPr>
        <p:spPr>
          <a:xfrm>
            <a:off x="8169052" y="2280847"/>
            <a:ext cx="2885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Rasterized</a:t>
            </a:r>
            <a:r>
              <a:rPr kumimoji="1" lang="zh-CN" altLang="en-US" dirty="0"/>
              <a:t> </a:t>
            </a:r>
            <a:r>
              <a:rPr kumimoji="1" lang="en-US" altLang="zh-CN" dirty="0"/>
              <a:t>Image</a:t>
            </a:r>
            <a:endParaRPr kumimoji="1" lang="zh-CN" altLang="en-US" dirty="0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9571" y="2768945"/>
            <a:ext cx="1731264" cy="146913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9340" y="2637014"/>
            <a:ext cx="2018500" cy="162234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368883" y="6390347"/>
            <a:ext cx="33073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/>
              <a:t>https://arxiv.org/pdf/1802.00539.pdf</a:t>
            </a:r>
          </a:p>
        </p:txBody>
      </p:sp>
    </p:spTree>
    <p:extLst>
      <p:ext uri="{BB962C8B-B14F-4D97-AF65-F5344CB8AC3E}">
        <p14:creationId xmlns:p14="http://schemas.microsoft.com/office/powerpoint/2010/main" val="34781381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Graph Classification</a:t>
            </a:r>
            <a:endParaRPr kumimoji="1"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4562427" y="6550223"/>
            <a:ext cx="33073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/>
              <a:t>https://arxiv.org/pdf/1802.00539.pdf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883" y="1904347"/>
            <a:ext cx="11782232" cy="308610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56461" y="5315919"/>
            <a:ext cx="12259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NCI1: </a:t>
            </a:r>
            <a:r>
              <a:rPr lang="en-US" altLang="zh-CN" dirty="0"/>
              <a:t>bioinformatics dataset, Node: </a:t>
            </a:r>
            <a:r>
              <a:rPr lang="en-US" altLang="zh-CN" dirty="0" err="1"/>
              <a:t>chemichal</a:t>
            </a:r>
            <a:r>
              <a:rPr lang="en-US" altLang="zh-CN" dirty="0"/>
              <a:t> compounds, Link: reaction, Label: suppress/inhibit</a:t>
            </a:r>
          </a:p>
          <a:p>
            <a:r>
              <a:rPr lang="en-US" altLang="zh-CN" dirty="0"/>
              <a:t>COLLAB: collaboration, Node: person, Link: collaboration, Label: fields</a:t>
            </a:r>
          </a:p>
          <a:p>
            <a:r>
              <a:rPr lang="en-US" altLang="zh-CN" dirty="0"/>
              <a:t>RE_*: </a:t>
            </a:r>
            <a:r>
              <a:rPr lang="en-US" altLang="zh-CN" dirty="0" err="1"/>
              <a:t>reddit</a:t>
            </a:r>
            <a:r>
              <a:rPr lang="en-US" altLang="zh-CN" dirty="0"/>
              <a:t> discussion forum, Node: user, Link: responds, Label: community</a:t>
            </a: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592679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WS model </a:t>
            </a:r>
            <a:r>
              <a:rPr kumimoji="1" lang="en-US" altLang="zh-CN" dirty="0" err="1"/>
              <a:t>v.s</a:t>
            </a:r>
            <a:r>
              <a:rPr kumimoji="1" lang="en-US" altLang="zh-CN" dirty="0"/>
              <a:t>. BA model</a:t>
            </a:r>
            <a:endParaRPr kumimoji="1"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6345" y="2662846"/>
            <a:ext cx="1596196" cy="1610976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12" name="右箭头 11"/>
          <p:cNvSpPr/>
          <p:nvPr/>
        </p:nvSpPr>
        <p:spPr>
          <a:xfrm>
            <a:off x="3888585" y="3190329"/>
            <a:ext cx="394447" cy="3227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右箭头 12"/>
          <p:cNvSpPr/>
          <p:nvPr/>
        </p:nvSpPr>
        <p:spPr>
          <a:xfrm>
            <a:off x="7296615" y="3171293"/>
            <a:ext cx="394447" cy="3227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888585" y="4713398"/>
            <a:ext cx="4065970" cy="1830838"/>
          </a:xfrm>
          <a:prstGeom prst="rect">
            <a:avLst/>
          </a:prstGeom>
        </p:spPr>
      </p:pic>
      <p:sp>
        <p:nvSpPr>
          <p:cNvPr id="15" name="圆角右箭头 14"/>
          <p:cNvSpPr/>
          <p:nvPr/>
        </p:nvSpPr>
        <p:spPr>
          <a:xfrm rot="10800000">
            <a:off x="8624779" y="4924341"/>
            <a:ext cx="682528" cy="722817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cxnSp>
        <p:nvCxnSpPr>
          <p:cNvPr id="17" name="直线箭头连接符 16"/>
          <p:cNvCxnSpPr/>
          <p:nvPr/>
        </p:nvCxnSpPr>
        <p:spPr>
          <a:xfrm flipH="1" flipV="1">
            <a:off x="2904565" y="5091953"/>
            <a:ext cx="447214" cy="3406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线箭头连接符 18"/>
          <p:cNvCxnSpPr/>
          <p:nvPr/>
        </p:nvCxnSpPr>
        <p:spPr>
          <a:xfrm flipH="1">
            <a:off x="2904565" y="5827059"/>
            <a:ext cx="484527" cy="3227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1326777" y="4892950"/>
            <a:ext cx="1344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/>
              <a:t>BA Model</a:t>
            </a:r>
            <a:endParaRPr kumimoji="1" lang="zh-CN" altLang="en-US" dirty="0"/>
          </a:p>
        </p:txBody>
      </p:sp>
      <p:sp>
        <p:nvSpPr>
          <p:cNvPr id="22" name="文本框 21"/>
          <p:cNvSpPr txBox="1"/>
          <p:nvPr/>
        </p:nvSpPr>
        <p:spPr>
          <a:xfrm>
            <a:off x="1326778" y="5930024"/>
            <a:ext cx="1327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/>
              <a:t>WS Model</a:t>
            </a:r>
            <a:endParaRPr kumimoji="1"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5109882" y="6299356"/>
            <a:ext cx="2581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2 </a:t>
            </a:r>
            <a:r>
              <a:rPr kumimoji="1" lang="en-US" altLang="zh-CN" dirty="0" err="1"/>
              <a:t>Conv</a:t>
            </a:r>
            <a:r>
              <a:rPr kumimoji="1" lang="en-US" altLang="zh-CN" dirty="0"/>
              <a:t>, 2 Pool CNN</a:t>
            </a:r>
            <a:endParaRPr kumimoji="1" lang="zh-CN" altLang="en-US" dirty="0"/>
          </a:p>
        </p:txBody>
      </p:sp>
      <p:sp>
        <p:nvSpPr>
          <p:cNvPr id="25" name="文本框 24"/>
          <p:cNvSpPr txBox="1"/>
          <p:nvPr/>
        </p:nvSpPr>
        <p:spPr>
          <a:xfrm>
            <a:off x="4478743" y="2250036"/>
            <a:ext cx="2885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Network</a:t>
            </a:r>
            <a:r>
              <a:rPr kumimoji="1" lang="zh-CN" altLang="en-US" dirty="0"/>
              <a:t> </a:t>
            </a:r>
            <a:r>
              <a:rPr kumimoji="1" lang="en-US" altLang="zh-CN" dirty="0"/>
              <a:t>Representation</a:t>
            </a:r>
            <a:endParaRPr kumimoji="1" lang="zh-CN" altLang="en-US" dirty="0"/>
          </a:p>
        </p:txBody>
      </p:sp>
      <p:sp>
        <p:nvSpPr>
          <p:cNvPr id="26" name="文本框 25"/>
          <p:cNvSpPr txBox="1"/>
          <p:nvPr/>
        </p:nvSpPr>
        <p:spPr>
          <a:xfrm>
            <a:off x="8169052" y="2280847"/>
            <a:ext cx="2885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Rasterized</a:t>
            </a:r>
            <a:r>
              <a:rPr kumimoji="1" lang="zh-CN" altLang="en-US" dirty="0"/>
              <a:t> </a:t>
            </a:r>
            <a:r>
              <a:rPr kumimoji="1" lang="en-US" altLang="zh-CN" dirty="0"/>
              <a:t>Image</a:t>
            </a:r>
            <a:endParaRPr kumimoji="1" lang="zh-CN" altLang="en-US" dirty="0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9340" y="2637014"/>
            <a:ext cx="2018500" cy="162234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985" y="2465513"/>
            <a:ext cx="1667435" cy="16674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1614" y="2489106"/>
            <a:ext cx="1477309" cy="164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526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Problems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27424" y="2407639"/>
            <a:ext cx="10554574" cy="3636511"/>
          </a:xfrm>
        </p:spPr>
        <p:txBody>
          <a:bodyPr/>
          <a:lstStyle/>
          <a:p>
            <a:r>
              <a:rPr kumimoji="1" lang="en-US" altLang="zh-CN" dirty="0"/>
              <a:t>Human heuristics </a:t>
            </a:r>
            <a:r>
              <a:rPr kumimoji="1" lang="en-US" altLang="zh-CN" dirty="0" err="1"/>
              <a:t>v.s</a:t>
            </a:r>
            <a:r>
              <a:rPr kumimoji="1" lang="en-US" altLang="zh-CN" dirty="0"/>
              <a:t>. AI</a:t>
            </a:r>
          </a:p>
          <a:p>
            <a:pPr lvl="1"/>
            <a:r>
              <a:rPr kumimoji="1" lang="en-US" altLang="zh-CN" dirty="0"/>
              <a:t>Manuel</a:t>
            </a:r>
            <a:r>
              <a:rPr kumimoji="1" lang="zh-CN" altLang="en-US" dirty="0"/>
              <a:t> </a:t>
            </a:r>
            <a:r>
              <a:rPr kumimoji="1" lang="en-US" altLang="zh-CN" dirty="0"/>
              <a:t>feature engineering</a:t>
            </a:r>
          </a:p>
          <a:p>
            <a:pPr lvl="1"/>
            <a:r>
              <a:rPr kumimoji="1" lang="en-US" altLang="zh-CN" dirty="0"/>
              <a:t>Human designed models</a:t>
            </a:r>
          </a:p>
          <a:p>
            <a:r>
              <a:rPr kumimoji="1" lang="en-US" altLang="zh-CN" dirty="0"/>
              <a:t>Limitations</a:t>
            </a:r>
          </a:p>
          <a:p>
            <a:pPr lvl="1"/>
            <a:r>
              <a:rPr kumimoji="1" lang="en-US" altLang="zh-CN" dirty="0"/>
              <a:t>Hard to Scale</a:t>
            </a:r>
          </a:p>
          <a:p>
            <a:pPr lvl="1"/>
            <a:r>
              <a:rPr kumimoji="1" lang="en-US" altLang="zh-CN" dirty="0"/>
              <a:t>Hard to incorporate big data</a:t>
            </a:r>
          </a:p>
          <a:p>
            <a:pPr lvl="1"/>
            <a:r>
              <a:rPr kumimoji="1" lang="en-US" altLang="zh-CN" dirty="0"/>
              <a:t>Case by case</a:t>
            </a:r>
          </a:p>
          <a:p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2428625-C006-D447-9540-DEA04976D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636" y="2864536"/>
            <a:ext cx="4228586" cy="244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028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Learned Filters</a:t>
            </a:r>
            <a:endParaRPr kumimoji="1"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1688541" y="286870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/>
              <a:t>BA model</a:t>
            </a:r>
            <a:endParaRPr kumimoji="1"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1688541" y="535193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WS model</a:t>
            </a:r>
            <a:endParaRPr kumimoji="1"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050" y="1951038"/>
            <a:ext cx="6025538" cy="490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9051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Classify WS with different p</a:t>
            </a:r>
            <a:endParaRPr kumimoji="1" lang="zh-CN" altLang="en-US" dirty="0"/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6275294" y="2618898"/>
            <a:ext cx="5402792" cy="3636511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/>
              <a:t>We mix two WS networks with different p</a:t>
            </a:r>
          </a:p>
          <a:p>
            <a:r>
              <a:rPr kumimoji="1" lang="en-US" altLang="zh-CN" dirty="0"/>
              <a:t>Each item is a combination of two </a:t>
            </a:r>
            <a:r>
              <a:rPr kumimoji="1" lang="en-US" altLang="zh-CN" dirty="0" err="1"/>
              <a:t>ps</a:t>
            </a:r>
            <a:endParaRPr kumimoji="1" lang="en-US" altLang="zh-CN" dirty="0"/>
          </a:p>
          <a:p>
            <a:r>
              <a:rPr kumimoji="1" lang="en-US" altLang="zh-CN" dirty="0"/>
              <a:t>It is distinguishable for p &lt; 0.5</a:t>
            </a:r>
          </a:p>
          <a:p>
            <a:r>
              <a:rPr kumimoji="1" lang="en-US" altLang="zh-CN" dirty="0"/>
              <a:t>There is a sharp increase of error rates for p&gt;0.5</a:t>
            </a:r>
          </a:p>
          <a:p>
            <a:r>
              <a:rPr kumimoji="1" lang="en-US" altLang="zh-CN" dirty="0"/>
              <a:t>WS networks are indiscriminate with random networks</a:t>
            </a:r>
            <a:endParaRPr kumimoji="1" lang="zh-CN" altLang="en-US" dirty="0"/>
          </a:p>
        </p:txBody>
      </p:sp>
      <p:pic>
        <p:nvPicPr>
          <p:cNvPr id="9" name="内容占位符 8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97" y="2618898"/>
            <a:ext cx="5385637" cy="421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700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Conclusion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Perspective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10000" y="2806995"/>
            <a:ext cx="10554574" cy="3928626"/>
          </a:xfrm>
        </p:spPr>
        <p:txBody>
          <a:bodyPr>
            <a:normAutofit lnSpcReduction="10000"/>
          </a:bodyPr>
          <a:lstStyle/>
          <a:p>
            <a:r>
              <a:rPr kumimoji="1" lang="en-US" altLang="zh-CN" dirty="0"/>
              <a:t>Complex Networks</a:t>
            </a:r>
          </a:p>
          <a:p>
            <a:pPr lvl="1"/>
            <a:r>
              <a:rPr kumimoji="1" lang="en-US" altLang="zh-CN" dirty="0"/>
              <a:t>Node feature discovery</a:t>
            </a:r>
          </a:p>
          <a:p>
            <a:pPr lvl="1"/>
            <a:r>
              <a:rPr kumimoji="1" lang="en-US" altLang="zh-CN" dirty="0"/>
              <a:t>Network Dynamics</a:t>
            </a:r>
          </a:p>
          <a:p>
            <a:pPr lvl="1"/>
            <a:r>
              <a:rPr kumimoji="1" lang="en-US" altLang="zh-CN" dirty="0"/>
              <a:t>Network overall structure and functionality</a:t>
            </a:r>
          </a:p>
          <a:p>
            <a:r>
              <a:rPr kumimoji="1" lang="en-US" altLang="zh-CN" dirty="0"/>
              <a:t>Graph Networks</a:t>
            </a:r>
          </a:p>
          <a:p>
            <a:pPr lvl="1"/>
            <a:r>
              <a:rPr kumimoji="1" lang="en-US" altLang="zh-CN" dirty="0"/>
              <a:t>Learning node features</a:t>
            </a:r>
          </a:p>
          <a:p>
            <a:pPr lvl="1"/>
            <a:r>
              <a:rPr kumimoji="1" lang="en-US" altLang="zh-CN" dirty="0"/>
              <a:t>Learning network structures</a:t>
            </a:r>
          </a:p>
          <a:p>
            <a:pPr lvl="1"/>
            <a:r>
              <a:rPr kumimoji="1" lang="en-US" altLang="zh-CN" dirty="0"/>
              <a:t>Graph classification</a:t>
            </a:r>
          </a:p>
          <a:p>
            <a:r>
              <a:rPr kumimoji="1" lang="en-US" altLang="zh-CN" dirty="0"/>
              <a:t>Perspectives</a:t>
            </a:r>
          </a:p>
          <a:p>
            <a:pPr lvl="1"/>
            <a:r>
              <a:rPr kumimoji="1" lang="en-US" altLang="zh-CN" dirty="0"/>
              <a:t>Automatic feature discovery</a:t>
            </a:r>
          </a:p>
          <a:p>
            <a:pPr lvl="1"/>
            <a:r>
              <a:rPr kumimoji="1" lang="en-US" altLang="zh-CN" dirty="0"/>
              <a:t>Automatic modelling</a:t>
            </a:r>
          </a:p>
          <a:p>
            <a:pPr lvl="1"/>
            <a:endParaRPr kumimoji="1" lang="en-US" altLang="zh-CN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15605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Triumphs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 Deep Learning</a:t>
            </a:r>
            <a:endParaRPr kumimoji="1" lang="zh-CN" altLang="en-US" dirty="0"/>
          </a:p>
        </p:txBody>
      </p:sp>
      <p:pic>
        <p:nvPicPr>
          <p:cNvPr id="11" name="内容占位符 3">
            <a:extLst>
              <a:ext uri="{FF2B5EF4-FFF2-40B4-BE49-F238E27FC236}">
                <a16:creationId xmlns:a16="http://schemas.microsoft.com/office/drawing/2014/main" id="{955517AD-F065-9149-B416-DDE45E083DF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07925"/>
            <a:ext cx="2822029" cy="2436862"/>
          </a:xfrm>
          <a:prstGeom prst="rect">
            <a:avLst/>
          </a:prstGeom>
        </p:spPr>
      </p:pic>
      <p:pic>
        <p:nvPicPr>
          <p:cNvPr id="12" name="videoplayback.mp4">
            <a:hlinkClick r:id="" action="ppaction://media"/>
            <a:extLst>
              <a:ext uri="{FF2B5EF4-FFF2-40B4-BE49-F238E27FC236}">
                <a16:creationId xmlns:a16="http://schemas.microsoft.com/office/drawing/2014/main" id="{E0F7E7F4-B38B-FB4A-9D76-B5A7092241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55542" y="4421138"/>
            <a:ext cx="7976037" cy="243686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B0751F6-162B-C240-AB00-958593AD77D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7873" y="4421138"/>
            <a:ext cx="3490960" cy="243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7F1A791-0AA6-BF46-9D7C-B4171433415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72" y="1902940"/>
            <a:ext cx="4170603" cy="25049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1E8A954-55EA-954F-A5AA-396B69ABB33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1675" y="1904138"/>
            <a:ext cx="3694315" cy="2503787"/>
          </a:xfrm>
          <a:prstGeom prst="rect">
            <a:avLst/>
          </a:prstGeom>
        </p:spPr>
      </p:pic>
      <p:pic>
        <p:nvPicPr>
          <p:cNvPr id="18" name="内容占位符 5">
            <a:extLst>
              <a:ext uri="{FF2B5EF4-FFF2-40B4-BE49-F238E27FC236}">
                <a16:creationId xmlns:a16="http://schemas.microsoft.com/office/drawing/2014/main" id="{B17AC53A-35E9-0E4B-9CB6-0BB9E72060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5990" y="1902940"/>
            <a:ext cx="4333510" cy="2504985"/>
          </a:xfrm>
        </p:spPr>
      </p:pic>
    </p:spTree>
    <p:extLst>
      <p:ext uri="{BB962C8B-B14F-4D97-AF65-F5344CB8AC3E}">
        <p14:creationId xmlns:p14="http://schemas.microsoft.com/office/powerpoint/2010/main" val="334771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0703" y="447188"/>
            <a:ext cx="11627708" cy="970450"/>
          </a:xfrm>
        </p:spPr>
        <p:txBody>
          <a:bodyPr/>
          <a:lstStyle/>
          <a:p>
            <a:r>
              <a:rPr kumimoji="1" lang="en-US" altLang="zh-CN" sz="3600" dirty="0"/>
              <a:t>Random Walk based Network Representation</a:t>
            </a:r>
            <a:endParaRPr kumimoji="1" lang="zh-CN" altLang="en-US" sz="36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2190" y="2513640"/>
            <a:ext cx="3669983" cy="368913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572001" y="2625810"/>
            <a:ext cx="228600" cy="25391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1050" b="1" dirty="0">
                <a:solidFill>
                  <a:schemeClr val="bg1"/>
                </a:solidFill>
              </a:rPr>
              <a:t>0</a:t>
            </a:r>
            <a:endParaRPr kumimoji="1" lang="zh-CN" altLang="en-US" sz="1050" b="1" dirty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885038" y="2982097"/>
            <a:ext cx="341870" cy="2308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900" dirty="0">
                <a:solidFill>
                  <a:schemeClr val="bg1"/>
                </a:solidFill>
                <a:latin typeface="Adobe Heiti Std R" charset="-122"/>
                <a:ea typeface="Adobe Heiti Std R" charset="-122"/>
                <a:cs typeface="Adobe Heiti Std R" charset="-122"/>
              </a:rPr>
              <a:t>0.1</a:t>
            </a:r>
            <a:endParaRPr kumimoji="1" lang="zh-CN" altLang="en-US" sz="900" dirty="0">
              <a:solidFill>
                <a:schemeClr val="bg1"/>
              </a:solidFill>
              <a:latin typeface="Adobe Heiti Std R" charset="-122"/>
              <a:ea typeface="Adobe Heiti Std R" charset="-122"/>
              <a:cs typeface="Adobe Heiti Std R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266038" y="3344562"/>
            <a:ext cx="341870" cy="2308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900" dirty="0">
                <a:solidFill>
                  <a:schemeClr val="bg1"/>
                </a:solidFill>
                <a:latin typeface="Adobe Heiti Std R" charset="-122"/>
                <a:ea typeface="Adobe Heiti Std R" charset="-122"/>
                <a:cs typeface="Adobe Heiti Std R" charset="-122"/>
              </a:rPr>
              <a:t>0.5</a:t>
            </a:r>
            <a:endParaRPr kumimoji="1" lang="zh-CN" altLang="en-US" sz="900" dirty="0">
              <a:solidFill>
                <a:schemeClr val="bg1"/>
              </a:solidFill>
              <a:latin typeface="Adobe Heiti Std R" charset="-122"/>
              <a:ea typeface="Adobe Heiti Std R" charset="-122"/>
              <a:cs typeface="Adobe Heiti Std R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614086" y="3709089"/>
            <a:ext cx="341870" cy="2308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900">
                <a:solidFill>
                  <a:schemeClr val="bg1"/>
                </a:solidFill>
                <a:latin typeface="Adobe Heiti Std R" charset="-122"/>
                <a:ea typeface="Adobe Heiti Std R" charset="-122"/>
                <a:cs typeface="Adobe Heiti Std R" charset="-122"/>
              </a:rPr>
              <a:t>0</a:t>
            </a:r>
            <a:endParaRPr kumimoji="1" lang="zh-CN" altLang="en-US" sz="900" dirty="0">
              <a:solidFill>
                <a:schemeClr val="bg1"/>
              </a:solidFill>
              <a:latin typeface="Adobe Heiti Std R" charset="-122"/>
              <a:ea typeface="Adobe Heiti Std R" charset="-122"/>
              <a:cs typeface="Adobe Heiti Std R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974490" y="4081858"/>
            <a:ext cx="341870" cy="2308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900">
                <a:solidFill>
                  <a:schemeClr val="bg1"/>
                </a:solidFill>
                <a:latin typeface="Adobe Heiti Std R" charset="-122"/>
                <a:ea typeface="Adobe Heiti Std R" charset="-122"/>
                <a:cs typeface="Adobe Heiti Std R" charset="-122"/>
              </a:rPr>
              <a:t>0</a:t>
            </a:r>
            <a:endParaRPr kumimoji="1" lang="zh-CN" altLang="en-US" sz="900" dirty="0">
              <a:solidFill>
                <a:schemeClr val="bg1"/>
              </a:solidFill>
              <a:latin typeface="Adobe Heiti Std R" charset="-122"/>
              <a:ea typeface="Adobe Heiti Std R" charset="-122"/>
              <a:cs typeface="Adobe Heiti Std R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347181" y="4454614"/>
            <a:ext cx="341870" cy="2308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900" dirty="0">
                <a:solidFill>
                  <a:schemeClr val="bg1"/>
                </a:solidFill>
                <a:latin typeface="Adobe Heiti Std R" charset="-122"/>
                <a:ea typeface="Adobe Heiti Std R" charset="-122"/>
                <a:cs typeface="Adobe Heiti Std R" charset="-122"/>
              </a:rPr>
              <a:t>0.2</a:t>
            </a:r>
            <a:endParaRPr kumimoji="1" lang="zh-CN" altLang="en-US" sz="900" dirty="0">
              <a:solidFill>
                <a:schemeClr val="bg1"/>
              </a:solidFill>
              <a:latin typeface="Adobe Heiti Std R" charset="-122"/>
              <a:ea typeface="Adobe Heiti Std R" charset="-122"/>
              <a:cs typeface="Adobe Heiti Std R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724136" y="4812959"/>
            <a:ext cx="341870" cy="2308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900">
                <a:solidFill>
                  <a:schemeClr val="bg1"/>
                </a:solidFill>
                <a:latin typeface="Adobe Heiti Std R" charset="-122"/>
                <a:ea typeface="Adobe Heiti Std R" charset="-122"/>
                <a:cs typeface="Adobe Heiti Std R" charset="-122"/>
              </a:rPr>
              <a:t>0</a:t>
            </a:r>
            <a:endParaRPr kumimoji="1" lang="zh-CN" altLang="en-US" sz="900" dirty="0">
              <a:solidFill>
                <a:schemeClr val="bg1"/>
              </a:solidFill>
              <a:latin typeface="Adobe Heiti Std R" charset="-122"/>
              <a:ea typeface="Adobe Heiti Std R" charset="-122"/>
              <a:cs typeface="Adobe Heiti Std R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113373" y="5183662"/>
            <a:ext cx="341870" cy="2308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900">
                <a:solidFill>
                  <a:schemeClr val="bg1"/>
                </a:solidFill>
                <a:latin typeface="Adobe Heiti Std R" charset="-122"/>
                <a:ea typeface="Adobe Heiti Std R" charset="-122"/>
                <a:cs typeface="Adobe Heiti Std R" charset="-122"/>
              </a:rPr>
              <a:t>0</a:t>
            </a:r>
            <a:endParaRPr kumimoji="1" lang="zh-CN" altLang="en-US" sz="900" dirty="0">
              <a:solidFill>
                <a:schemeClr val="bg1"/>
              </a:solidFill>
              <a:latin typeface="Adobe Heiti Std R" charset="-122"/>
              <a:ea typeface="Adobe Heiti Std R" charset="-122"/>
              <a:cs typeface="Adobe Heiti Std R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455243" y="5546910"/>
            <a:ext cx="341870" cy="2308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900">
                <a:solidFill>
                  <a:schemeClr val="bg1"/>
                </a:solidFill>
                <a:latin typeface="Adobe Heiti Std R" charset="-122"/>
                <a:ea typeface="Adobe Heiti Std R" charset="-122"/>
                <a:cs typeface="Adobe Heiti Std R" charset="-122"/>
              </a:rPr>
              <a:t>0</a:t>
            </a:r>
            <a:endParaRPr kumimoji="1" lang="zh-CN" altLang="en-US" sz="900" dirty="0">
              <a:solidFill>
                <a:schemeClr val="bg1"/>
              </a:solidFill>
              <a:latin typeface="Adobe Heiti Std R" charset="-122"/>
              <a:ea typeface="Adobe Heiti Std R" charset="-122"/>
              <a:cs typeface="Adobe Heiti Std R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821766" y="5918888"/>
            <a:ext cx="341870" cy="2308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900" dirty="0">
                <a:solidFill>
                  <a:schemeClr val="bg1"/>
                </a:solidFill>
                <a:latin typeface="Adobe Heiti Std R" charset="-122"/>
                <a:ea typeface="Adobe Heiti Std R" charset="-122"/>
                <a:cs typeface="Adobe Heiti Std R" charset="-122"/>
              </a:rPr>
              <a:t>0.2</a:t>
            </a:r>
            <a:endParaRPr kumimoji="1" lang="zh-CN" altLang="en-US" sz="900" dirty="0">
              <a:solidFill>
                <a:schemeClr val="bg1"/>
              </a:solidFill>
              <a:latin typeface="Adobe Heiti Std R" charset="-122"/>
              <a:ea typeface="Adobe Heiti Std R" charset="-122"/>
              <a:cs typeface="Adobe Heiti Std R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158049" y="2620233"/>
            <a:ext cx="3541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00" dirty="0"/>
              <a:t>N</a:t>
            </a:r>
            <a:r>
              <a:rPr kumimoji="1" lang="en-US" altLang="zh-CN" sz="1000" baseline="-25000" dirty="0"/>
              <a:t>1</a:t>
            </a:r>
            <a:endParaRPr kumimoji="1" lang="zh-CN" altLang="en-US" sz="1000" baseline="-25000" dirty="0"/>
          </a:p>
        </p:txBody>
      </p:sp>
      <p:sp>
        <p:nvSpPr>
          <p:cNvPr id="18" name="文本框 17"/>
          <p:cNvSpPr txBox="1"/>
          <p:nvPr/>
        </p:nvSpPr>
        <p:spPr>
          <a:xfrm>
            <a:off x="4158049" y="2972403"/>
            <a:ext cx="3541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00" dirty="0"/>
              <a:t>N</a:t>
            </a:r>
            <a:r>
              <a:rPr kumimoji="1" lang="en-US" altLang="zh-CN" sz="1000" baseline="-25000" dirty="0"/>
              <a:t>2</a:t>
            </a:r>
            <a:endParaRPr kumimoji="1" lang="zh-CN" altLang="en-US" sz="1000" baseline="-25000" dirty="0"/>
          </a:p>
        </p:txBody>
      </p:sp>
      <p:sp>
        <p:nvSpPr>
          <p:cNvPr id="19" name="文本框 18"/>
          <p:cNvSpPr txBox="1"/>
          <p:nvPr/>
        </p:nvSpPr>
        <p:spPr>
          <a:xfrm>
            <a:off x="4164227" y="3349279"/>
            <a:ext cx="3541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00" dirty="0"/>
              <a:t>N</a:t>
            </a:r>
            <a:r>
              <a:rPr kumimoji="1" lang="en-US" altLang="zh-CN" sz="1000" baseline="-25000" dirty="0"/>
              <a:t>3</a:t>
            </a:r>
            <a:endParaRPr kumimoji="1" lang="zh-CN" altLang="en-US" sz="1000" baseline="-25000" dirty="0"/>
          </a:p>
        </p:txBody>
      </p:sp>
      <p:sp>
        <p:nvSpPr>
          <p:cNvPr id="20" name="文本框 19"/>
          <p:cNvSpPr txBox="1"/>
          <p:nvPr/>
        </p:nvSpPr>
        <p:spPr>
          <a:xfrm>
            <a:off x="4158049" y="3701446"/>
            <a:ext cx="3541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00" dirty="0"/>
              <a:t>N</a:t>
            </a:r>
            <a:r>
              <a:rPr kumimoji="1" lang="en-US" altLang="zh-CN" sz="1000" baseline="-25000" dirty="0"/>
              <a:t>4</a:t>
            </a:r>
            <a:endParaRPr kumimoji="1" lang="zh-CN" altLang="en-US" sz="1000" baseline="-25000" dirty="0"/>
          </a:p>
        </p:txBody>
      </p:sp>
      <p:sp>
        <p:nvSpPr>
          <p:cNvPr id="21" name="文本框 20"/>
          <p:cNvSpPr txBox="1"/>
          <p:nvPr/>
        </p:nvSpPr>
        <p:spPr>
          <a:xfrm>
            <a:off x="4158049" y="4072150"/>
            <a:ext cx="3541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00" dirty="0"/>
              <a:t>N</a:t>
            </a:r>
            <a:r>
              <a:rPr kumimoji="1" lang="en-US" altLang="zh-CN" sz="1000" baseline="-25000" dirty="0"/>
              <a:t>5</a:t>
            </a:r>
            <a:endParaRPr kumimoji="1" lang="zh-CN" altLang="en-US" sz="1000" baseline="-25000" dirty="0"/>
          </a:p>
        </p:txBody>
      </p:sp>
      <p:sp>
        <p:nvSpPr>
          <p:cNvPr id="22" name="文本框 21"/>
          <p:cNvSpPr txBox="1"/>
          <p:nvPr/>
        </p:nvSpPr>
        <p:spPr>
          <a:xfrm>
            <a:off x="4158049" y="4430498"/>
            <a:ext cx="3541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00" dirty="0"/>
              <a:t>N</a:t>
            </a:r>
            <a:r>
              <a:rPr kumimoji="1" lang="en-US" altLang="zh-CN" sz="1000" baseline="-25000" dirty="0"/>
              <a:t>6</a:t>
            </a:r>
            <a:endParaRPr kumimoji="1" lang="zh-CN" altLang="en-US" sz="1000" baseline="-25000" dirty="0"/>
          </a:p>
        </p:txBody>
      </p:sp>
      <p:sp>
        <p:nvSpPr>
          <p:cNvPr id="23" name="文本框 22"/>
          <p:cNvSpPr txBox="1"/>
          <p:nvPr/>
        </p:nvSpPr>
        <p:spPr>
          <a:xfrm>
            <a:off x="4158049" y="4776025"/>
            <a:ext cx="3541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00" dirty="0"/>
              <a:t>N</a:t>
            </a:r>
            <a:r>
              <a:rPr kumimoji="1" lang="en-US" altLang="zh-CN" sz="1000" baseline="-25000" dirty="0"/>
              <a:t>7</a:t>
            </a:r>
            <a:endParaRPr kumimoji="1" lang="zh-CN" altLang="en-US" sz="1000" baseline="-25000" dirty="0"/>
          </a:p>
        </p:txBody>
      </p:sp>
      <p:sp>
        <p:nvSpPr>
          <p:cNvPr id="24" name="文本框 23"/>
          <p:cNvSpPr txBox="1"/>
          <p:nvPr/>
        </p:nvSpPr>
        <p:spPr>
          <a:xfrm>
            <a:off x="4155989" y="5132775"/>
            <a:ext cx="3541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00" dirty="0"/>
              <a:t>N</a:t>
            </a:r>
            <a:r>
              <a:rPr kumimoji="1" lang="en-US" altLang="zh-CN" sz="1000" baseline="-25000" dirty="0"/>
              <a:t>8</a:t>
            </a:r>
            <a:endParaRPr kumimoji="1" lang="zh-CN" altLang="en-US" sz="1000" baseline="-25000" dirty="0"/>
          </a:p>
        </p:txBody>
      </p:sp>
      <p:sp>
        <p:nvSpPr>
          <p:cNvPr id="25" name="文本框 24"/>
          <p:cNvSpPr txBox="1"/>
          <p:nvPr/>
        </p:nvSpPr>
        <p:spPr>
          <a:xfrm>
            <a:off x="4162171" y="5515839"/>
            <a:ext cx="3541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00" dirty="0"/>
              <a:t>N</a:t>
            </a:r>
            <a:r>
              <a:rPr kumimoji="1" lang="en-US" altLang="zh-CN" sz="1000" baseline="-25000" dirty="0"/>
              <a:t>9</a:t>
            </a:r>
            <a:endParaRPr kumimoji="1" lang="zh-CN" altLang="en-US" sz="1000" baseline="-25000" dirty="0"/>
          </a:p>
        </p:txBody>
      </p:sp>
      <p:sp>
        <p:nvSpPr>
          <p:cNvPr id="26" name="文本框 25"/>
          <p:cNvSpPr txBox="1"/>
          <p:nvPr/>
        </p:nvSpPr>
        <p:spPr>
          <a:xfrm>
            <a:off x="4162174" y="5886535"/>
            <a:ext cx="4098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00"/>
              <a:t>N</a:t>
            </a:r>
            <a:r>
              <a:rPr kumimoji="1" lang="en-US" altLang="zh-CN" sz="1000" baseline="-25000"/>
              <a:t>10</a:t>
            </a:r>
            <a:endParaRPr kumimoji="1" lang="zh-CN" altLang="en-US" sz="1000" baseline="-25000" dirty="0"/>
          </a:p>
        </p:txBody>
      </p:sp>
      <p:sp>
        <p:nvSpPr>
          <p:cNvPr id="27" name="内容占位符 2"/>
          <p:cNvSpPr txBox="1">
            <a:spLocks/>
          </p:cNvSpPr>
          <p:nvPr/>
        </p:nvSpPr>
        <p:spPr>
          <a:xfrm>
            <a:off x="8476672" y="2513640"/>
            <a:ext cx="3715327" cy="3689131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/>
              <a:t>Applications:</a:t>
            </a:r>
          </a:p>
          <a:p>
            <a:pPr lvl="1"/>
            <a:r>
              <a:rPr kumimoji="1" lang="en-US" altLang="zh-CN" dirty="0"/>
              <a:t>Node classification</a:t>
            </a:r>
          </a:p>
          <a:p>
            <a:pPr lvl="1"/>
            <a:r>
              <a:rPr kumimoji="1" lang="en-US" altLang="zh-CN" dirty="0"/>
              <a:t>Link prediction</a:t>
            </a:r>
          </a:p>
          <a:p>
            <a:pPr lvl="1"/>
            <a:r>
              <a:rPr kumimoji="1" lang="en-US" altLang="zh-CN" dirty="0"/>
              <a:t>Community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detection</a:t>
            </a:r>
            <a:endParaRPr kumimoji="1" lang="zh-CN" altLang="en-US" dirty="0"/>
          </a:p>
          <a:p>
            <a:pPr lvl="1"/>
            <a:r>
              <a:rPr kumimoji="1" lang="en-US" altLang="zh-CN" dirty="0"/>
              <a:t>Centrality measure</a:t>
            </a:r>
          </a:p>
          <a:p>
            <a:pPr lvl="1"/>
            <a:r>
              <a:rPr kumimoji="1" lang="en-US" altLang="zh-CN" dirty="0"/>
              <a:t>….</a:t>
            </a:r>
          </a:p>
          <a:p>
            <a:pPr lvl="1"/>
            <a:endParaRPr kumimoji="1" lang="zh-CN" altLang="en-US" dirty="0"/>
          </a:p>
        </p:txBody>
      </p:sp>
      <p:sp>
        <p:nvSpPr>
          <p:cNvPr id="28" name="文本框 27"/>
          <p:cNvSpPr txBox="1"/>
          <p:nvPr/>
        </p:nvSpPr>
        <p:spPr>
          <a:xfrm>
            <a:off x="5282514" y="2014126"/>
            <a:ext cx="2514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/>
              <a:t>Vectors for Nodes</a:t>
            </a:r>
            <a:endParaRPr kumimoji="1" lang="zh-CN" altLang="en-US" dirty="0"/>
          </a:p>
        </p:txBody>
      </p:sp>
      <p:pic>
        <p:nvPicPr>
          <p:cNvPr id="30" name="内容占位符 2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2117" y="2474301"/>
            <a:ext cx="3639342" cy="37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47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3600" dirty="0"/>
              <a:t>Graph Network</a:t>
            </a:r>
            <a:endParaRPr kumimoji="1" lang="zh-CN" altLang="en-US" sz="3600" dirty="0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344D8640-EDCF-ED4C-A6C2-45BAF0CBEAD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1674" y="2118497"/>
            <a:ext cx="4815676" cy="4292322"/>
          </a:xfrm>
          <a:prstGeom prst="rect">
            <a:avLst/>
          </a:prstGeom>
        </p:spPr>
      </p:pic>
      <p:sp>
        <p:nvSpPr>
          <p:cNvPr id="30" name="内容占位符 2">
            <a:extLst>
              <a:ext uri="{FF2B5EF4-FFF2-40B4-BE49-F238E27FC236}">
                <a16:creationId xmlns:a16="http://schemas.microsoft.com/office/drawing/2014/main" id="{04DB3DD9-D92D-0B4D-B89C-59BAF6281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424" y="2407639"/>
            <a:ext cx="10554574" cy="3636511"/>
          </a:xfrm>
        </p:spPr>
        <p:txBody>
          <a:bodyPr/>
          <a:lstStyle/>
          <a:p>
            <a:r>
              <a:rPr kumimoji="1" lang="en-US" altLang="zh-CN" dirty="0"/>
              <a:t>Graph Neural Network</a:t>
            </a:r>
            <a:r>
              <a:rPr kumimoji="1" lang="en-US" altLang="zh-CN" sz="1600" dirty="0"/>
              <a:t>(</a:t>
            </a:r>
            <a:r>
              <a:rPr kumimoji="1" lang="en-US" altLang="zh-CN" sz="1600" dirty="0" err="1"/>
              <a:t>Scarselli</a:t>
            </a:r>
            <a:r>
              <a:rPr kumimoji="1" lang="en-US" altLang="zh-CN" sz="1600" dirty="0"/>
              <a:t> et al., 2009)</a:t>
            </a:r>
          </a:p>
          <a:p>
            <a:r>
              <a:rPr kumimoji="1" lang="en-US" altLang="zh-CN" dirty="0"/>
              <a:t>Graph Convolutional Network</a:t>
            </a:r>
            <a:r>
              <a:rPr kumimoji="1" lang="en-US" altLang="zh-CN" sz="1600" dirty="0"/>
              <a:t>(</a:t>
            </a:r>
            <a:r>
              <a:rPr kumimoji="1" lang="en-US" altLang="zh-CN" sz="1600" dirty="0" err="1"/>
              <a:t>Kipf</a:t>
            </a:r>
            <a:r>
              <a:rPr kumimoji="1" lang="en-US" altLang="zh-CN" sz="1600" dirty="0"/>
              <a:t> et al., 2017)</a:t>
            </a:r>
          </a:p>
          <a:p>
            <a:r>
              <a:rPr kumimoji="1" lang="en-US" altLang="zh-CN" dirty="0"/>
              <a:t>Graph Attention Network(</a:t>
            </a:r>
            <a:r>
              <a:rPr lang="hr-HR" altLang="zh-CN" dirty="0" err="1">
                <a:latin typeface="NimbusRomNo9L" charset="0"/>
              </a:rPr>
              <a:t>Velicˇkovic</a:t>
            </a:r>
            <a:r>
              <a:rPr lang="hr-HR" altLang="zh-CN" dirty="0">
                <a:latin typeface="NimbusRomNo9L" charset="0"/>
              </a:rPr>
              <a:t> ́ </a:t>
            </a:r>
            <a:r>
              <a:rPr lang="hr-HR" altLang="zh-CN" dirty="0" err="1">
                <a:latin typeface="NimbusRomNo9L" charset="0"/>
              </a:rPr>
              <a:t>et</a:t>
            </a:r>
            <a:r>
              <a:rPr lang="hr-HR" altLang="zh-CN" dirty="0">
                <a:latin typeface="NimbusRomNo9L" charset="0"/>
              </a:rPr>
              <a:t> </a:t>
            </a:r>
            <a:r>
              <a:rPr lang="hr-HR" altLang="zh-CN" dirty="0" err="1">
                <a:latin typeface="NimbusRomNo9L" charset="0"/>
              </a:rPr>
              <a:t>al</a:t>
            </a:r>
            <a:r>
              <a:rPr lang="hr-HR" altLang="zh-CN" dirty="0">
                <a:latin typeface="NimbusRomNo9L" charset="0"/>
              </a:rPr>
              <a:t> 2018</a:t>
            </a:r>
            <a:r>
              <a:rPr kumimoji="1" lang="en-US" altLang="zh-CN" dirty="0"/>
              <a:t>)</a:t>
            </a:r>
          </a:p>
          <a:p>
            <a:r>
              <a:rPr kumimoji="1" lang="en-US" altLang="zh-CN" dirty="0"/>
              <a:t>Graph SAGE</a:t>
            </a:r>
            <a:r>
              <a:rPr kumimoji="1" lang="en-US" altLang="zh-CN" sz="1600" dirty="0"/>
              <a:t>(</a:t>
            </a:r>
            <a:r>
              <a:rPr lang="en" altLang="zh-CN" sz="1600" dirty="0"/>
              <a:t>Hamilton et al, 2017</a:t>
            </a:r>
            <a:r>
              <a:rPr kumimoji="1" lang="en-US" altLang="zh-CN" sz="1600" dirty="0"/>
              <a:t>)</a:t>
            </a:r>
          </a:p>
          <a:p>
            <a:r>
              <a:rPr kumimoji="1" lang="en-US" altLang="zh-CN" dirty="0"/>
              <a:t>…</a:t>
            </a:r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9B3B77F-D6FD-AA43-A267-57650EFACAED}"/>
              </a:ext>
            </a:extLst>
          </p:cNvPr>
          <p:cNvSpPr/>
          <p:nvPr/>
        </p:nvSpPr>
        <p:spPr>
          <a:xfrm>
            <a:off x="7761766" y="6530407"/>
            <a:ext cx="29690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sz="1400" dirty="0"/>
              <a:t>https://</a:t>
            </a:r>
            <a:r>
              <a:rPr lang="en" altLang="zh-CN" sz="1400" dirty="0" err="1"/>
              <a:t>arxiv.org</a:t>
            </a:r>
            <a:r>
              <a:rPr lang="en" altLang="zh-CN" sz="1400" dirty="0"/>
              <a:t>/abs/1806.01261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456586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What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</a:t>
            </a:r>
            <a:r>
              <a:rPr kumimoji="1" lang="zh-CN" altLang="en-US" dirty="0"/>
              <a:t> </a:t>
            </a:r>
            <a:r>
              <a:rPr kumimoji="1" lang="en-US" altLang="zh-CN" dirty="0"/>
              <a:t>network?</a:t>
            </a:r>
            <a:endParaRPr kumimoji="1"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72" y="2676473"/>
            <a:ext cx="9426356" cy="30856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9F5A793-8B52-CC4C-99EA-3ECC542DEC95}"/>
              </a:ext>
            </a:extLst>
          </p:cNvPr>
          <p:cNvSpPr/>
          <p:nvPr/>
        </p:nvSpPr>
        <p:spPr>
          <a:xfrm>
            <a:off x="3812058" y="6226146"/>
            <a:ext cx="3770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dirty="0">
                <a:hlinkClick r:id="rId3"/>
              </a:rPr>
              <a:t>https://arxiv.org/abs/1806.01261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22139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Graph Module Computation</a:t>
            </a:r>
            <a:endParaRPr kumimoji="1"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036" y="2236381"/>
            <a:ext cx="10553700" cy="29996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0743" y="5437506"/>
            <a:ext cx="6078131" cy="1234437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98D04EF9-630E-3643-B142-F2D6106BE4BE}"/>
              </a:ext>
            </a:extLst>
          </p:cNvPr>
          <p:cNvSpPr/>
          <p:nvPr/>
        </p:nvSpPr>
        <p:spPr>
          <a:xfrm>
            <a:off x="7964001" y="6302611"/>
            <a:ext cx="33682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sz="1600" dirty="0">
                <a:hlinkClick r:id="rId4"/>
              </a:rPr>
              <a:t>https://arxiv.org/abs/1806.01261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8703833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引用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1168</TotalTime>
  <Words>1116</Words>
  <Application>Microsoft Macintosh PowerPoint</Application>
  <PresentationFormat>宽屏</PresentationFormat>
  <Paragraphs>371</Paragraphs>
  <Slides>42</Slides>
  <Notes>8</Notes>
  <HiddenSlides>0</HiddenSlides>
  <MMClips>2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42</vt:i4>
      </vt:variant>
    </vt:vector>
  </HeadingPairs>
  <TitlesOfParts>
    <vt:vector size="56" baseType="lpstr">
      <vt:lpstr>等线</vt:lpstr>
      <vt:lpstr>Adobe Heiti Std R</vt:lpstr>
      <vt:lpstr>Bebas Neue</vt:lpstr>
      <vt:lpstr>CMR10</vt:lpstr>
      <vt:lpstr>LinLibertineTB</vt:lpstr>
      <vt:lpstr>NimbusRomNo9L</vt:lpstr>
      <vt:lpstr>Songti SC</vt:lpstr>
      <vt:lpstr>Calibri</vt:lpstr>
      <vt:lpstr>Cambria Math</vt:lpstr>
      <vt:lpstr>Century Gothic</vt:lpstr>
      <vt:lpstr>Helvetica</vt:lpstr>
      <vt:lpstr>Wingdings</vt:lpstr>
      <vt:lpstr>Wingdings 2</vt:lpstr>
      <vt:lpstr>引用</vt:lpstr>
      <vt:lpstr>Why network science needs graph network?</vt:lpstr>
      <vt:lpstr>Network is everywhere</vt:lpstr>
      <vt:lpstr>Three types of problem</vt:lpstr>
      <vt:lpstr>Problems</vt:lpstr>
      <vt:lpstr>Triumphs of Deep Learning</vt:lpstr>
      <vt:lpstr>Random Walk based Network Representation</vt:lpstr>
      <vt:lpstr>Graph Network</vt:lpstr>
      <vt:lpstr>What is graph network?</vt:lpstr>
      <vt:lpstr>Graph Module Computation</vt:lpstr>
      <vt:lpstr>Three types of problem</vt:lpstr>
      <vt:lpstr>Link Prediction</vt:lpstr>
      <vt:lpstr>Framework</vt:lpstr>
      <vt:lpstr>Framework</vt:lpstr>
      <vt:lpstr>Graph Attention Network</vt:lpstr>
      <vt:lpstr>Graph Attention Network</vt:lpstr>
      <vt:lpstr>Framework</vt:lpstr>
      <vt:lpstr>Framework</vt:lpstr>
      <vt:lpstr>Deep Linker</vt:lpstr>
      <vt:lpstr>Accuracy</vt:lpstr>
      <vt:lpstr>Byproduct I: Attention Weights Matrix</vt:lpstr>
      <vt:lpstr>Byproduct I: Attention Weights Matrix</vt:lpstr>
      <vt:lpstr>Byproduct I: Attention Weights Matrix</vt:lpstr>
      <vt:lpstr>Byproduct II: Node Vectors</vt:lpstr>
      <vt:lpstr>Three types of problem</vt:lpstr>
      <vt:lpstr>Learning Structure and Dynamics</vt:lpstr>
      <vt:lpstr>Architecture</vt:lpstr>
      <vt:lpstr>Network Generator</vt:lpstr>
      <vt:lpstr>PowerPoint 演示文稿</vt:lpstr>
      <vt:lpstr>Graph Network</vt:lpstr>
      <vt:lpstr>A Simple Test</vt:lpstr>
      <vt:lpstr>PowerPoint 演示文稿</vt:lpstr>
      <vt:lpstr>PowerPoint 演示文稿</vt:lpstr>
      <vt:lpstr>Experimental Results</vt:lpstr>
      <vt:lpstr>Experimental Results</vt:lpstr>
      <vt:lpstr>Three types of problem</vt:lpstr>
      <vt:lpstr>Graph Classification</vt:lpstr>
      <vt:lpstr>Complex Network Classifier</vt:lpstr>
      <vt:lpstr>Graph Classification</vt:lpstr>
      <vt:lpstr>WS model v.s. BA model</vt:lpstr>
      <vt:lpstr>Learned Filters</vt:lpstr>
      <vt:lpstr>Classify WS with different p</vt:lpstr>
      <vt:lpstr>Conclusion &amp; Perspective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network science needs graph network?</dc:title>
  <dc:creator>张 江</dc:creator>
  <cp:lastModifiedBy>张 江</cp:lastModifiedBy>
  <cp:revision>18</cp:revision>
  <dcterms:created xsi:type="dcterms:W3CDTF">2019-10-09T05:27:48Z</dcterms:created>
  <dcterms:modified xsi:type="dcterms:W3CDTF">2019-10-11T01:45:47Z</dcterms:modified>
</cp:coreProperties>
</file>